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sldIdLst>
    <p:sldId id="258" r:id="rId2"/>
    <p:sldId id="259" r:id="rId3"/>
    <p:sldId id="260" r:id="rId4"/>
    <p:sldId id="261" r:id="rId5"/>
    <p:sldId id="263" r:id="rId6"/>
    <p:sldId id="262" r:id="rId7"/>
    <p:sldId id="264" r:id="rId8"/>
    <p:sldId id="266" r:id="rId9"/>
    <p:sldId id="265" r:id="rId10"/>
    <p:sldId id="267" r:id="rId11"/>
    <p:sldId id="268" r:id="rId12"/>
    <p:sldId id="271" r:id="rId13"/>
    <p:sldId id="272" r:id="rId14"/>
    <p:sldId id="269" r:id="rId15"/>
    <p:sldId id="270" r:id="rId16"/>
    <p:sldId id="273" r:id="rId17"/>
    <p:sldId id="275" r:id="rId18"/>
    <p:sldId id="274" r:id="rId19"/>
    <p:sldId id="276"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Lst>
  <p:sldSz cx="10360025" cy="7223125"/>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799" autoAdjust="0"/>
  </p:normalViewPr>
  <p:slideViewPr>
    <p:cSldViewPr snapToGrid="0">
      <p:cViewPr varScale="1">
        <p:scale>
          <a:sx n="91" d="100"/>
          <a:sy n="91" d="100"/>
        </p:scale>
        <p:origin x="8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B19AA8-9078-4869-88B9-89C57A945A89}" type="datetimeFigureOut">
              <a:rPr lang="en-GB" smtClean="0"/>
              <a:t>27/02/2018</a:t>
            </a:fld>
            <a:endParaRPr lang="en-GB" dirty="0"/>
          </a:p>
        </p:txBody>
      </p:sp>
      <p:sp>
        <p:nvSpPr>
          <p:cNvPr id="4" name="Slide Image Placeholder 3"/>
          <p:cNvSpPr>
            <a:spLocks noGrp="1" noRot="1" noChangeAspect="1"/>
          </p:cNvSpPr>
          <p:nvPr>
            <p:ph type="sldImg" idx="2"/>
          </p:nvPr>
        </p:nvSpPr>
        <p:spPr>
          <a:xfrm>
            <a:off x="1255713" y="1162050"/>
            <a:ext cx="4498975"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FA751D-CDF0-46FD-8FD0-69955A23884C}" type="slidenum">
              <a:rPr lang="en-GB" smtClean="0"/>
              <a:t>‹#›</a:t>
            </a:fld>
            <a:endParaRPr lang="en-GB" dirty="0"/>
          </a:p>
        </p:txBody>
      </p:sp>
    </p:spTree>
    <p:extLst>
      <p:ext uri="{BB962C8B-B14F-4D97-AF65-F5344CB8AC3E}">
        <p14:creationId xmlns:p14="http://schemas.microsoft.com/office/powerpoint/2010/main" val="322188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9392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5220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135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8414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849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329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209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448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3016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GB" dirty="0"/>
          </a:p>
        </p:txBody>
      </p:sp>
    </p:spTree>
    <p:extLst>
      <p:ext uri="{BB962C8B-B14F-4D97-AF65-F5344CB8AC3E}">
        <p14:creationId xmlns:p14="http://schemas.microsoft.com/office/powerpoint/2010/main" val="68835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98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4294967295"/>
          </p:nvPr>
        </p:nvSpPr>
        <p:spPr bwMode="auto">
          <a:xfrm>
            <a:off x="4058568" y="8918734"/>
            <a:ext cx="3105997" cy="469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defRPr sz="2400">
                <a:solidFill>
                  <a:schemeClr val="tx1"/>
                </a:solidFill>
                <a:latin typeface="Verdana" panose="020B0604030504040204" pitchFamily="34" charset="0"/>
                <a:ea typeface="Osaka"/>
                <a:cs typeface="Osaka"/>
              </a:defRPr>
            </a:lvl1pPr>
            <a:lvl2pPr marL="753831" indent="-289562" defTabSz="944715">
              <a:defRPr sz="2400">
                <a:solidFill>
                  <a:schemeClr val="tx1"/>
                </a:solidFill>
                <a:latin typeface="Verdana" panose="020B0604030504040204" pitchFamily="34" charset="0"/>
                <a:ea typeface="Osaka"/>
                <a:cs typeface="Osaka"/>
              </a:defRPr>
            </a:lvl2pPr>
            <a:lvl3pPr marL="1159865" indent="-231326" defTabSz="944715">
              <a:defRPr sz="2400">
                <a:solidFill>
                  <a:schemeClr val="tx1"/>
                </a:solidFill>
                <a:latin typeface="Verdana" panose="020B0604030504040204" pitchFamily="34" charset="0"/>
                <a:ea typeface="Osaka"/>
                <a:cs typeface="Osaka"/>
              </a:defRPr>
            </a:lvl3pPr>
            <a:lvl4pPr marL="1622516" indent="-231326" defTabSz="944715">
              <a:defRPr sz="2400">
                <a:solidFill>
                  <a:schemeClr val="tx1"/>
                </a:solidFill>
                <a:latin typeface="Verdana" panose="020B0604030504040204" pitchFamily="34" charset="0"/>
                <a:ea typeface="Osaka"/>
                <a:cs typeface="Osaka"/>
              </a:defRPr>
            </a:lvl4pPr>
            <a:lvl5pPr marL="2086785" indent="-231326" defTabSz="944715">
              <a:defRPr sz="2400">
                <a:solidFill>
                  <a:schemeClr val="tx1"/>
                </a:solidFill>
                <a:latin typeface="Verdana" panose="020B0604030504040204" pitchFamily="34" charset="0"/>
                <a:ea typeface="Osaka"/>
                <a:cs typeface="Osaka"/>
              </a:defRPr>
            </a:lvl5pPr>
            <a:lvl6pPr marL="2552671"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3018558"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84445"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950332"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fld id="{435EF907-2BC3-4D7F-9C0E-EC0A61B95790}" type="slidenum">
              <a:rPr lang="en-US" altLang="en-US">
                <a:solidFill>
                  <a:srgbClr val="000000"/>
                </a:solidFill>
                <a:latin typeface="Univers 57 Condensed"/>
                <a:ea typeface="MS PGothic" panose="020B0600070205080204" pitchFamily="34" charset="-128"/>
              </a:rPr>
              <a:pPr/>
              <a:t>6</a:t>
            </a:fld>
            <a:endParaRPr lang="en-US" altLang="en-US" dirty="0">
              <a:solidFill>
                <a:srgbClr val="000000"/>
              </a:solidFill>
              <a:latin typeface="Univers 57 Condensed"/>
              <a:ea typeface="MS PGothic" panose="020B0600070205080204"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509" name="Date Placeholder 1"/>
          <p:cNvSpPr>
            <a:spLocks noGrp="1"/>
          </p:cNvSpPr>
          <p:nvPr>
            <p:ph type="dt" sz="quarter" idx="4294967295"/>
          </p:nvPr>
        </p:nvSpPr>
        <p:spPr bwMode="auto">
          <a:xfrm>
            <a:off x="4058568" y="1"/>
            <a:ext cx="3105997" cy="469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defRPr sz="2400">
                <a:solidFill>
                  <a:schemeClr val="tx1"/>
                </a:solidFill>
                <a:latin typeface="Verdana" panose="020B0604030504040204" pitchFamily="34" charset="0"/>
                <a:ea typeface="Osaka"/>
                <a:cs typeface="Osaka"/>
              </a:defRPr>
            </a:lvl1pPr>
            <a:lvl2pPr marL="753831" indent="-289562" defTabSz="944715">
              <a:defRPr sz="2400">
                <a:solidFill>
                  <a:schemeClr val="tx1"/>
                </a:solidFill>
                <a:latin typeface="Verdana" panose="020B0604030504040204" pitchFamily="34" charset="0"/>
                <a:ea typeface="Osaka"/>
                <a:cs typeface="Osaka"/>
              </a:defRPr>
            </a:lvl2pPr>
            <a:lvl3pPr marL="1159865" indent="-231326" defTabSz="944715">
              <a:defRPr sz="2400">
                <a:solidFill>
                  <a:schemeClr val="tx1"/>
                </a:solidFill>
                <a:latin typeface="Verdana" panose="020B0604030504040204" pitchFamily="34" charset="0"/>
                <a:ea typeface="Osaka"/>
                <a:cs typeface="Osaka"/>
              </a:defRPr>
            </a:lvl3pPr>
            <a:lvl4pPr marL="1622516" indent="-231326" defTabSz="944715">
              <a:defRPr sz="2400">
                <a:solidFill>
                  <a:schemeClr val="tx1"/>
                </a:solidFill>
                <a:latin typeface="Verdana" panose="020B0604030504040204" pitchFamily="34" charset="0"/>
                <a:ea typeface="Osaka"/>
                <a:cs typeface="Osaka"/>
              </a:defRPr>
            </a:lvl4pPr>
            <a:lvl5pPr marL="2086785" indent="-231326" defTabSz="944715">
              <a:defRPr sz="2400">
                <a:solidFill>
                  <a:schemeClr val="tx1"/>
                </a:solidFill>
                <a:latin typeface="Verdana" panose="020B0604030504040204" pitchFamily="34" charset="0"/>
                <a:ea typeface="Osaka"/>
                <a:cs typeface="Osaka"/>
              </a:defRPr>
            </a:lvl5pPr>
            <a:lvl6pPr marL="2552671"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3018558"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84445"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950332" indent="-231326" defTabSz="944715"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fld id="{547ADA37-D386-4027-BF0C-B0ADD6713BB1}" type="datetime1">
              <a:rPr lang="en-US" altLang="en-US">
                <a:solidFill>
                  <a:srgbClr val="000000"/>
                </a:solidFill>
                <a:latin typeface="Univers 57 Condensed"/>
                <a:ea typeface="MS PGothic" panose="020B0600070205080204" pitchFamily="34" charset="-128"/>
              </a:rPr>
              <a:pPr/>
              <a:t>2/27/2018</a:t>
            </a:fld>
            <a:endParaRPr lang="en-US" altLang="en-US" dirty="0">
              <a:solidFill>
                <a:srgbClr val="000000"/>
              </a:solidFill>
              <a:latin typeface="Univers 57 Condensed"/>
              <a:ea typeface="MS PGothic" panose="020B0600070205080204" pitchFamily="34" charset="-128"/>
            </a:endParaRPr>
          </a:p>
        </p:txBody>
      </p:sp>
    </p:spTree>
    <p:extLst>
      <p:ext uri="{BB962C8B-B14F-4D97-AF65-F5344CB8AC3E}">
        <p14:creationId xmlns:p14="http://schemas.microsoft.com/office/powerpoint/2010/main" val="406868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0059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316318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902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68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818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974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95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275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659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16" name="Blue horizontal line"/>
          <p:cNvCxnSpPr/>
          <p:nvPr/>
        </p:nvCxnSpPr>
        <p:spPr>
          <a:xfrm>
            <a:off x="990302" y="3697827"/>
            <a:ext cx="8298287"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83366" y="1375305"/>
            <a:ext cx="8295322" cy="2315836"/>
          </a:xfrm>
          <a:prstGeom prst="rect">
            <a:avLst/>
          </a:prstGeom>
        </p:spPr>
        <p:txBody>
          <a:bodyPr lIns="0" tIns="45720" rIns="45720" bIns="45720" anchor="b" anchorCtr="0">
            <a:noAutofit/>
          </a:bodyPr>
          <a:lstStyle>
            <a:lvl1pPr>
              <a:defRPr sz="4658" b="0" cap="all"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83366" y="3788744"/>
            <a:ext cx="8295322" cy="674343"/>
          </a:xfrm>
          <a:prstGeom prst="rect">
            <a:avLst/>
          </a:prstGeom>
        </p:spPr>
        <p:txBody>
          <a:bodyPr lIns="0" rIns="45720">
            <a:noAutofit/>
          </a:bodyPr>
          <a:lstStyle>
            <a:lvl1pPr marL="0" indent="0" algn="l">
              <a:buNone/>
              <a:defRPr sz="1941">
                <a:solidFill>
                  <a:schemeClr val="bg2"/>
                </a:solidFill>
              </a:defRPr>
            </a:lvl1pPr>
            <a:lvl2pPr marL="476143" indent="0" algn="ctr">
              <a:buNone/>
              <a:defRPr>
                <a:solidFill>
                  <a:schemeClr val="tx1">
                    <a:tint val="75000"/>
                  </a:schemeClr>
                </a:solidFill>
              </a:defRPr>
            </a:lvl2pPr>
            <a:lvl3pPr marL="952287" indent="0" algn="ctr">
              <a:buNone/>
              <a:defRPr>
                <a:solidFill>
                  <a:schemeClr val="tx1">
                    <a:tint val="75000"/>
                  </a:schemeClr>
                </a:solidFill>
              </a:defRPr>
            </a:lvl3pPr>
            <a:lvl4pPr marL="1428430" indent="0" algn="ctr">
              <a:buNone/>
              <a:defRPr>
                <a:solidFill>
                  <a:schemeClr val="tx1">
                    <a:tint val="75000"/>
                  </a:schemeClr>
                </a:solidFill>
              </a:defRPr>
            </a:lvl4pPr>
            <a:lvl5pPr marL="1904573" indent="0" algn="ctr">
              <a:buNone/>
              <a:defRPr>
                <a:solidFill>
                  <a:schemeClr val="tx1">
                    <a:tint val="75000"/>
                  </a:schemeClr>
                </a:solidFill>
              </a:defRPr>
            </a:lvl5pPr>
            <a:lvl6pPr marL="2380716" indent="0" algn="ctr">
              <a:buNone/>
              <a:defRPr>
                <a:solidFill>
                  <a:schemeClr val="tx1">
                    <a:tint val="75000"/>
                  </a:schemeClr>
                </a:solidFill>
              </a:defRPr>
            </a:lvl6pPr>
            <a:lvl7pPr marL="2856860" indent="0" algn="ctr">
              <a:buNone/>
              <a:defRPr>
                <a:solidFill>
                  <a:schemeClr val="tx1">
                    <a:tint val="75000"/>
                  </a:schemeClr>
                </a:solidFill>
              </a:defRPr>
            </a:lvl7pPr>
            <a:lvl8pPr marL="3333003" indent="0" algn="ctr">
              <a:buNone/>
              <a:defRPr>
                <a:solidFill>
                  <a:schemeClr val="tx1">
                    <a:tint val="75000"/>
                  </a:schemeClr>
                </a:solidFill>
              </a:defRPr>
            </a:lvl8pPr>
            <a:lvl9pPr marL="3809146" indent="0" algn="ctr">
              <a:buNone/>
              <a:defRPr>
                <a:solidFill>
                  <a:schemeClr val="tx1">
                    <a:tint val="75000"/>
                  </a:schemeClr>
                </a:solidFill>
              </a:defRPr>
            </a:lvl9pPr>
          </a:lstStyle>
          <a:p>
            <a:r>
              <a:rPr lang="en-US" smtClean="0"/>
              <a:t>Click to edit Master subtitle style</a:t>
            </a:r>
            <a:endParaRPr lang="en-US" dirty="0"/>
          </a:p>
        </p:txBody>
      </p:sp>
      <p:pic>
        <p:nvPicPr>
          <p:cNvPr id="14" name="Bridgespa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178" y="358153"/>
            <a:ext cx="2363846" cy="826122"/>
          </a:xfrm>
          <a:prstGeom prst="rect">
            <a:avLst/>
          </a:prstGeom>
        </p:spPr>
      </p:pic>
      <p:pic>
        <p:nvPicPr>
          <p:cNvPr id="15" name="Blue wa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 y="5197134"/>
            <a:ext cx="10359731" cy="2025991"/>
          </a:xfrm>
          <a:prstGeom prst="rect">
            <a:avLst/>
          </a:prstGeom>
        </p:spPr>
      </p:pic>
    </p:spTree>
    <p:custDataLst>
      <p:tags r:id="rId1"/>
    </p:custDataLst>
    <p:extLst>
      <p:ext uri="{BB962C8B-B14F-4D97-AF65-F5344CB8AC3E}">
        <p14:creationId xmlns:p14="http://schemas.microsoft.com/office/powerpoint/2010/main" val="2068441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custDataLst>
      <p:tags r:id="rId1"/>
    </p:custDataLst>
    <p:extLst>
      <p:ext uri="{BB962C8B-B14F-4D97-AF65-F5344CB8AC3E}">
        <p14:creationId xmlns:p14="http://schemas.microsoft.com/office/powerpoint/2010/main" val="2829677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ight Pic, Left Text &amp; Title">
    <p:spTree>
      <p:nvGrpSpPr>
        <p:cNvPr id="1" name=""/>
        <p:cNvGrpSpPr/>
        <p:nvPr/>
      </p:nvGrpSpPr>
      <p:grpSpPr>
        <a:xfrm>
          <a:off x="0" y="0"/>
          <a:ext cx="0" cy="0"/>
          <a:chOff x="0" y="0"/>
          <a:chExt cx="0" cy="0"/>
        </a:xfrm>
      </p:grpSpPr>
      <p:sp>
        <p:nvSpPr>
          <p:cNvPr id="2" name="Title 1"/>
          <p:cNvSpPr>
            <a:spLocks noGrp="1"/>
          </p:cNvSpPr>
          <p:nvPr>
            <p:ph type="title"/>
          </p:nvPr>
        </p:nvSpPr>
        <p:spPr>
          <a:xfrm>
            <a:off x="408924" y="0"/>
            <a:ext cx="4692893" cy="922785"/>
          </a:xfrm>
        </p:spPr>
        <p:txBody>
          <a:bodyPr/>
          <a:lstStyle/>
          <a:p>
            <a:r>
              <a:rPr lang="en-US" smtClean="0"/>
              <a:t>Click to edit Master title style</a:t>
            </a:r>
            <a:endParaRPr lang="en-CA" dirty="0"/>
          </a:p>
        </p:txBody>
      </p:sp>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1"/>
            <a:ext cx="256389" cy="7222854"/>
          </a:xfrm>
          <a:prstGeom prst="rect">
            <a:avLst/>
          </a:prstGeom>
        </p:spPr>
      </p:pic>
      <p:cxnSp>
        <p:nvCxnSpPr>
          <p:cNvPr id="6" name="Blue horizontal line"/>
          <p:cNvCxnSpPr/>
          <p:nvPr/>
        </p:nvCxnSpPr>
        <p:spPr>
          <a:xfrm>
            <a:off x="406317" y="875741"/>
            <a:ext cx="469289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5"/>
          <p:cNvSpPr>
            <a:spLocks noGrp="1"/>
          </p:cNvSpPr>
          <p:nvPr>
            <p:ph type="pic" sz="quarter" idx="10"/>
          </p:nvPr>
        </p:nvSpPr>
        <p:spPr>
          <a:xfrm>
            <a:off x="5180317" y="-270"/>
            <a:ext cx="5179708" cy="7223125"/>
          </a:xfrm>
        </p:spPr>
        <p:txBody>
          <a:bodyPr/>
          <a:lstStyle/>
          <a:p>
            <a:r>
              <a:rPr lang="en-US" dirty="0" smtClean="0"/>
              <a:t>Click icon to add picture</a:t>
            </a:r>
            <a:endParaRPr lang="en-US" dirty="0"/>
          </a:p>
        </p:txBody>
      </p:sp>
    </p:spTree>
    <p:custDataLst>
      <p:tags r:id="rId1"/>
    </p:custDataLst>
    <p:extLst>
      <p:ext uri="{BB962C8B-B14F-4D97-AF65-F5344CB8AC3E}">
        <p14:creationId xmlns:p14="http://schemas.microsoft.com/office/powerpoint/2010/main" val="9917220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ight Pic, Left Text">
    <p:spTree>
      <p:nvGrpSpPr>
        <p:cNvPr id="1" name=""/>
        <p:cNvGrpSpPr/>
        <p:nvPr/>
      </p:nvGrpSpPr>
      <p:grpSpPr>
        <a:xfrm>
          <a:off x="0" y="0"/>
          <a:ext cx="0" cy="0"/>
          <a:chOff x="0" y="0"/>
          <a:chExt cx="0" cy="0"/>
        </a:xfrm>
      </p:grpSpPr>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1"/>
            <a:ext cx="256389" cy="7222854"/>
          </a:xfrm>
          <a:prstGeom prst="rect">
            <a:avLst/>
          </a:prstGeom>
        </p:spPr>
      </p:pic>
      <p:sp>
        <p:nvSpPr>
          <p:cNvPr id="11" name="Picture Placeholder 5"/>
          <p:cNvSpPr>
            <a:spLocks noGrp="1"/>
          </p:cNvSpPr>
          <p:nvPr>
            <p:ph type="pic" sz="quarter" idx="10"/>
          </p:nvPr>
        </p:nvSpPr>
        <p:spPr>
          <a:xfrm>
            <a:off x="5180317" y="-270"/>
            <a:ext cx="5179708" cy="7223125"/>
          </a:xfrm>
        </p:spPr>
        <p:txBody>
          <a:bodyPr/>
          <a:lstStyle/>
          <a:p>
            <a:r>
              <a:rPr lang="en-US" dirty="0" smtClean="0"/>
              <a:t>Click icon to add picture</a:t>
            </a:r>
            <a:endParaRPr lang="en-US" dirty="0"/>
          </a:p>
        </p:txBody>
      </p:sp>
    </p:spTree>
    <p:custDataLst>
      <p:tags r:id="rId1"/>
    </p:custDataLst>
    <p:extLst>
      <p:ext uri="{BB962C8B-B14F-4D97-AF65-F5344CB8AC3E}">
        <p14:creationId xmlns:p14="http://schemas.microsoft.com/office/powerpoint/2010/main" val="10051061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ft Pic, Right Text &amp; Title">
    <p:spTree>
      <p:nvGrpSpPr>
        <p:cNvPr id="1" name=""/>
        <p:cNvGrpSpPr/>
        <p:nvPr/>
      </p:nvGrpSpPr>
      <p:grpSpPr>
        <a:xfrm>
          <a:off x="0" y="0"/>
          <a:ext cx="0" cy="0"/>
          <a:chOff x="0" y="0"/>
          <a:chExt cx="0" cy="0"/>
        </a:xfrm>
      </p:grpSpPr>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1"/>
            <a:ext cx="256389" cy="7222854"/>
          </a:xfrm>
          <a:prstGeom prst="rect">
            <a:avLst/>
          </a:prstGeom>
        </p:spPr>
      </p:pic>
      <p:sp>
        <p:nvSpPr>
          <p:cNvPr id="5" name="Picture Placeholder 5"/>
          <p:cNvSpPr>
            <a:spLocks noGrp="1"/>
          </p:cNvSpPr>
          <p:nvPr>
            <p:ph type="pic" sz="quarter" idx="10"/>
          </p:nvPr>
        </p:nvSpPr>
        <p:spPr>
          <a:xfrm>
            <a:off x="256383" y="1"/>
            <a:ext cx="4981382" cy="7223124"/>
          </a:xfrm>
        </p:spPr>
        <p:txBody>
          <a:bodyPr/>
          <a:lstStyle/>
          <a:p>
            <a:r>
              <a:rPr lang="en-US" dirty="0" smtClean="0"/>
              <a:t>Click icon to add picture</a:t>
            </a:r>
            <a:endParaRPr lang="en-US" dirty="0"/>
          </a:p>
        </p:txBody>
      </p:sp>
      <p:sp>
        <p:nvSpPr>
          <p:cNvPr id="6" name="Title 1"/>
          <p:cNvSpPr>
            <a:spLocks noGrp="1"/>
          </p:cNvSpPr>
          <p:nvPr>
            <p:ph type="title"/>
          </p:nvPr>
        </p:nvSpPr>
        <p:spPr>
          <a:xfrm>
            <a:off x="5481533" y="0"/>
            <a:ext cx="4692893" cy="922785"/>
          </a:xfrm>
        </p:spPr>
        <p:txBody>
          <a:bodyPr/>
          <a:lstStyle/>
          <a:p>
            <a:r>
              <a:rPr lang="en-US" smtClean="0"/>
              <a:t>Click to edit Master title style</a:t>
            </a:r>
            <a:endParaRPr lang="en-CA" dirty="0"/>
          </a:p>
        </p:txBody>
      </p:sp>
      <p:cxnSp>
        <p:nvCxnSpPr>
          <p:cNvPr id="7" name="Blue horizontal line"/>
          <p:cNvCxnSpPr/>
          <p:nvPr/>
        </p:nvCxnSpPr>
        <p:spPr>
          <a:xfrm>
            <a:off x="5481532" y="875741"/>
            <a:ext cx="469289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480923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eft Pic, Right Text">
    <p:spTree>
      <p:nvGrpSpPr>
        <p:cNvPr id="1" name=""/>
        <p:cNvGrpSpPr/>
        <p:nvPr/>
      </p:nvGrpSpPr>
      <p:grpSpPr>
        <a:xfrm>
          <a:off x="0" y="0"/>
          <a:ext cx="0" cy="0"/>
          <a:chOff x="0" y="0"/>
          <a:chExt cx="0" cy="0"/>
        </a:xfrm>
      </p:grpSpPr>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1"/>
            <a:ext cx="256389" cy="7222854"/>
          </a:xfrm>
          <a:prstGeom prst="rect">
            <a:avLst/>
          </a:prstGeom>
        </p:spPr>
      </p:pic>
      <p:sp>
        <p:nvSpPr>
          <p:cNvPr id="5" name="Picture Placeholder 5"/>
          <p:cNvSpPr>
            <a:spLocks noGrp="1"/>
          </p:cNvSpPr>
          <p:nvPr>
            <p:ph type="pic" sz="quarter" idx="10"/>
          </p:nvPr>
        </p:nvSpPr>
        <p:spPr>
          <a:xfrm>
            <a:off x="256383" y="1"/>
            <a:ext cx="4981382" cy="7223124"/>
          </a:xfrm>
        </p:spPr>
        <p:txBody>
          <a:bodyPr/>
          <a:lstStyle/>
          <a:p>
            <a:r>
              <a:rPr lang="en-US" dirty="0" smtClean="0"/>
              <a:t>Click icon to add picture</a:t>
            </a:r>
            <a:endParaRPr lang="en-US" dirty="0"/>
          </a:p>
        </p:txBody>
      </p:sp>
    </p:spTree>
    <p:custDataLst>
      <p:tags r:id="rId1"/>
    </p:custDataLst>
    <p:extLst>
      <p:ext uri="{BB962C8B-B14F-4D97-AF65-F5344CB8AC3E}">
        <p14:creationId xmlns:p14="http://schemas.microsoft.com/office/powerpoint/2010/main" val="3392145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Page Logo">
    <p:spTree>
      <p:nvGrpSpPr>
        <p:cNvPr id="1" name=""/>
        <p:cNvGrpSpPr/>
        <p:nvPr/>
      </p:nvGrpSpPr>
      <p:grpSpPr>
        <a:xfrm>
          <a:off x="0" y="0"/>
          <a:ext cx="0" cy="0"/>
          <a:chOff x="0" y="0"/>
          <a:chExt cx="0" cy="0"/>
        </a:xfrm>
      </p:grpSpPr>
      <p:pic>
        <p:nvPicPr>
          <p:cNvPr id="4" name="Blue wa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1"/>
            <a:ext cx="1700609" cy="7222854"/>
          </a:xfrm>
          <a:prstGeom prst="rect">
            <a:avLst/>
          </a:prstGeom>
        </p:spPr>
      </p:pic>
      <p:pic>
        <p:nvPicPr>
          <p:cNvPr id="5" nam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472" y="2364827"/>
            <a:ext cx="6353945" cy="1951238"/>
          </a:xfrm>
          <a:prstGeom prst="rect">
            <a:avLst/>
          </a:prstGeom>
        </p:spPr>
      </p:pic>
    </p:spTree>
    <p:custDataLst>
      <p:tags r:id="rId1"/>
    </p:custDataLst>
    <p:extLst>
      <p:ext uri="{BB962C8B-B14F-4D97-AF65-F5344CB8AC3E}">
        <p14:creationId xmlns:p14="http://schemas.microsoft.com/office/powerpoint/2010/main" val="2104960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2 Layout">
    <p:spTree>
      <p:nvGrpSpPr>
        <p:cNvPr id="1" name=""/>
        <p:cNvGrpSpPr/>
        <p:nvPr/>
      </p:nvGrpSpPr>
      <p:grpSpPr>
        <a:xfrm>
          <a:off x="0" y="0"/>
          <a:ext cx="0" cy="0"/>
          <a:chOff x="0" y="0"/>
          <a:chExt cx="0" cy="0"/>
        </a:xfrm>
      </p:grpSpPr>
      <p:sp>
        <p:nvSpPr>
          <p:cNvPr id="2" name="Title 1"/>
          <p:cNvSpPr>
            <a:spLocks noGrp="1"/>
          </p:cNvSpPr>
          <p:nvPr>
            <p:ph type="title"/>
          </p:nvPr>
        </p:nvSpPr>
        <p:spPr>
          <a:xfrm>
            <a:off x="652332" y="1162354"/>
            <a:ext cx="5520478" cy="3646777"/>
          </a:xfrm>
        </p:spPr>
        <p:txBody>
          <a:bodyPr anchor="t" anchorCtr="0"/>
          <a:lstStyle>
            <a:lvl1pPr algn="r">
              <a:defRPr sz="4658" cap="all" baseline="0"/>
            </a:lvl1pPr>
          </a:lstStyle>
          <a:p>
            <a:r>
              <a:rPr lang="en-US" smtClean="0"/>
              <a:t>Click to edit Master title style</a:t>
            </a:r>
            <a:endParaRPr lang="en-CA"/>
          </a:p>
        </p:txBody>
      </p:sp>
      <p:pic>
        <p:nvPicPr>
          <p:cNvPr id="3" name="Bridgespa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360" y="6277311"/>
            <a:ext cx="1989300" cy="695225"/>
          </a:xfrm>
          <a:prstGeom prst="rect">
            <a:avLst/>
          </a:prstGeom>
        </p:spPr>
      </p:pic>
      <p:pic>
        <p:nvPicPr>
          <p:cNvPr id="4" name="Blue wa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41"/>
            <a:ext cx="1700609" cy="7222585"/>
          </a:xfrm>
          <a:prstGeom prst="rect">
            <a:avLst/>
          </a:prstGeom>
        </p:spPr>
      </p:pic>
      <p:sp>
        <p:nvSpPr>
          <p:cNvPr id="5" name="Subtitle 2"/>
          <p:cNvSpPr>
            <a:spLocks noGrp="1"/>
          </p:cNvSpPr>
          <p:nvPr>
            <p:ph type="subTitle" idx="1"/>
          </p:nvPr>
        </p:nvSpPr>
        <p:spPr>
          <a:xfrm>
            <a:off x="6630416" y="3646777"/>
            <a:ext cx="3514802" cy="1162355"/>
          </a:xfrm>
          <a:prstGeom prst="rect">
            <a:avLst/>
          </a:prstGeom>
        </p:spPr>
        <p:txBody>
          <a:bodyPr lIns="0" rIns="45720" anchor="b" anchorCtr="0">
            <a:noAutofit/>
          </a:bodyPr>
          <a:lstStyle>
            <a:lvl1pPr marL="0" indent="0" algn="l">
              <a:buNone/>
              <a:defRPr sz="1941">
                <a:solidFill>
                  <a:schemeClr val="bg2"/>
                </a:solidFill>
              </a:defRPr>
            </a:lvl1pPr>
            <a:lvl2pPr marL="476143" indent="0" algn="ctr">
              <a:buNone/>
              <a:defRPr>
                <a:solidFill>
                  <a:schemeClr val="tx1">
                    <a:tint val="75000"/>
                  </a:schemeClr>
                </a:solidFill>
              </a:defRPr>
            </a:lvl2pPr>
            <a:lvl3pPr marL="952287" indent="0" algn="ctr">
              <a:buNone/>
              <a:defRPr>
                <a:solidFill>
                  <a:schemeClr val="tx1">
                    <a:tint val="75000"/>
                  </a:schemeClr>
                </a:solidFill>
              </a:defRPr>
            </a:lvl3pPr>
            <a:lvl4pPr marL="1428430" indent="0" algn="ctr">
              <a:buNone/>
              <a:defRPr>
                <a:solidFill>
                  <a:schemeClr val="tx1">
                    <a:tint val="75000"/>
                  </a:schemeClr>
                </a:solidFill>
              </a:defRPr>
            </a:lvl4pPr>
            <a:lvl5pPr marL="1904573" indent="0" algn="ctr">
              <a:buNone/>
              <a:defRPr>
                <a:solidFill>
                  <a:schemeClr val="tx1">
                    <a:tint val="75000"/>
                  </a:schemeClr>
                </a:solidFill>
              </a:defRPr>
            </a:lvl5pPr>
            <a:lvl6pPr marL="2380716" indent="0" algn="ctr">
              <a:buNone/>
              <a:defRPr>
                <a:solidFill>
                  <a:schemeClr val="tx1">
                    <a:tint val="75000"/>
                  </a:schemeClr>
                </a:solidFill>
              </a:defRPr>
            </a:lvl6pPr>
            <a:lvl7pPr marL="2856860" indent="0" algn="ctr">
              <a:buNone/>
              <a:defRPr>
                <a:solidFill>
                  <a:schemeClr val="tx1">
                    <a:tint val="75000"/>
                  </a:schemeClr>
                </a:solidFill>
              </a:defRPr>
            </a:lvl7pPr>
            <a:lvl8pPr marL="3333003" indent="0" algn="ctr">
              <a:buNone/>
              <a:defRPr>
                <a:solidFill>
                  <a:schemeClr val="tx1">
                    <a:tint val="75000"/>
                  </a:schemeClr>
                </a:solidFill>
              </a:defRPr>
            </a:lvl8pPr>
            <a:lvl9pPr marL="3809146" indent="0" algn="ctr">
              <a:buNone/>
              <a:defRPr>
                <a:solidFill>
                  <a:schemeClr val="tx1">
                    <a:tint val="75000"/>
                  </a:schemeClr>
                </a:solidFill>
              </a:defRPr>
            </a:lvl9pPr>
          </a:lstStyle>
          <a:p>
            <a:r>
              <a:rPr lang="en-US" smtClean="0"/>
              <a:t>Click to edit Master subtitle style</a:t>
            </a:r>
            <a:endParaRPr lang="en-US" dirty="0"/>
          </a:p>
        </p:txBody>
      </p:sp>
      <p:cxnSp>
        <p:nvCxnSpPr>
          <p:cNvPr id="6" name="Blue vertical line"/>
          <p:cNvCxnSpPr/>
          <p:nvPr/>
        </p:nvCxnSpPr>
        <p:spPr>
          <a:xfrm>
            <a:off x="6396204" y="1211497"/>
            <a:ext cx="0" cy="3594677"/>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412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Slide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686224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0" name="Blue horiz line"/>
          <p:cNvCxnSpPr/>
          <p:nvPr/>
        </p:nvCxnSpPr>
        <p:spPr>
          <a:xfrm>
            <a:off x="408924" y="875741"/>
            <a:ext cx="9794711"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Slide title"/>
          <p:cNvSpPr>
            <a:spLocks noGrp="1" noChangeArrowheads="1"/>
          </p:cNvSpPr>
          <p:nvPr>
            <p:ph type="title"/>
          </p:nvPr>
        </p:nvSpPr>
        <p:spPr bwMode="gray">
          <a:xfrm>
            <a:off x="408924" y="0"/>
            <a:ext cx="9794711" cy="922785"/>
          </a:xfrm>
          <a:prstGeom prst="rect">
            <a:avLst/>
          </a:prstGeom>
        </p:spPr>
        <p:txBody>
          <a:bodyPr vert="horz" lIns="0" tIns="45720" rIns="91440" bIns="45720" rtlCol="0" anchor="b">
            <a:noAutofit/>
          </a:bodyPr>
          <a:lstStyle/>
          <a:p>
            <a:pPr lvl="0"/>
            <a:endParaRPr lang="en-CA" noProof="1" smtClean="0"/>
          </a:p>
        </p:txBody>
      </p:sp>
      <p:sp>
        <p:nvSpPr>
          <p:cNvPr id="11" name="Text Placeholder 10"/>
          <p:cNvSpPr>
            <a:spLocks noGrp="1"/>
          </p:cNvSpPr>
          <p:nvPr>
            <p:ph type="body" idx="1"/>
            <p:custDataLst>
              <p:tags r:id="rId12"/>
            </p:custDataLst>
          </p:nvPr>
        </p:nvSpPr>
        <p:spPr>
          <a:xfrm>
            <a:off x="408924" y="1055879"/>
            <a:ext cx="9794711" cy="5430237"/>
          </a:xfrm>
          <a:prstGeom prst="rect">
            <a:avLst/>
          </a:prstGeom>
          <a:noFill/>
          <a:ln>
            <a:noFill/>
          </a:ln>
        </p:spPr>
        <p:txBody>
          <a:bodyPr vert="horz" wrap="square" lIns="0" tIns="0" rIns="0" bIns="0" rtlCol="0" anchor="t">
            <a:noAutofit/>
          </a:bodyPr>
          <a:lstStyle/>
          <a:p>
            <a:pPr marL="177159" lvl="0" indent="-177159" defTabSz="952287">
              <a:spcBef>
                <a:spcPts val="885"/>
              </a:spcBef>
              <a:spcAft>
                <a:spcPts val="0"/>
              </a:spcAft>
              <a:buClrTx/>
              <a:buSzPct val="100000"/>
            </a:pPr>
            <a:r>
              <a:rPr lang="en-US" dirty="0" smtClean="0"/>
              <a:t>Click to edit Master text styles</a:t>
            </a:r>
          </a:p>
          <a:p>
            <a:pPr marL="435965" lvl="1" indent="-177159" defTabSz="952287">
              <a:spcBef>
                <a:spcPts val="396"/>
              </a:spcBef>
              <a:spcAft>
                <a:spcPts val="0"/>
              </a:spcAft>
              <a:buClrTx/>
              <a:buSzPct val="100000"/>
              <a:buFont typeface="Verdana" panose="020B0604030504040204" pitchFamily="34" charset="0"/>
            </a:pPr>
            <a:r>
              <a:rPr lang="en-US" dirty="0" smtClean="0"/>
              <a:t>Second level</a:t>
            </a:r>
          </a:p>
          <a:p>
            <a:pPr marL="777958" lvl="2" indent="-186402" defTabSz="952287">
              <a:spcBef>
                <a:spcPts val="396"/>
              </a:spcBef>
              <a:spcAft>
                <a:spcPts val="0"/>
              </a:spcAft>
              <a:buClrTx/>
              <a:buSzPct val="140000"/>
              <a:buFont typeface="Verdana" panose="020B0604030504040204" pitchFamily="34" charset="0"/>
              <a:buChar char="‣"/>
            </a:pPr>
            <a:r>
              <a:rPr lang="en-US" dirty="0" smtClean="0"/>
              <a:t>Third level</a:t>
            </a:r>
          </a:p>
          <a:p>
            <a:pPr marL="1428430" lvl="3" indent="-207969">
              <a:buClr>
                <a:schemeClr val="bg1"/>
              </a:buClr>
            </a:pPr>
            <a:r>
              <a:rPr lang="en-US" dirty="0" smtClean="0"/>
              <a:t>Fourth level</a:t>
            </a:r>
          </a:p>
        </p:txBody>
      </p:sp>
      <p:sp>
        <p:nvSpPr>
          <p:cNvPr id="15" name="SlideNumber"/>
          <p:cNvSpPr/>
          <p:nvPr/>
        </p:nvSpPr>
        <p:spPr>
          <a:xfrm>
            <a:off x="9872601" y="7062857"/>
            <a:ext cx="340770" cy="8872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fld id="{BB69BBE8-4DB2-4642-B003-B220ACD5A2FD}" type="slidenum">
              <a:rPr lang="en-US" sz="970" b="1" baseline="0" smtClean="0">
                <a:solidFill>
                  <a:schemeClr val="tx1"/>
                </a:solidFill>
                <a:latin typeface="+mj-lt"/>
              </a:rPr>
              <a:pPr algn="ctr"/>
              <a:t>‹#›</a:t>
            </a:fld>
            <a:endParaRPr lang="fr-FR" sz="970" b="1" dirty="0" smtClean="0">
              <a:solidFill>
                <a:schemeClr val="tx1"/>
              </a:solidFill>
              <a:latin typeface="+mj-lt"/>
            </a:endParaRPr>
          </a:p>
        </p:txBody>
      </p:sp>
      <p:pic>
        <p:nvPicPr>
          <p:cNvPr id="9" name="Blue vertical lin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71"/>
            <a:ext cx="256389" cy="7222854"/>
          </a:xfrm>
          <a:prstGeom prst="rect">
            <a:avLst/>
          </a:prstGeom>
        </p:spPr>
      </p:pic>
      <p:sp>
        <p:nvSpPr>
          <p:cNvPr id="3" name="CreatedFooter" hidden="1"/>
          <p:cNvSpPr txBox="1"/>
          <p:nvPr/>
        </p:nvSpPr>
        <p:spPr>
          <a:xfrm>
            <a:off x="8694510" y="7062858"/>
            <a:ext cx="931345" cy="89576"/>
          </a:xfrm>
          <a:prstGeom prst="rect">
            <a:avLst/>
          </a:prstGeom>
          <a:noFill/>
        </p:spPr>
        <p:txBody>
          <a:bodyPr vert="horz" wrap="none" lIns="0" tIns="0" rIns="0" bIns="0" rtlCol="0">
            <a:spAutoFit/>
          </a:bodyPr>
          <a:lstStyle/>
          <a:p>
            <a:r>
              <a:rPr lang="en-CA" sz="582" smtClean="0">
                <a:solidFill>
                  <a:srgbClr val="000000"/>
                </a:solidFill>
                <a:latin typeface="+mn-lt"/>
              </a:rPr>
              <a:t>understanding-board-practices</a:t>
            </a:r>
            <a:endParaRPr lang="en-CA" sz="582" dirty="0" smtClean="0">
              <a:solidFill>
                <a:srgbClr val="000000"/>
              </a:solidFill>
              <a:latin typeface="+mn-lt"/>
            </a:endParaRPr>
          </a:p>
        </p:txBody>
      </p:sp>
      <p:sp>
        <p:nvSpPr>
          <p:cNvPr id="4" name="BainNotesBox"/>
          <p:cNvSpPr txBox="1"/>
          <p:nvPr/>
        </p:nvSpPr>
        <p:spPr>
          <a:xfrm>
            <a:off x="408925" y="7010754"/>
            <a:ext cx="9786664" cy="194070"/>
          </a:xfrm>
          <a:prstGeom prst="rect">
            <a:avLst/>
          </a:prstGeom>
          <a:noFill/>
        </p:spPr>
        <p:txBody>
          <a:bodyPr vert="horz" wrap="square" lIns="0" tIns="0" rIns="0" bIns="44365" rtlCol="0" anchor="b">
            <a:spAutoFit/>
          </a:bodyPr>
          <a:lstStyle/>
          <a:p>
            <a:pPr algn="l"/>
            <a:r>
              <a:rPr lang="en-CA" sz="970" dirty="0" smtClean="0"/>
              <a:t> </a:t>
            </a:r>
          </a:p>
        </p:txBody>
      </p:sp>
      <p:sp>
        <p:nvSpPr>
          <p:cNvPr id="20" name="BainStatusStickerPosition" hidden="1"/>
          <p:cNvSpPr/>
          <p:nvPr/>
        </p:nvSpPr>
        <p:spPr>
          <a:xfrm>
            <a:off x="10069223" y="976023"/>
            <a:ext cx="135226" cy="12323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933" tIns="34933" rIns="34933" bIns="34933" numCol="1" spcCol="0" rtlCol="0" fromWordArt="0" anchor="ctr" anchorCtr="0" forceAA="0" compatLnSpc="1">
            <a:prstTxWarp prst="textNoShape">
              <a:avLst/>
            </a:prstTxWarp>
            <a:noAutofit/>
          </a:bodyPr>
          <a:lstStyle/>
          <a:p>
            <a:pPr algn="ctr"/>
            <a:r>
              <a:rPr lang="en-CA" sz="1747" dirty="0" smtClean="0">
                <a:solidFill>
                  <a:srgbClr val="000000"/>
                </a:solidFill>
              </a:rPr>
              <a:t> </a:t>
            </a:r>
          </a:p>
        </p:txBody>
      </p:sp>
      <p:sp>
        <p:nvSpPr>
          <p:cNvPr id="14" name="OfficeCode" hidden="1"/>
          <p:cNvSpPr txBox="1"/>
          <p:nvPr/>
        </p:nvSpPr>
        <p:spPr>
          <a:xfrm>
            <a:off x="8256377" y="7062858"/>
            <a:ext cx="65" cy="89576"/>
          </a:xfrm>
          <a:prstGeom prst="rect">
            <a:avLst/>
          </a:prstGeom>
          <a:noFill/>
        </p:spPr>
        <p:txBody>
          <a:bodyPr vert="horz" wrap="none" lIns="0" tIns="0" rIns="0" bIns="0" rtlCol="0">
            <a:spAutoFit/>
          </a:bodyPr>
          <a:lstStyle/>
          <a:p>
            <a:endParaRPr lang="en-CA" sz="582" dirty="0" smtClean="0">
              <a:solidFill>
                <a:srgbClr val="000000"/>
              </a:solidFill>
              <a:latin typeface="+mn-lt"/>
            </a:endParaRPr>
          </a:p>
        </p:txBody>
      </p:sp>
      <p:sp>
        <p:nvSpPr>
          <p:cNvPr id="18" name="BainStatusStickerPosition" hidden="1"/>
          <p:cNvSpPr/>
          <p:nvPr/>
        </p:nvSpPr>
        <p:spPr>
          <a:xfrm>
            <a:off x="10069223" y="976023"/>
            <a:ext cx="135226" cy="12323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933" tIns="34933" rIns="34933" bIns="34933" numCol="1" spcCol="0" rtlCol="0" fromWordArt="0" anchor="ctr" anchorCtr="0" forceAA="0" compatLnSpc="1">
            <a:prstTxWarp prst="textNoShape">
              <a:avLst/>
            </a:prstTxWarp>
            <a:noAutofit/>
          </a:bodyPr>
          <a:lstStyle/>
          <a:p>
            <a:pPr algn="ctr"/>
            <a:r>
              <a:rPr lang="en-CA" sz="1747" dirty="0" smtClean="0">
                <a:solidFill>
                  <a:srgbClr val="000000"/>
                </a:solidFill>
              </a:rPr>
              <a:t> </a:t>
            </a:r>
          </a:p>
        </p:txBody>
      </p:sp>
    </p:spTree>
    <p:custDataLst>
      <p:tags r:id="rId11"/>
    </p:custDataLst>
    <p:extLst>
      <p:ext uri="{BB962C8B-B14F-4D97-AF65-F5344CB8AC3E}">
        <p14:creationId xmlns:p14="http://schemas.microsoft.com/office/powerpoint/2010/main" val="5466381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iming>
    <p:tnLst>
      <p:par>
        <p:cTn id="1" dur="indefinite" restart="never" nodeType="tmRoot"/>
      </p:par>
    </p:tnLst>
  </p:timing>
  <p:txStyles>
    <p:titleStyle>
      <a:lvl1pPr algn="l" defTabSz="952287" rtl="0" eaLnBrk="1" latinLnBrk="0" hangingPunct="1">
        <a:spcBef>
          <a:spcPct val="0"/>
        </a:spcBef>
        <a:buNone/>
        <a:defRPr lang="en-CA" sz="2717" kern="1200" noProof="1" smtClean="0">
          <a:solidFill>
            <a:schemeClr val="bg2"/>
          </a:solidFill>
          <a:latin typeface="Calibri" panose="020F0502020204030204" pitchFamily="34" charset="0"/>
          <a:ea typeface="+mj-ea"/>
          <a:cs typeface="+mj-cs"/>
        </a:defRPr>
      </a:lvl1pPr>
    </p:titleStyle>
    <p:bodyStyle>
      <a:lvl1pPr marL="263428" marR="0" indent="-263428" algn="l" defTabSz="952035" rtl="0" eaLnBrk="1" fontAlgn="base" latinLnBrk="0" hangingPunct="1">
        <a:lnSpc>
          <a:spcPct val="100000"/>
        </a:lnSpc>
        <a:spcBef>
          <a:spcPct val="40000"/>
        </a:spcBef>
        <a:spcAft>
          <a:spcPct val="0"/>
        </a:spcAft>
        <a:buClr>
          <a:srgbClr val="464547"/>
        </a:buClr>
        <a:buSzPts val="2400"/>
        <a:buFont typeface="Verdana" pitchFamily="34" charset="0"/>
        <a:buChar char="•"/>
        <a:tabLst/>
        <a:defRPr kumimoji="0" lang="en-US" altLang="zh-CN" sz="1747" b="0" i="0" u="none" strike="noStrike" kern="1200" cap="none" spc="0" normalizeH="0" baseline="0" noProof="1" dirty="0" smtClean="0">
          <a:ln>
            <a:noFill/>
          </a:ln>
          <a:solidFill>
            <a:schemeClr val="tx1"/>
          </a:solidFill>
          <a:effectLst/>
          <a:uLnTx/>
          <a:uFillTx/>
          <a:latin typeface="Calibri" panose="020F0502020204030204" pitchFamily="34" charset="0"/>
          <a:ea typeface="+mn-ea"/>
          <a:cs typeface="+mn-cs"/>
        </a:defRPr>
      </a:lvl1pPr>
      <a:lvl2pPr marL="557665" marR="0" indent="-115539" algn="l" defTabSz="952035" rtl="0" eaLnBrk="1" fontAlgn="base" latinLnBrk="0" hangingPunct="1">
        <a:lnSpc>
          <a:spcPct val="100000"/>
        </a:lnSpc>
        <a:spcBef>
          <a:spcPct val="20000"/>
        </a:spcBef>
        <a:spcAft>
          <a:spcPct val="0"/>
        </a:spcAft>
        <a:buClr>
          <a:schemeClr val="tx1"/>
        </a:buClr>
        <a:buSzPts val="2200"/>
        <a:buFont typeface="Verdana"/>
        <a:buChar char="-"/>
        <a:tabLst/>
        <a:defRPr lang="en-US" altLang="zh-CN" sz="1553" kern="1200" baseline="0" noProof="1" dirty="0" smtClean="0">
          <a:solidFill>
            <a:schemeClr val="tx1"/>
          </a:solidFill>
          <a:latin typeface="Calibri" panose="020F0502020204030204" pitchFamily="34" charset="0"/>
          <a:ea typeface="+mn-ea"/>
          <a:cs typeface="+mn-cs"/>
        </a:defRPr>
      </a:lvl2pPr>
      <a:lvl3pPr marL="1021359" marR="0" indent="-278833" algn="l" defTabSz="952035" rtl="0" eaLnBrk="1" fontAlgn="base" latinLnBrk="0" hangingPunct="1">
        <a:lnSpc>
          <a:spcPct val="100000"/>
        </a:lnSpc>
        <a:spcBef>
          <a:spcPct val="20000"/>
        </a:spcBef>
        <a:spcAft>
          <a:spcPct val="0"/>
        </a:spcAft>
        <a:buClr>
          <a:schemeClr val="tx1"/>
        </a:buClr>
        <a:buSzPts val="2200"/>
        <a:buFont typeface="Marlett" pitchFamily="2" charset="2"/>
        <a:buChar char="8"/>
        <a:tabLst/>
        <a:defRPr lang="en-US" altLang="en-US" sz="1553" kern="1200" noProof="1" dirty="0" smtClean="0">
          <a:solidFill>
            <a:schemeClr val="tx1"/>
          </a:solidFill>
          <a:latin typeface="Calibri" panose="020F0502020204030204" pitchFamily="34" charset="0"/>
          <a:ea typeface="+mn-ea"/>
          <a:cs typeface="+mn-cs"/>
        </a:defRPr>
      </a:lvl3pPr>
      <a:lvl4pPr marL="1410861" marR="0" indent="-204087" algn="l" defTabSz="952287" rtl="0" eaLnBrk="1" fontAlgn="auto" latinLnBrk="0" hangingPunct="1">
        <a:lnSpc>
          <a:spcPct val="100000"/>
        </a:lnSpc>
        <a:spcBef>
          <a:spcPct val="20000"/>
        </a:spcBef>
        <a:spcAft>
          <a:spcPts val="0"/>
        </a:spcAft>
        <a:buClr>
          <a:schemeClr val="tx1"/>
        </a:buClr>
        <a:buSzTx/>
        <a:buFont typeface="Verdana" pitchFamily="34" charset="0"/>
        <a:buChar char="-"/>
        <a:tabLst/>
        <a:defRPr lang="en-US" altLang="zh-CN" sz="1553" kern="1200" dirty="0" smtClean="0">
          <a:solidFill>
            <a:schemeClr val="tx1"/>
          </a:solidFill>
          <a:latin typeface="Calibri" panose="020F0502020204030204" pitchFamily="34" charset="0"/>
          <a:ea typeface="+mn-ea"/>
          <a:cs typeface="+mn-cs"/>
        </a:defRPr>
      </a:lvl4pPr>
      <a:lvl5pPr marL="2142645" indent="-238072" algn="l" defTabSz="952287" rtl="0" eaLnBrk="1" latinLnBrk="0" hangingPunct="1">
        <a:spcBef>
          <a:spcPct val="20000"/>
        </a:spcBef>
        <a:buFont typeface="Arial" pitchFamily="34" charset="0"/>
        <a:buChar char="»"/>
        <a:defRPr sz="2329" kern="1200">
          <a:solidFill>
            <a:schemeClr val="tx1"/>
          </a:solidFill>
          <a:latin typeface="Verdana" pitchFamily="34" charset="0"/>
          <a:ea typeface="+mn-ea"/>
          <a:cs typeface="+mn-cs"/>
        </a:defRPr>
      </a:lvl5pPr>
      <a:lvl6pPr marL="2618788" indent="-238072" algn="l" defTabSz="952287" rtl="0" eaLnBrk="1" latinLnBrk="0" hangingPunct="1">
        <a:spcBef>
          <a:spcPct val="20000"/>
        </a:spcBef>
        <a:buFont typeface="Arial" pitchFamily="34" charset="0"/>
        <a:buChar char="•"/>
        <a:defRPr sz="2038" kern="1200">
          <a:solidFill>
            <a:schemeClr val="tx1"/>
          </a:solidFill>
          <a:latin typeface="+mn-lt"/>
          <a:ea typeface="+mn-ea"/>
          <a:cs typeface="+mn-cs"/>
        </a:defRPr>
      </a:lvl6pPr>
      <a:lvl7pPr marL="3094932" indent="-238072" algn="l" defTabSz="952287" rtl="0" eaLnBrk="1" latinLnBrk="0" hangingPunct="1">
        <a:spcBef>
          <a:spcPct val="20000"/>
        </a:spcBef>
        <a:buFont typeface="Arial" pitchFamily="34" charset="0"/>
        <a:buChar char="•"/>
        <a:defRPr sz="2038" kern="1200">
          <a:solidFill>
            <a:schemeClr val="tx1"/>
          </a:solidFill>
          <a:latin typeface="+mn-lt"/>
          <a:ea typeface="+mn-ea"/>
          <a:cs typeface="+mn-cs"/>
        </a:defRPr>
      </a:lvl7pPr>
      <a:lvl8pPr marL="3571075" indent="-238072" algn="l" defTabSz="952287" rtl="0" eaLnBrk="1" latinLnBrk="0" hangingPunct="1">
        <a:spcBef>
          <a:spcPct val="20000"/>
        </a:spcBef>
        <a:buFont typeface="Arial" pitchFamily="34" charset="0"/>
        <a:buChar char="•"/>
        <a:defRPr sz="2038" kern="1200">
          <a:solidFill>
            <a:schemeClr val="tx1"/>
          </a:solidFill>
          <a:latin typeface="+mn-lt"/>
          <a:ea typeface="+mn-ea"/>
          <a:cs typeface="+mn-cs"/>
        </a:defRPr>
      </a:lvl8pPr>
      <a:lvl9pPr marL="4047218" indent="-238072" algn="l" defTabSz="952287" rtl="0" eaLnBrk="1" latinLnBrk="0" hangingPunct="1">
        <a:spcBef>
          <a:spcPct val="20000"/>
        </a:spcBef>
        <a:buFont typeface="Arial" pitchFamily="34" charset="0"/>
        <a:buChar char="•"/>
        <a:defRPr sz="2038" kern="1200">
          <a:solidFill>
            <a:schemeClr val="tx1"/>
          </a:solidFill>
          <a:latin typeface="+mn-lt"/>
          <a:ea typeface="+mn-ea"/>
          <a:cs typeface="+mn-cs"/>
        </a:defRPr>
      </a:lvl9pPr>
    </p:bodyStyle>
    <p:otherStyle>
      <a:defPPr>
        <a:defRPr lang="en-US"/>
      </a:defPPr>
      <a:lvl1pPr marL="0" algn="l" defTabSz="952287" rtl="0" eaLnBrk="1" latinLnBrk="0" hangingPunct="1">
        <a:defRPr sz="1747" kern="1200">
          <a:solidFill>
            <a:schemeClr val="tx1"/>
          </a:solidFill>
          <a:latin typeface="+mn-lt"/>
          <a:ea typeface="+mn-ea"/>
          <a:cs typeface="+mn-cs"/>
        </a:defRPr>
      </a:lvl1pPr>
      <a:lvl2pPr marL="476143" algn="l" defTabSz="952287" rtl="0" eaLnBrk="1" latinLnBrk="0" hangingPunct="1">
        <a:defRPr sz="1844" kern="1200">
          <a:solidFill>
            <a:schemeClr val="tx1"/>
          </a:solidFill>
          <a:latin typeface="+mn-lt"/>
          <a:ea typeface="+mn-ea"/>
          <a:cs typeface="+mn-cs"/>
        </a:defRPr>
      </a:lvl2pPr>
      <a:lvl3pPr marL="952287" algn="l" defTabSz="952287" rtl="0" eaLnBrk="1" latinLnBrk="0" hangingPunct="1">
        <a:defRPr sz="1844" kern="1200">
          <a:solidFill>
            <a:schemeClr val="tx1"/>
          </a:solidFill>
          <a:latin typeface="+mn-lt"/>
          <a:ea typeface="+mn-ea"/>
          <a:cs typeface="+mn-cs"/>
        </a:defRPr>
      </a:lvl3pPr>
      <a:lvl4pPr marL="1428430" algn="l" defTabSz="952287" rtl="0" eaLnBrk="1" latinLnBrk="0" hangingPunct="1">
        <a:defRPr sz="1844" kern="1200">
          <a:solidFill>
            <a:schemeClr val="tx1"/>
          </a:solidFill>
          <a:latin typeface="+mn-lt"/>
          <a:ea typeface="+mn-ea"/>
          <a:cs typeface="+mn-cs"/>
        </a:defRPr>
      </a:lvl4pPr>
      <a:lvl5pPr marL="1904573" algn="l" defTabSz="952287" rtl="0" eaLnBrk="1" latinLnBrk="0" hangingPunct="1">
        <a:defRPr sz="1844" kern="1200">
          <a:solidFill>
            <a:schemeClr val="tx1"/>
          </a:solidFill>
          <a:latin typeface="+mn-lt"/>
          <a:ea typeface="+mn-ea"/>
          <a:cs typeface="+mn-cs"/>
        </a:defRPr>
      </a:lvl5pPr>
      <a:lvl6pPr marL="2380716" algn="l" defTabSz="952287" rtl="0" eaLnBrk="1" latinLnBrk="0" hangingPunct="1">
        <a:defRPr sz="1844" kern="1200">
          <a:solidFill>
            <a:schemeClr val="tx1"/>
          </a:solidFill>
          <a:latin typeface="+mn-lt"/>
          <a:ea typeface="+mn-ea"/>
          <a:cs typeface="+mn-cs"/>
        </a:defRPr>
      </a:lvl6pPr>
      <a:lvl7pPr marL="2856860" algn="l" defTabSz="952287" rtl="0" eaLnBrk="1" latinLnBrk="0" hangingPunct="1">
        <a:defRPr sz="1844" kern="1200">
          <a:solidFill>
            <a:schemeClr val="tx1"/>
          </a:solidFill>
          <a:latin typeface="+mn-lt"/>
          <a:ea typeface="+mn-ea"/>
          <a:cs typeface="+mn-cs"/>
        </a:defRPr>
      </a:lvl7pPr>
      <a:lvl8pPr marL="3333003" algn="l" defTabSz="952287" rtl="0" eaLnBrk="1" latinLnBrk="0" hangingPunct="1">
        <a:defRPr sz="1844" kern="1200">
          <a:solidFill>
            <a:schemeClr val="tx1"/>
          </a:solidFill>
          <a:latin typeface="+mn-lt"/>
          <a:ea typeface="+mn-ea"/>
          <a:cs typeface="+mn-cs"/>
        </a:defRPr>
      </a:lvl8pPr>
      <a:lvl9pPr marL="3809146" algn="l" defTabSz="952287" rtl="0" eaLnBrk="1" latinLnBrk="0" hangingPunct="1">
        <a:defRPr sz="18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30.xml"/><Relationship Id="rId7" Type="http://schemas.openxmlformats.org/officeDocument/2006/relationships/image" Target="../media/image10.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3.emf"/><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4.emf"/><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5.emf"/><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46.xml"/><Relationship Id="rId7" Type="http://schemas.openxmlformats.org/officeDocument/2006/relationships/image" Target="../media/image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7.pn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1.e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7.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22.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board practices of large nonprofit networks</a:t>
            </a:r>
            <a:endParaRPr lang="en-GB" dirty="0"/>
          </a:p>
        </p:txBody>
      </p:sp>
      <p:sp>
        <p:nvSpPr>
          <p:cNvPr id="3" name="Subtitle 2"/>
          <p:cNvSpPr>
            <a:spLocks noGrp="1"/>
          </p:cNvSpPr>
          <p:nvPr>
            <p:ph type="subTitle" idx="1"/>
          </p:nvPr>
        </p:nvSpPr>
        <p:spPr/>
        <p:txBody>
          <a:bodyPr/>
          <a:lstStyle/>
          <a:p>
            <a:r>
              <a:rPr lang="en-US" dirty="0" smtClean="0"/>
              <a:t>Updated April 2017</a:t>
            </a:r>
            <a:endParaRPr lang="en-GB" dirty="0"/>
          </a:p>
        </p:txBody>
      </p:sp>
      <p:sp>
        <p:nvSpPr>
          <p:cNvPr id="4" name="BainBulletsConfiguration" hidden="1"/>
          <p:cNvSpPr txBox="1"/>
          <p:nvPr/>
        </p:nvSpPr>
        <p:spPr>
          <a:xfrm>
            <a:off x="471656" y="12323"/>
            <a:ext cx="8626466" cy="107722"/>
          </a:xfrm>
          <a:prstGeom prst="rect">
            <a:avLst/>
          </a:prstGeom>
          <a:noFill/>
        </p:spPr>
        <p:txBody>
          <a:bodyPr vert="horz" wrap="square" lIns="44365" rIns="44365" rtlCol="0">
            <a:spAutoFit/>
          </a:bodyPr>
          <a:lstStyle/>
          <a:p>
            <a:endParaRPr lang="en-GB" sz="100" dirty="0">
              <a:solidFill>
                <a:srgbClr val="FFFFFF"/>
              </a:solidFill>
            </a:endParaRPr>
          </a:p>
        </p:txBody>
      </p:sp>
      <p:sp>
        <p:nvSpPr>
          <p:cNvPr id="5" name="TextBox 4"/>
          <p:cNvSpPr txBox="1"/>
          <p:nvPr/>
        </p:nvSpPr>
        <p:spPr>
          <a:xfrm>
            <a:off x="983366" y="4793064"/>
            <a:ext cx="7939570" cy="584775"/>
          </a:xfrm>
          <a:prstGeom prst="rect">
            <a:avLst/>
          </a:prstGeom>
          <a:noFill/>
        </p:spPr>
        <p:txBody>
          <a:bodyPr wrap="square" lIns="45720" rIns="45720" rtlCol="0">
            <a:spAutoFit/>
          </a:bodyPr>
          <a:lstStyle/>
          <a:p>
            <a:r>
              <a:rPr lang="en-US" sz="1600" i="1" dirty="0" smtClean="0"/>
              <a:t>Note: This </a:t>
            </a:r>
            <a:r>
              <a:rPr lang="en-US" sz="1600" i="1" dirty="0"/>
              <a:t>information was developed as of April 2017: many of these boards have continued to evolve since </a:t>
            </a:r>
            <a:r>
              <a:rPr lang="en-US" sz="1600" i="1" dirty="0" smtClean="0"/>
              <a:t>then.</a:t>
            </a:r>
            <a:r>
              <a:rPr lang="en-US" sz="1600" i="1" dirty="0"/>
              <a:t> </a:t>
            </a:r>
            <a:r>
              <a:rPr lang="en-US" sz="1600" dirty="0"/>
              <a:t> </a:t>
            </a:r>
            <a:endParaRPr lang="en-US" sz="1600" dirty="0" smtClean="0"/>
          </a:p>
        </p:txBody>
      </p:sp>
    </p:spTree>
    <p:extLst>
      <p:ext uri="{BB962C8B-B14F-4D97-AF65-F5344CB8AC3E}">
        <p14:creationId xmlns:p14="http://schemas.microsoft.com/office/powerpoint/2010/main" val="229496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D6Wyko+pofEIcDEiMeGIQ9O02GAUW0d+6ZFafLmJokU7G2M2xAvSXvSpgkGwK6GL5e3UHK+Gp7kihNsXdIMBar/ZdKwV+kvx+K7iE2WGa1bKuqWNRZ0uY1IW7Mvw9T2Tu5fqUQGV9DCe3iCA79FdZAlNZ9hmcypDiB1VWOl3Wzn/F/WmuwmprJQLWk0vByRusnGMF0NQU5avcd7+mmzskYf4OkjRL1TDFHFF7FYEMskRepV2+DKosf8QqIqHTq0FwakhzvbwN/9F7urUV3/hNx/n31Kobh8o1zx/YV9euQZYTRvZXNE9iuTMRAlKfXfPSQ2D2jqxEMUsHmPXuhi9RpDZivtx1+Zg5UhyrqhhkzhXeE/EwRVMQtwsb57evjPu+ZI9yfMlkHY7MPpSuwABDSwI+6iyC7KQKdudcCkzltLQxL4vOgLTc3CgZFrP2ETQj95fId4NuhvWLVvdCRBrZ8owR5Vb5APlqfRk3N/7Ojnew2WLu4e2xlUPufA5ZvAcGdq9LzS5nAgQFrWvPPlWf/AQtC+ENTQhTv/dp78wFsFNv7850OWhwP94T9kMUvdvnvSAQonaA/+RdoxGpKxCdpaDpF2xoRcjFHDKRRJ8hKNL20YdP/YExXANPJ5Y9UaWLv/JENtHfDr36JipnVbdG3xzkD4W4einVORaxErhUqYEr0DDkQGpii8ookssqytaZNLb8/tTLXQum2kI0xopotxPW75Fy3nTV77jl7CVa9ZvX/oJZ4yeN3Y7L/jJ6lSIPukxjwawJc29nCcmX846wVt4iXu2ezFFpoEKzQ/Xsgkt+uphFqT8fOFqQbIbyJEQYYv3iiiSoYHm89NR6i5tOGifxQLyqo+VFH+wT/rw37FFKtYcmCzdEtVxn7UH7oyYMkx72QWVaaoUII3f1vEkqqxiiIkoF9zwD7uWSIu4nx2o2Uefp1iUeXmmsBDfpbGM1l0n4paclI89cvtMvzh6p/t/F3D3UO/iPH+wF/e3DADEa3hWGr8d0ych0w++myQiwaNBzWxM7iFr5wiUXdkehbCB0BkWvHGvVguiOxp6rnhjm/Nj4pgplkfRN1ObR/oF92KgGq4Ll3o7jPl0GxQM7ASl11vsc8PRtue9QrwV0Qzzjn798Aml3cEmMT0gmCsn5g9k2Q/FqwP+z2fDyaL1ly+95+x9lbaOpZSDdMgt2AxihPvXjFQBhdtVrBA2nbnKqQsYCtHr2zgTWOkAYoBH8ONbyRyedfPgBYoX/BL3mVli8smUO1mx+i/t9GVGImE/9+Ny5vaT5/LHO6WyqqQLiZ6L/iCsz4CFfgdhNSo8AXiJhNXTljhGDfeOKLTHdXuMNBQZfj3BZt1Es+Ylb/AOcP8Dl+UYBwlWGrUU3XlrpKn95azmJ4L87YcRuww9C1NuaS86eNlpX6QQD6K+Gto7WboLVEr3W8zgT7suMIxVJJIYiTOSQwv4LwIi0glcNhzOoKF2B/h7YSnnuUrprz1vbnb7EMWVyR8JkVo60Wwdfh2vYX0zjltMuuWNVY5VDfWVv7uSfykq2NAv0fX7jShLTiJPA6ReBwnqf39cDjSCd0eUpCXOnR9fxSiZEwzAwWZw6OcQPUKF+pvdj6ushrkHYGaepGMe00O2o/ADwRxDgQNCmXaPHmNwYs+MycSIbX+I62mIcpt/m3RMcRryYXVDucpiZ49mVjIaC+TSD4tJ7WIZDtgnx8Yy9LGXDf3XY2X3CQ6TWfRWySZpemzUchx2SkhNjrE3WIc7E+gvH6+Qn/LS9hUiaDm4UWKI8FTMe/s1F3YeI9cwEZi1T58Bl1EQ2f+QEY7lt+rf4rFe9Tw17VdMlt4Jx/9RdEV7vXX2cStC83B6iq3/osmIZ0t1PKtRLPUb5g74gPtPLIegAWJ9vJazYDfJ5HihYQAOlPJnVOZEeNI3W5XWyLRT31Qg+lABBA9T1p0YaRpow463cUkgifrQun6JPzSHqoKMtsouGivoDoEdseabs+shadA7ajDvDudCzVMFHfZsLkbeRLezgkluSF37S7HMLllBzvg6OEDJbrwTqaVcqb+/1NdkVyaQdkh3W6nE5JSqGC7o0Qmzs4nUyShUL8Sx36V0k1gPoBKtnfyDZbzQ+Cy7IF1PEBcV/pDjSOdgd3EcXeWJD2P5lQROg7oa6U9SlJmzI0bKQJwiCBieVS1EjP+zI4puT+h0+FAq/gp4byTZ52LpEsA32vmBFiWGbvBMTCq+lJ/BPzVnxKT399Mlewjbl1WU0aGb0MiRYseSxwYqo/VCe1vKpc1Ca14DaEfXlJBLCtRIUboeaysGK72RSJpXv8OWE4psV7URvAJ9/hw4mCzaLm/vuHr9/jFgbCJ+uJJp3uaTWYaFNfX3azC/nUv1xQVXjf1/FI1Yt0ZSY4eyO1V5kvve/XC/Or7cyxL6was+mbnKt5Tv/cFIU+JXdia0C2fTfnUfnDFjTYaVgAVZaMXJIgVnJ0uRzn8n265DpXHeM/k67LSbioWYXqBPwMdeyD/Mq6NZpblWrUUbJaIv1LDLU7bohv7TZfbfVqr1DD1LMB8ovWicXF93yROlLNdsp/b6+KbeOTAHOzspW7Rix0Ic1CCTml0e4uxlckTHBjPN4IzSRyi0ED7YlacKuonj706yq8aSndM1K88p0FzSPvt29LYl2kNfVLX9d1msk1mHGrkFTjgZb853IQaHK1OohRdimBxmyoA2YrlAZ2UsU/yOBs4jmuVW4XEPhshQqQCJ5Tw6Q1KbQzD8Q7khtfSsM9CvsOxsOmTxvzPJllPRHoWRIC1OP2dqyh2X+vx7zWUCixcw3Tn1L37qz8oR85XXvzcK4WQAACU0pEpL1B0Gn5dX/FzaqfkaZlGiX8SE0MM8FwEKvZTVQMJ6V1kN50JMia50odYmhKIcBIO01l3cZbf7F5V9h0ai5o3EgaW5RiyisHpn3XGgncRUZQ/YGSXi+NHX/E6gDW6xVSa1JA0aUX44TwBrqF7ZdWIp03bZTfxaa3JzI5ssPl33Ioiv+btE9TnmRTEaw+TJrSq8xWtQVq9Ukem3jLc69ahuOHeO+6n79lqS9KbG7Q+t8TIp5vqzJGP87AKqBvhtvcafi8DHY/QYcVk8bnoNeKIRfns8u/sNuY8S0qSwTuKG5g+OYnug3Tz9aoE3s8a30iLzzNH9sMeePU/wgKo7O8aST/t8bkxtD33M+JndCYPE8d+b3fBMOm8c6MUikxZJoLktLOGcKP8LZRH6Tzajc1CNWWBDsKr6WXGUcZtgz+en7khw6dpyDKv5JlPMP7dR9LUVDPq9m3eR4N+Y5/0sPfjik2qTQQf7UVEjngtBns6Sa9VWU4zV79TyD8P6/6p4Fpjm/hZUl2jbUE/gYIFEx1cQH84Fmj5YB41QdwcYAmSLDjUltKkZWT7YIzW0n4/cAxfKBXnl326YdowLvdaZe6samzD7z17YqsEHtvgxKKYDXm4LRA9+gIyATQzIOtodSZsE2m1Fl+HbVY9EabKBLvNFP96WyYAPIBHIw6VN0yIL6atWBRM4Zs44g/RYIj6LYhSoUZb6GDL13Mecu509EEbPQyrL7a8rREkms1+12E5b+X4JQRgcILm1bCON4X4uTPyoAgz+/DAByanBya5gqZMpLcjf5f+yc2cauDk6RztJ73NTIZIa/dkecqPxLe2N25VVE+orcz8Sn7F/3QjWTmRgHW21yV/oKQXG7h2htEt+h23UQG7lCq9/B/OH78T6vSqEGxy7vDpdBFqv/ikLG/iKZvpsl9bJ3LSQv1Tukmd+AjK7LP3BwZzzvWgPv/j6RgOlbFr+wVcKBpYxgfZ8NbOdot00JZP9pbFDFW8MghVzWB/kk2kXylxoinoTeQVGwpOjfJ4SDB5YiPc42qxJONbnai2yELaA+gkxxPugAfH6+qNGP+r+SVTMfOPf63o+tPEofyFEyLIIoEYHpfWiQ978IZN76u1QdAq+XRXNnQustJH0+8F37WkFB0Jv4bAhTGeLc549yeEa0swBI9mFGuVryFhn/PBbQcUMLAtj09F2mkyBziT5MdfTCS+gJipV1V9WjYh/Z/j7FGlClrGKR3qY19f3eOiCsNta47AsstaoGuzjQNXeTjSg8lvohEWtyLbs0e9nl2IwITNyCJXiIZBCvGNsJ8QsRANgnl9+zHnhr67PmOYLibEI/uR1VCv8X5UujAw5LRhaXxuzQ1tIXsqDgND0GfS9h1tptSSpSPcYmigZKvCXOOw843vRoGMYTlUxnVwiyRGNQ5xRh8XyWNQvXRHRpAULl4+jf55fHDZQ/GETJV2zn6kCzgqo1NgSRBbk56qCeusvDmsll2WIgOVYBaqYW4B4/pVfVcZd7d4YFPn7OSSHO+87j+rZpL1WRtFq1VeEkKktPq6gsyTdk0tPckXrwUfV11HGg+KO/kYKd2x1gr4SD8arhaAIzb6Ow1LIbdW8o4RmlU0X7KKfqdk7ZiuVJDzN+25V2aLj1cyl3U+6+GFxGWEFa2l7f4/wEW22TkbDhnaXuzemctNbeQbZ1riXpGLzywBpYpBEgwqXv333J8ckIePxFFpuyApN/hq4ub56UO0zmPycbJB7GiYSto3RMtQgIgiEnxBl54kpsNKWajhbZHeFJgwZ6YpdGYarnMs20giwA0ZRETF0AyYi1Uu3nfTnItq/8EaM6Mu9qOYQBwdzYPCNNvhVNjEMoXkLgU5Y/WBHpoac1tfqcwt4zY+M4sWjPY1nukixWBuoAuWTCpHoPMS2sPxYRJSmNlkgIkNzbdbJq7nFoSVBhBdT7iACNwU/3cH+TkxrnpE4oXzUDc0hrNJr3JB/GGUgrewRUl6KaKBH4sb0wIvIblZm3OAllmG1MFFtVnxaiug9X7eT+ulPa3bmh+wYl2BcdFsXz0pTgsON1SOI/e1/CwYB66Aol962qn2+qMV/6qYDcYZ2fgSdL05Uj9QKgcqyXOEo7vlOpYogohUfdQVH24NTFWDqFs1hiEYX7wauYWf7xUAuM5eZxRgYojT149JbizcmQL9vDrtXCCgjQmOxHANWOxMNx31qhXV/ow79alZg1ULgccJbx9kNgljYgpWNtKFkFHbKd5C4jrRAZpUJ7EKORBUF11R+5hLx3OdE2WPF8yP/VuoZIMatRTcBLN3UpKjsfS9Z8rafsQCxvDVQXSuGJ0CjmYZM/WYDSst6dRQeusIYSbeprSi4EJ5pwA9EhNs7ICkytRSkHxQyP4YFAisuk5HoEQW08CwPWRm17K8iN6afIzOm6uhLV1n4f1eX+EaPF4+8WMS63i1BwhnXsGzevVr3c1AFJML+hUge0Z5QeFc+k8R6pqV8h3JIQqj1FI7x1OJxwTo6GDz00ss3AP7Q+rDTtXdtUh0uqo8WuTo59rBwnO1sg4oMF4lkSGvblpK1kh0LEV9P9m2Scs7uuDJL34QmgfR3sDUrpmbRpiIPpARN2wSJ4/ucwpGe/DJ1C+4Cp8fX0oBnfLIBeDNGb4IVWSOMGhktrtkyITPnob5y9rCJOzC3wWC/n2vmT9Cw2JT4MVgyYXsWvLbdSxXh6UocqArKRv4eFEgEY3d7idvCsEFYsdiFVtlRnvhTdIt/GGKVxd2h9BynqsbOpYK9wQt4yRuwk/29hMmbG09RMABdKcDPTVyoTx2quD8/pONDCXu+f40AGEWm2BbGW7WKIJaQZBDNmK1jHFrGUX1HmmgVBfEZo2O4QT8OWyucRZXCQHry7UhrGSWR+W0q/akhLL9EtM8cOCgsw/qAbVNFAVr1Tyv4Tk/O6Sefl0aJwPGfFAox2lkxYp5BmfJ8u0ztME2ZJ2wgMlaAgIY2XIFOJWzpcxoZ9U0JdgcVWcrU02uLJ/rnsIV0o5XkDscTxXQZxWwkqcInDhIPkhipj19kATO2wICA1LKIdccQsyg6cYhflCmr7A/qGWPtefhvYC+VWqCozhkVxQ93dzuJzhqLIlg0eMXHkVpO3N8EqZwNTjK9Mti26DNkfMuLt3UYaveKvTA8PIr5rkxYIiZWK/Sp65g1fI3He3qr+/8lO8Rf0EQofhvRVAJ1RA2TT1tj5rJ+gP4U2lz/hDmHySobOkQ5AiP7xhLU4R47GDoXNdn7x/VC02Z8BfH5XnLkSlhzfh8pee0f83uECO/KV8cKYA56UZzAogqdlZoWTxs1KM4Gnk4J88FKJP9nxfsFMH8NODXUKA0AEcYwKgfniHEzs/KYceRU4LVLy12oEvFBiX/nrw1NYP+pGO8B+X9UBYbKEuP3H3/UKb7fGTGF5yD2jBIq35bMaJZjO2f/bAhfyEvAQd3/41uv8EpuD3F4NJpMLcE26Nxv0LNse/SXQBKkDndoN8cUa7RxCDMIr1KiJd9rrkAYciExoCLHd57hu/EBEI5b5vADrz5rjoHKbsYChTSQkGw5ewwVtTfBbXulA40qe2PQu0VPJiHoJCxcRU9QvyOK1+2pXSu6XVk1b3NbiWPz1rGY5KJ36UrqyqLbK2zRgNyvEU6ZJ8/ZZgyymKRREYpBRLjX4LGLDRWXfNyJEjeRKsccMCAm0N7TLsgUa0oV+ZLJCoRpuepGv9iioFfjYvGcTuSyZWUypSAqZbv60OfHYyDLBoIPkUD28FRrRuJZKJC3FleeM+mSywT/wfpfpBTLCsSWJepajgyW2Mcw96uDuuGiFSmDR4dyhIHR0b8etZ2r8JVqoBffxSZHFB8lv5m3ekwQxhuwWwAsLoKd6q7NwCXbOFXFO2BnpCM+vQOCMi2PADn6KdcsAn0V4PbltRFlHd/31sMVkgBj/uRFSfcGUvrQJqc7eQOXU2Z4ApN+bntAVhxvkSa66oEUuj6sFTURcpinj7VPrt/x2UxQr9Xhh9jcWLY3w97UAlZQJGOV4daM7ZG/3JAqphqqdqeui+/KnmSqUdBT9ZAQ78Q/ozvnfQzV3aHux7adMrN0hCG/Jue6JmBaU10e+PytZM+C0TjdFJltIbSxQ4xHOIwatgSuJbygPJGpSNEEGjZeUJAy0WxTH//oqwGmAAXM0VKroYsp5/UddzePevCwHw74gNxjhlsCYR/j5TBiUu5n5LekCpnCxN5rNzTyYPSRNTqRUk1AmSv2VHeXckERlo4PSiLw1uwIv0o9k5ETu8wfxzrVciKuqBEVkne8BGwlJ6YEyc0tz76NsSFd1swGoyU8RFeOxsNVUgomgRl17hp0sgQZlRMfOu49gFCA0BnLmUviwlALN+1cbvG7LwiHDQwHoAn0LPEx5SAZvWCVfFt9Mnyy8MpyjeLdmlC1n2Pz14bk7ep3BiepVg7lOFwmeByCDdXe1Grmv6c+sWccv4yiGBfKmmye7oe6sqDFL5XCTrrJn1AD9YhNB1hVqVVpbHurFKIw/Oz+weN7Vgi8oT1e6u/hrnHOl57CBMkluWnNlUVjwm+Yyw/eqj1BW/096sTvSX/EpfX2eKayZFsB8hr060LVR918egxCXOQzPCwVlxNTRDPdlUIIYLPlptoiG/dNJOivOa9OzF6L3aWUWeJ8lXFcADucsQ6bhF4AgsP46h1rpZA884WNvDVTEgeyl/XMWOCgack8+9Za+ew//s6a5Fh9r5K81Gq8Hory2J/Epj8oXSJF+4BSoMBgg7c/OqRsNgsUZEFYMkH8kncfU5v/IUbg1Dxz0thl+abMlLdnj57MDYp9hugDwwl8/y3Vv1PTxstzLkbkiHCmG5pZRb3kgHHMjfLs6O04gqVBBZL7RVa1ncZ9q8DADOcHfitVE/dICOO4zFXius74NSui8d8t9Km1sc4ARTv9pfUx2rpy4fD/vrLNTLPMjryyg3QjCuSQ1FxVQxMLXTlknsnqzpteM0YGO/anlEe+oOZ8bYQSkA8iYjm344t4tFOIFASIk1GDEFoGV+Qo4Wxwwf6u+zgufmcxZA2ysQYRJDsO6l6DLr1ECdCRXvdRuiHEH9olhxGCKsZ5nAbyd+pNRRwAc9ja88T/GjkU3g84v5UeoGl4JqtaslUtJGlLFj9/RYhk3q1FLlgRaD8PRLCdfrKsqfYamQkfj4SoxkNzrVr+ZaPNmXBTmc2T+mJkR34vBA+mGRm07RGNObMbKqu2x6rKoT/VNtjpDhhv4sI8N8xsCS9eZK+0hIhwDt+swIwLsD7HpzeGF4FiJwMp3zCQXB+OuTBdMqnkmGhMDeUzuoRvpMCw2tlt/kBxV7hdkFuVI6oYdUKYWra3nsGUWAYCorGolglbjLH/HM6veKFZoig6slZmAWKbss+DgDJ/ajLYVApuVK3BPkfNSc9uAzXHpDHpDnZ9cAeqMvGvbvp1rQdnCn2NnjXv9P6W8mGCGfq3pwVNetjOy8zEIm+ivcQLMt5u8oN5/zFaot88jqD2kX5OejJ3378NJQ4mJe4PRkVMNPuHmpQ2szyBIO32mqIWcrffwSYdkO/Cr+CXqiz1f0ZOZNFPCevYZReAenh3cucMIKPBYV0edztFZ1Xd1uoI1zdNImEljPTOvX8cqD0l3pr+c1tf0BWDkqMaHKT3JHO89ZSHcXQhQHTPOBUWlUtb4v5FjctXv9dBEEW6S9yYthYfgkSSz9NxbVurFFj4RxJjXKv6kh4A0GFzVX59dZsxDFA6oERyrhl3PBLDFneom4PxmWrP9zXD5R+n/Jt6LPMwKAcaRQNpzzV+5U0SIhLeAHqINOpB8UL5Z1GY4sxTxg0+HanTK56WXC4E4eROu9Y/MFgeFH7Ne9jHQMnomK034SbAz37e/oYqwiiU0ErH05EycKGcvmunWpEsirhiQL+lvgDVYaSozSjJphTA/9qZ9dcIsMAdNATChzdP7pCriuPoeTq37KdVNZ8E5EcNC8wzHv26eMUbEYPSR67tB22Y/iE5xQtdbSzmPwXftaXHlSmpJzg9cajiU/e44YKNi1ZxUKnWqfcDukF/I4dv+W8wvMBriHsL/rLquAoexoJ1y89m8S8PxTYKtS5jnUWZ8yHe6DC+E19VQXsvXw1GtKhTwTYW0N1Qpa9Y0A17N3UE4uYvxnCYyxEACnkZ8FNC3KykZHZ1wPtLxgbj1Gkarz/cHAqeESaqYJTvNrRjG1NM4iRC6FdBbvFLNXzUQ/oQqNjlFVNV9r1LT3Pfi+4BRrSod8QWPArqqctEQqugDTJxrIQkb7BIqToq2Gfbm14qvBmK2rn5UJOLWaKhuKhu0Iawq9UxhCf9KZx4DSBn6dsWE/YNMNNSpsHeuV77taDFbVlZpeEFZRTryeYNW3e5Hy96By8pXTR5LwIFmMzSo+yAaiQibBEkdDZ/CjtqIFpftSswIC/csfxjPk5Mk+1mXIz4GyI9SNbrapvNjrV0/xKWNOSDsxXQeaOTDKWxkicVgzK2u2kWeANlohX3tVYGUvW8eTmbWCFiBl1yu+ph3dEP4LLgsN7mSTbEQHQLV42UgjXZJPXrMD1Z4nvevTYEr6dWf5hsfjwinHrQ21ohnkudKNd8uC/UV5aEjT1PXfegtkrebFjHWOu9Tb68zwQ5qlXZRpuDomF0HA3k/GfrH/TyfyKFQkWmb38myMQ3+Wx7LIjTGbj03p1Ub3RZ/+yvUYMRP2Qka2TBX6vYxfPPjNtNfUKkWmUMh6CjO7kwE7gSjsG8NZs2ay1dF/eCuOKnNLpDuq9EUfRQfgwcPjiJgfLAk71tqAYvzTbZF2I3yCovIpR1NB2QzrYT6ZbSbXZaOlTRggT3g8pxU5sPcmL+ZSrmBVSGRsWHhvWX8/AiRTTTgUGvCOrdd5xwBD0wjpfKeYXMThWjCVoOP/vCkVdMVVlcdo/1q+PlBtWNFYvJmtqjPaXVr7F1Q6MKHXFR1wWNe+CVnUhors/OkUaYNeRNneDRYM8jDRO17aYWjpl0vTlXNqnT56po8z9HNmtPSnhq+Iw14aMPkyttLtO4x2JuMHKcr5UBhbVvHTHldvtRBLHXSXYK74AXLDmuYSD8mKcI8mACjv57zyJxhuZo2smCqzFoyb9BxufGPynRrP+RpaTk6Ho4mpVZ8wY2P8p0aOxT1qh3TFNtVBrrcXilXlKruTL1/G/RLeLZz+rMHIl3jlpFRFcTFYTSqCkKijTRPbl9Ug+Uad60Js+B6MqFDZM48GN0q9HOmu0yPcJeUilyIcpxwD+BI46YHMKt92RCSk/CFFf7cJWzyZvmRtDM7OGxmPxlHDbQrwiOUkrQla31vvTfYqlzSQqfDUYcE4428QUIglFv5hfX1Mrn7ywbvviDO4Mc8ztZ5amigbWdgmomZH01km6e+Y+8hFip/6ixBiX1BVnB3ZsMzaWH6i4w0H+XMNww+Yj5GaiXlJN4S/1FmxoKyrT3qz/yIiAOjUVWDju+ani3A+3vMClkbKp4Q9ILvPuJljucQlgut04yNwJ2TYpLCp78dB7oXIpG+8JvsOshtKjWyNCvrN1guDiL26wPyh+prxtEvqvO31eTVUXe4N4jxIqqMXXjH9FQpFNMnjEeQMOQwBF5XvRy2mh6yvgXfUaSCZbacxep+GXIf5EoZkh0A6p2lM1bRMnjAaRR2Wz2s9sVjsmOrP/KT2m1NuJ5kswmyzXoRMCBlwLBii1jpZpDp2zZ1v2vF8N9Dx3jVeZt5H5Oscgdr78Yij+hJ5YUFhLo8+xYAI1+Ueta490mUbFIm1l23horZf8PnXyzc2Bbtp/3ajftnGpu8tSzOTKTFzte5egUAFpoEqej0UmYL9aBMGUe6s0vKCNuBnS8M8pf8tzDbXXXZf4MFfJkyDU+7k6OXZ9Q/UhXDHHjwvVLmoZB1GtrICfmD4GStRuM25TzKFt2EVRrlqD44RG86Acy8U9fBDKQFVkjnJPF9Hj63wTqkmrAfKm+oU7UbH0iV393MMztM+wMHcOCf5XgEW691ipUb4KShGuubIXh+FPBey382tt/jDjRstfS3GhtGHS6YE4HuWNTaykAdg+M8/XvqKepOLxT6swYyJVd4a/GT+m24H6xdNeBqMiWGJenEfTsbCcpOhIE1/txNaHkTGfbU+gk78t7YZUqOCu6Z2LbOVerqWK9NKLsv+KoGfj4CUKJkMDZsA2iKnCMTo59CpJnG2rXjBxnAoPP0Tdht+1n/A65QMqUyTOF+lbVEISy/v66xZ8glsHwRNs3REtWF4Z8QWF/9HlFJsSl+LpE0ldp+cj/ieBJ4k+lH8P54urVElw+qedP1xhwHpsQo1EIBG/WLV8NReJrtDENmqW7/Nbd6F4XaLwhmvXVe8B4MwRXwU0GBtz1ByUBnTZFhQuH3juCeCtE9m6I3RajKLYcVUIFsQVU8sE2o9yXhTNPjBDaPoqPi5nLOmUFsHacNbKMhz8wmQKC1Zdgkf78v86yQJBVP0L9euL6k/8XJhHDMcUI6DLJt/5YTKJscGUKp6oB9spAsPyd9IONGktdADmOS2T1zfktCV3NS8IR4voY6KTyNvd1TqIw8RbiBCdSxl48HBJmg1Z3BcHcaJjlFdYmaiWCbTwn/4EMHJVtmS0Q4paSJc9LNeLQfbEoxGQXL8Eht5V+/O/7vbqtBF0xkbmRoM9ojQX4qWPeDwkKPNJqmBdupxk+PaQCGgAjxv1d0cVx4mSWcPowgWBlXZueARz9EP9eutaX/v+bTrjGfSVjr5YdfUuMDLFjkA4LghwBiQUQ866JTO8c7L4kc3IDkI5ehg1pQM4GUTSwXHIWiVHoc8Hb/Wn83Ysl2lI+sWt6oFdehP3/YMFIevbjJ1Je2T5xfCJJyLCKbw2ztP/sNlM+cX7laW4n/GdMFUfd9RGX27c1yOqgTdQ+kScw4Dy+rHM/ErbrOhxxKpkSmcbYhZa1n4a4WH2ZfMXasbUOcteoo3SHzkpVXM6WDLuM8pQ7WerQgV1x2J03MhF+Go2bADGSkKLJuw3G676y16HFL3BN+XgmVuJ3ahBpASkL7+ldUuMwuA6w5z3GCPRCvPlVMvgwMqcXu2dWQBvyhNKTBVCHRjqdL4inEyklkBJ2MNAJbK5s6UC2OCW43H/1iiZv0NsU5235ESMbKiu2a936Je3D92jB//x/irYigzlnL1uwHf6VmpDWpXM0UBjWunZBcP5xJYz0foi+Qs6TrR/3dUOq43nc+H6jTja733ggGn53Pf2cSLtDgVDNh7okVtWcT6Y7AeF4RnfgOMCyr5QUzXe8VtYcVjU6+R4LqrdnZU1EfzDIuY85B9Np58SmoG8Z7NxPemjHGJG4lXLN3cSuqrX1OsvKVRJdNfFfRmB9CZ8/GOxCZQ+pNr4ECYNA0hnusDHG/gm3U6zsoGSpbBbhG+pXc6b35mlaJW9ZRiTH1GWpS+kCWn89K0grhuefeNKHVdls2Qz7tKN7bhDgHxvzY9vIr+gXX3Mkmwe1AeMpUK2AEaeB4B2rofcRox0ao2BdicrtsB7h+8/olRZVw+bp+Hjyjf1lBgIuS1W4iJiidXKznc4pA1FCIzKd5TWrdHFbIxMwvmRdUWn/QNQYRbtVHdr0PjKfiO6TKsKnJC1RxdPa4gol+e0byhihCmLlLm5rsg9+PrM+G0Wf0b0z0HUV0E1clfWpVa0UTUEChf2ovWEgJhs3SN0Q1XbE61vIzw8cWGdvrH7L1kzTAwgHYe1/oVCuTICKbnhIm8AN1asvuZ5bss+wNa7+cGCbD1ybJw9Q/4LW3SC3glTmIuqQXUYXhyq8hqWPMZslBEQ8dYvEnR7NRNsziYJ1qONevKZAoiXZxFtXK9BiBg/sp1saL15TjJIclCRFFJHX6sYWgWAzaBs+FeuyTpXir2hPio4bh9nU65eyd4KLOdmdEmJbJKgToi97zZTfGpcTyCE/ezNTsVWiAZjzJ7/Wv2a0UvDTzm6QtV5HO2vdzs6WdK5woGDFNF3DiAXySzvYn4Rd1+Ib4CRYpsfOV+WuVr05At3bw8sfHFLoWaZUkPqGbtBV+lO1RVMQ3bdMgjjKLwLQxctUQ43oT1O8CKabESDUU/GAUgQxxzpiOdaH2ou1wgXegZibfPGN+H1fCQDS5iYuYVRKGCKE6DwzeIi2HxncyeBXfOt7Y92YZsJxZm8yRsmdLgysGETxQF+Xw08h4u8qzTHI+RqGNnXA+nPt4mhIThQLk7TZoEGeySP4z9T3oWs6CQETFzfVIwYBB0DCt4nPVOZWT4NCtpKV/UA8ENSKhMmICeEg5EsYW1mWZ4kZ6+nAMVJDH0w39PwX2TcVM/tX/Nofn/t5J0y13zTnlg/7UFVy9OiOzE0uwLdppCLoFahz9kYpce/8X3OBRbpmpvEjtu4PBAZ9LOSM5rvtrK/ezj7AwhO/I11cbicqVK9lZiunHAL3xFG6SJxrS78HBViuHSdGI6ZXXQTxKfWAUcnDtZCykI9J+o05d3PG4A98ErR9CFkd/sqXDsgDmca+eaAFy0jz811GOaH6Ky5c0lkrvPabwFVjdPtqBw+r11XWF6p6BYGOIpXzpD49guw3t4IbSWfQccgpTqFuKzfxyLx+c3wuujNtS6oBmY1ZWcQ5y0jZGzM4qFNWauEU5HaHuqXpXRC9bAMlB0MaLNdOgrsbvRaKUAxj/HS/qZX9Wc+Bzl3Qwg5hpC99C9CTC/byYRfxb0JkYHxPIhuwnjRAkXLpr1Wkr69zc/I+79vRdh98yvPD8pFud16b8rZP3wd9++dH40bFjf61MJiCHh7momIAdke4gqtUK3bn8NqkIfkWr1JHk7AcdcFFVj9ccI2DjbnljVInSMl/iVOrsBWKu9t05wULuXHGhe2UPN6EI9cKoMcGknDBI6CBz9tuKvPgTj7wRRLUNmebmRoCxnlyCbysAijHVWC8DpOZSQDF90Ge/MtweL6wbMMxb5SCBe7ViMSY1tBfEjfK6YYewdef3ZzWKmoicIEKibclYssJ4EXp9ADXCaOmH+iW9M/Jh4Tvm5XWEwHGbrZJnhZ6JdwdgfMD+PaSp9o6+/LHx9H7R996BXykDKb3Cc5TzuLYRiZHYw7GBnuDLK58IwIYhVodSMPyZIvvr/eXRQrhz0tm5JCev1VMxs4ZxfF9+otEIuxClEzg2Ay55zVYRVpFHefsLHduYoiZWvYjmF//W+5n9gyt/4MiYPb3CDMtT78W70aoky0Mp8i0QlKv38u2eICMAxViFAPmEkb4PePidHzjlNR27WOP6fTQyWL5L5lfCbN8337CM5quhDzBBfHI7aOdtkp3uV0ttItUDvfGyJy8oOReaTorRPhXn8X5UqAs7DjM6D9fgkRKFblsRPaEDA8XtG7cv+n3mUJb41b7h7sIasRjqJVAnD1GZxQLo30np9E7psNtiM7ulnSVXyQdqlzS6ynwyvwVHcrxSlKzm4QgGkEa8DGw3uE8WmwMShlXhbf/K62kwKyutUawq1dlhhv+M7ADaKQs/KQjzIonazLtPWxKnrcWDcus3RTv7geYN4OdqWJ6M2kwHVWyzgMJtdoMbocb/41Pp0BywQiRS0OPxOxa7uCC7KGDhql2fTnF4/IwEIr8M504UiPej+o+hwMKXCtGwf4Jd6zjfJzEgUrfmxFmVErMrwqc/xyqxDkAXD7C+Z2UmjUilyEiI/UAaeDk4K2DCFWWgQ3dbKCbe401vQXWO7PePz2GIZvuxhrxMLtzaF2yF+PiU+WBX67MLa8p+IWWqo9vaQLlJoiF4Ztw1nZUE3sxoBmu+YbJKA7hGtbh1xOZg9BqGr9J0bYTNjoysHU+qnkPlCsnfjjFLlj0zw2SrhZo2MINtNrzXxLB4kFyUXJ2eWHbdwBgMyPAkDIgeadjdhN+5WhEfyQE6AqHSs9z/DghbB7gu0qDToAeCAHAVZEC/yS8w4dmmkqtwbu6bz6h7SGFQaxn3fWPY5BM3aYtsm/nJMLFmDsfwbeqxy22wj1MO4SZKVvVE2kwJqgnBEaC1gNyTUuJHZG4/TxZXzViEQ8dptY+dfNd5nfCmS1wCliwcDvRwkIfm970xDVWkfBkEazY1Nri9EMn4NqN2kRi1g+umc0LvGJtggNefOcj751zlo5ljdMgO1JiRASjyAh2EQs+rb3bqu8fKosl9S3vn/npJOvynpIkEjcIXpfoS3X+pEEKcOCVkVNBqnE2JPwUIUm6Gy+PecPLceNy6pWnrd6O39fREAJJz4VsMyW0De8pDpTYzRY6IUVU8O4N7/PzPrrVT3Hkz3hy8V8zPuIWj9/Fu6flvGU35TFZztdg6oHgUf2dXaIQmrCBFKyxpz5zXnZIkFTL7Lz3lL3rxRA59q8m/d9aEHS+hHEvFwnHBM/+fQDEBi9dOY4urB0j+Yv6JxVsCltidO5NkIfp97YcN9d2oFk/vbxR4BNm8ZwZWVe3Vm0h3UVzntuQ7YhXdMBzC+52Dbco4IOh7pAlPuFpg6h9X3XrkO1x9yWMXOOpO9ZGOaDHcN6usxYtBbsD43JVokV+ujwrgmhC4rpv99GwwLfaSID08laR/l9PvM7EGXSQ0ffJcG54lM6jJbvCyrqcKkJlZUT1OLwA0mLYr4BNeF/ce6KZr8YarBL1Q0UzeBsRxiDNEUBzYNf4bJtAjf97nP420nPnTN7Dnu8tCdA0StiESw+HyRyqFoZNsn9HPqV1inxSop7r3IS1auEfY0owqo7Cpew8+pv/aBSo+k8+z7BB9F5erdxpVpp5rXw6tCn1kUmyS0OLmE6RQEyfZurcaV6l6LWKMQ59ugWc4g6KbzFYPWo52UWARqVBmbKWWAWNYKgL2v9M5qjikVmWqmrOP//PuuUPZrkSolJdrsHCJrEM9MMSKdN7XIIGVxjbq0zpV8GwzrzAtPZ/nMiGMXcQa9vF/Sz/UqWxQQQt5q4eKvLC9xLn3dH6mL8A+97ipa+shs3gtb0kXbQRE8d/VsaevF9WSfehL4eNZVBi/nQ/nq1xPlCZ+7M2dBDw7x8Cc/3fjpGAIY2FoP/pPdhbjLXmIcePGnTT8ITV8u3hvJNYPEp/jAtK1YUUKSJuxrJ+l95Wow3egYTxSVGQTDTbTWnv1KiUW3UJWqa2muTg79KVvJABykKaAd6XF9emZOT2Yuo1g2MKv2b5J7nvaAStqOUBJRqGAEC4dHxvnhYfqRLWdTiHbjzAh8WTZ5odYVDNLpud5HsMZXD+emcjb8enFrBIE9c0FJC4VW74aJnYFpPHtqx6hKVR9yW59hWVc3e8pd5MOpdNJC3rMxoFJPjrv7N5seqd5HHskwREMd1Rco9+4w7zblgp5g7Pe4DbLYEwtYzCocVVnog752hdPBm1vcqbuK1eAfkdBDUshFGJ+g/qg7jA/PwIFE1K/lk8SUxb5GrsRvKW3sLjQJZS/7nOPfTkGdztoBRn+sAx/vvX5v5/ZgLJsJQ5AwGVqlM9Ahjs9PFr1gr/W86j+9GvQku+7CWrEA0CqJul/L4WYLeuG9KIsw56LGaIZaGCdvyNoYLklK+TNBUwGv4I8vN4Jssii0rQbMo6fLz7efqBAX29OvtnYngs3oPNsZzFRGS3NWVCoqEZKLGzAJ+ViCtPtX5BpnAugzXo7iwltBTrChuw3ucBM7ojzFSbj3LdEiuMPd2mLxqjUQ0lvak0IMhWjMlxPdUq4rb1E9ou8DOTA9/WVetApPUPO7KGtlDRRQ3VaLzsHC8N6HbDPxCKManCHvtquoV8pW+AQX9+TGeyOrHhmVoYNMH9ce98uv08GDxJYWmPS9jcboCbw/7FY21cqFy/8x3kNz/VkC1nA6LZVoyqgUNg4OjD02iLX9eioytvTZoviuBietTqtVOlZpzzktIVVZFuyEl1FZkzlRSdPJwNlpg9ABJ207BRs8oDdydjmsUxWEnn1qiUjty2XFdn36pO8dthM9e8D0mwHLft2Y6J1t8iHbZr5yMdhXrU2+2vG8JIn07VL6RvJdhOSc0sFh18eInYFKm5aLmhxALZktQkb70SEDBM2Jig6RxyHc2qhBtxcTjWwa5EccwUE1649s/OLZNSbE3TGjhqQVHZCSljmdjqolbgoJuTeZXKATq/MxO+dsDMiYQLMYk5Pi0ovAziSAA92+kXCvRJM8Bf4e9MTdHRc9OmWAgFMfpOIjV9e8NpaTZWOLnxgXhJePmTUtVY7tDxLUWUPkshJjjbetzCpniVuq7HtrM7mTmiEVhS9Yymy8KofFo6H2AOoDAcQiFAi2Fkv9rOm3UbBXL7KTeBLihEnh5c5ry9H5Z+LRGx13kH/I0vBY/JOloyKJT4AhKr5h+2me3oJ72v2z83jOeZdrv/ICDAfHtdGWasEXTmyZGfBp/QDppY16M23u/+Ll0620IRlfGEVPeijMW18O94q4TpSy+6jGD6h3B+yii1/kxIr5yI8erM1Zex6oqp3vRxIl4d78hU4Qv2q9/x560h92rYDUIF8rxsadoRvjFEyTQZeo3/+ETMV4H8RM0bCs57giZz4qUgqPEd3lg+ZTif46Glo2Z2Wfl3dN432BZ5XDhO/leqwz8MjQVI2T7iIkQKHb67ED3IGNntJZ3CD3uXM1VGu12RT6IluM8lYdkDH7eDnwXdYtLJaIh36MzU6R+eQt6QfuXGf9o0xzxcqgJc5LQBCIcC6pzEAKuZj5wlIdgU90Vv7iYklltueBos5uupWYBAoM73CJwlNHxOzlT2i25Qm+6cNVugsgAxHyH9+/OX/VbTb4xkc8L5DZT8UOiAyqToRfV5Nu6Q92hT5iiw4qpu2k241G2XOsntrPsLkMoxFo48wLoejGGdNEyRR55b8tSBQDb+iIBbXtyykFmCYy5TFHR9W6/jiwBbztA3Vv/ET64l7QRDbxG0Q1Rp6dMFVUY7Kb9PoLFbQ0SdVCapB3OxAqAzrwjm+0/KvZYOR8Bq9l9lBvIivVX+UdCEPbUDMRymnrFG353yRTFP+kCgoEGtUOgmEPl+bU9sft3zXyQIQLx25sxuFCSoTd57KM/N+UwuZ7zoB+WXotC0qDU46yTcW1XVbx1WnmQg5AhlslUU4oACKL6x0qjSd6IW09nHjhnY+XhRxjCQU00UkfPc9O91fq12IR9Tk806HUpsQpfpctqqUsqbxDTvdEjpu3/iFJz3mJDDoj0WEc9ku8g4oBuJKN+XKWKzQazDCpffqELxuTUqBme3RT6sBK79vuLKKkHv0PTKKAxb54vYHAzcZP6O2NPSGgA0P7EbUrKOUbZKfyx+KbWWsA/JXoVgai0yqQIXVxbcloQaMC3KgH6nb/AANWhRfwt4J3w+WKyW2CpoB+XqfAhSN37Xb2Tu/HZP86Esuli8TAaFN45yrOm6DuWio036uXQ58L5NTEIL7lSqO2WFMSu1M5MO6wXwsG/k0+fHyCnFAGLFY/TwCncp0l+dVwlZaKgOksn+YPvkTTKWSLwgmiVBu2/aDyQZ37wGNfkVGhIoRVOI/Miw7MGtOYUIcqT0O+W4gB6oBwNyEa/S3BExAz7DDWZTTN6QiDxW0iRzFyKO0PXaL7oPUuMtNl3Pcx8H7RiM1slaJ2+i/MZ24nryL07k+V97IJbyKL1EjpK901eocVC087eAD0dec63T/jWyY3SHxFVxlmtqORiyPDM8Y9LsUzXiStxa9rULoMOnyZOFYLrvuUvA9N64hD9AVkcir7GdpZVgF9mNfhTdF2+GcfdsUoGJ5vnh34X5W++DM5t7HHnwxh51IdgSac1mnoyIQCKgg7DeI422jZvwXITa1y04rCjbNeCXySgupGDlikgUe5h5WCsWPMJIGMCTNCZPyoelEsUJ5zPC27GUbmqPnPiDH7waajbQ0tawC6v55iB22HNU5/FtmxmJSRlotz0mp5DsjToTN8mMOOTdQn4FspCYTeegJIF7dTACim0d+cjoGSsQTBJp0R9r42ZLVZwYWPgopNmngEK3m3mDJ2f5XpENlttZXLGiyH1P4q2Hgzi4DpJN8dNDglyucvXv7hJf9Cr/GBOuvFi5suKR6RhxTxDzzcnUlBHA0nnmkMvN6cVFp8lXAoVoG13VX+0mR1/KFCJTRxhYRfYVKnJBdz84yqKCkzoH3w5ZsH0ByFIlAYoJ1DlkMh5YZyfdkEKY/qApio+mtT/8mUhDrwiEvCv6FSvnt93PdRIEEwPfcLL4N6CxSM9cw/S2+flkXytciRn2TRFJahihpPZTpQMnzk9FAQLBl7WEaX8bB7OjdgqRWtMGqBghKU1gDU0GsK327G5KY0gkl/lKuJJM4CCi4aUklm1KICQsO4EzUyObtuaGmg53LrNzD9tZF1GJjCSW2jPWElUGUXi78h7yk0WTVXxT62dRquYRi+Oi98Z1tOcLfexOgFnYk4rfMRy0NvvnQuTOCcg/59V1eLm7fL9y01y8xYuXJ8BviRzPDMC5+WtfYvGx5mQyHNxVBaaT9kJlLz+UzRDlt03OCR5gPpqwoiyQy9/pCOHegTYVIK+wcb7Jh1NzYYIvbbQ/3Anm2XdL6iCVdMDQeTplR0/0HR0Tjt6ebyQXYwqLbrYDswofJUjAeiMCLkF32AQFslCzCi6njSlXAHBUVkQZZf0Mhp+6qTDJkWqDTUbUCRt6g75Syh8s+y4EvfEMXzdZmfU5rkFwoJRxOJOs7He0yKf4BV8wMyAWa/ubYTuZZyyeG4OLCtbogswtyBMFcnLI5/XREUUOtt8te7SelzIN4+//KDZwkCKO6QW2Rhl5uh00bN4F/9RT4mxZrHe2s/aDy1hnzxNhVFGK+MqGlnhB7EzlK+uzBA/0f6q24J8Rpkp9MKXGwMW95vkcXBoofrDilXzBWFwhvTBi/AP/EhtSQtZiKr+qVBNgRycbOH2H7kQHo1zl2l4lFkIedxZx3LftkcncOW7JggULAWwJ34Q58fiRu854tSqEEgyz68WdvaX5JacbWI1MMLIKP8qAkB0ayJ1EnMJdlDESreDYTEAlYq2Dv9DHq5OfgfkNf6obgLZvhYozVpw60xkc8PF+1rufDnzjVRVwN+nNFjrHa1QgVmXGT707p+limNZz7qUucRKkKSs9F2RTx1AurjBmbfj9Hp1QnDd4TI6MULeNkleIgxFiXX5kFDIYx0ItMsLocZgDsetinwv10kVWJbNy4Ta9+tMsB4XbhcxLDcq8c9fzb38cjHokZ/KSyKTkFQccijXC/peKQEFs23O2mOoBWjzTP52dyZwOoOALbsNZpJo1SpleATE/clFQPGwuU6GhxtCWvnpOiXdaSxkb8Ao8Sqnbp7N8OtuEb3dUc+j3Srt9BearjhdsR/IfZac8s3qKO9u5mLvVTBx0eytrfMTNLnZY06BYSRm+hJXBT1U8FWhGsqtX1jSBLQDSP1SPFjJxB/tIR2R+CfqjeyRKOP8QIKaThPwRMfnBybOMaPZL/Bvyv4mToIVha1lIWU3zDtXgW2FZmksWzM7H3Gm/Gws1OzU3uF1zkfYR1L/n8Ev8DmmyenoG/rfFSu0FaWH+u6zVxpvE2iSnj8+tWYukW4bqweFbCuIJB9fZ7M8g+Oid+xeoGqH/ISY0J+3+MDkhnJ6Fd8xCKyPXnk7SyVW6OPX3v5GcX6tb+EnxH3yyh9CTZDovlMuB0H+FWFiD6EV9h9XP8jRy5CcK/gTAA0bnKWnviShOi/GXRRnW2q7gKQh2uBi4KMdRyfUKe80sVlubG+bF6Z7pm/Gs6YepEHB/y8Fz18YDxD3wcpayLZRhDc22zxP8YbX0E0dC8mp4HwiMJNUhvU3iv/RuGQu6eCcdSh8BqvoxEeV6nP7HSA6nbylsO62Ybx4wmZgZAhBxDfl3qiqBk8rWzUbtzBKOyaQ0w+pUZFM3M6vJFxg0HCd6yo/QyzNz2rWtWL7WisU+a861vnBw+BebOGKOumK/S4wOe17oaivN+jHZdbqd8gxT29nUnJhYLr92csbx5mblIbsKqX36in7iPZpnrcpMBv02T+tdAjckkAD8cuf+eVPXknqyARYB01at9SVgw5CieTgBYBU9wvj8zUAPLzMavd3YdL11PTiCKcF3prQU3B/kMQz6A/jW+yXeBjsQHYWJJjXjM6XA9x/xW/uQZ5vL0sp9RjblVhOd4HK08XPwsDKtd9F81dk3L9oInGDv3LAt+hcMyD5m9Lqy+k61DSqehCgb8RGuA0UPWYTNHI7rjWVnwc9NVKldjFKJErQ09MatfEL42nUJCCiW+/TC6j64p2l+D7FCGQ8glYbu2RMSo7LqiwBaPK3qAgU0tcUHyypiLgLCu0NhtGDhT+r1FZY883TXLE+crQ9tylIBGIyC5YJ5B/9/EUGlrEvNgf1PONFtI8wz/TZxgEsOKb2qVeshaVnQl18MK1q9ha+++5XPGpFSEiSKniOA4yFGrijH+gFgH6APRc0IKkngU2lwnKoPsLY+8PI5INFPh6htSh8BqIYo4SS2Os6MUJQsZiPRNY7IZ0Jayyn7qQrQTTmDiSJbwBUr6hKjy8f1f7h5nNkNxfAz7UJA2DvvvVcqxE5ujUhrs7AuFmuVAy2UnTFsWIy85YTzFjo6sisOcTghclte6mg+cnA7aPMMNe7s3l1YXtYgJT0Zwh9EJYbaDKaW3a8pLYpBimCtxoT4zA0dm1ArCvsQCQQHE6zYJMjaAboYedRoK1JOqWWfb36o9YsCjsi6hxOtnkHUmZ29C0ksLM2iTLxHBGrwTbtIE7nRASF0OeaGZ213oymQbJTpj7wK4OooLIPa/XDsl3/2uMuPHVcA5x7yXpyz78jKi2mHqSQB9/MOZ4LAFc0+vFwHrrKGxhxlqFP2AzDP4ybS8cAbefHCalNDfC7hGa2DcexK9vdfYc1RdDMkHx9Ud2YFh6bZBkM4bWugJSEy2QK9CN82JYbIMPPtMa7nkzKPb4UshmaL9jxmS3OJv3BTcroaiHnKuaayz0n80wcqcTpvfRC+IkZ/1aK4ZgsYnBmKQpq5WYie2BHFWTuVa5s8uNfOO9ET7c5t7eFVmQJPsC/mmf4uKg05cy4Iua5jVued3gdswvljYhbMFyW/loeW8QOhtq5ybq42BQqbzt2Fve8hkFh8vhbxex6ex+HFKIYdUVWt8wbDKGJ/wqIAUmaeeQ5cjhfpkIGoF/YQ+jt6ngloWJO+bR4J1s73NNJZX7w/NI1k0qj3ACPDAGXvs/RM5/1Rq48h/khyp39oHhZiGTR1OzdHi3ghx9QOw5aOBd5c1QRBXEq4ScvfAs4L24Ju5BVxlFlzGQnOhBOj2HZWJmqt4u5SxIGxUf66E4xws3f8wYP4GltD1/F4/sFxvhBA/CBYCfpjwUCHbl3G/nV20lQZlGb6WairScVx/yY0sHvCvcb6yj0faylD9F3ie7Z4mmTwwJw3zkHG7/sZUCPN7HzythJmxr8wq3Aom3nEq3yO47VaL69iObOLKfsb8mxjel0Yb2QA6mLlvpVRA0ddhV0Yoaiy+2Owp8YzQAx4uCnEwpbLJwXDUSzkCmvgCFDAgqnVSFxXiUq4MwriCypuWRXzTEOgyFLzBzoe2cb47rSkg+dctEsGrdQO21gB95QXnBqHcYqMlL5Vl7KrapAARcFl3JwEVNJ/syEuig0xRyZf9xKyL8TO2t/vs/LSdfDrxL1hBTIIqjUslp7FMvw7m4E/QeI8YfXsTNCWCHDN+rLMIq0Q/lHbghDb25uOJwpg808jcIznWjoAXBPhhb6MGQPDUfVyeYwYuROUea+LY64hFJC0MO9AtbAKAOwF5LpaGpjw8rmVe4zPNgb5LEVn93SNt7KDCP3Jx9OVt4auUlg9nh4Qbc3B1T7avxUFFumGDZascAxfQEP4h/bs8gAXPY8xIkFZ7bOViwFUWLo00rhR7pCAP3Eei7UGZzKLUNVUaQ0DtwaQgsi62OtxK2QNo9FMxVeCMJeCzgsPR6OyNUhXiTp47h3jJK6+4aHdpAK/lS+H1ia9ZiLZBJl93lJdQXLPUHE3Mu6LA1UgBLtSCMulr9N8VO2l/2ODj4r6I/YzWKzRZ3w96eTLYGmDSweTHWYyd4zXqjgV7xLFqKgknb3HhrhhcjavLUlRdOVbboDh8ZJkL/13c6cChCkzaBaT6shvJB+yBVHs+tD+6UBL40uzvbvnXqVF0Y+LygZpkr8edIAhmzKfamq0IQf1VSs8+e/kz5WCh4txrsu5ub9LtpOmIVbIpxEFEl1+WYVA55a+cDx2pwdavLW0muwq6wt2KzcN96onho0+L4ucC77/+C5UUs0YD9tghrvndPALe4y5QdC0jslU37PoJwj/fliO2LvSYXKZzRe6jVNPqF9Gf0jrDGvMDTYrXA1kDpDXexDcvl1yOoNrvTX5RkPN0b8GDUN1LAUp5++RnNXSgYWngNhW4aV34CZ+eszb43tSzHevSSEm5+0axLkatPekmyVzbx3mwMxy0prCiy/eEOPVdVW4cpALl5mEFH0j0lG7SYCqbhTrKlf0OHuufXbT12JEG4W/96loo/8beeQV+S3KqQk8BN6/0IGhDBGq8d31pWH8BljWvIcusN6PAIquCNSPOt3hpYc0K69N0QECMtZ1MatDFgRAynrKsSCRbrmokaGGqL/iFq17kuH4/PrCAkGqlPXSANs4JIyj5ahzXD0YHwhnc4i+QOEz0fhEOA7EVriELESTqfXwAXzyV6xp3kCn3k6UWnfsVUoEqnI0yHyE0LoXNzf6o2Gt/TrRhefM4vhZUD9D+djMzTjRSTL7gBka7NDG/xs0ScyvKV6kMiRw0srBoVkJfriPerWJmWkNAIN7qCUqQC+hJSzqtWmntd8YlB8EHrqzHGEqmtw55kD+O3ZO7kAkPW3vKZZHBm4blVqVvQBCuE6YWH2KekzAEKCIr81vn3f9syL0Krf8wu4iJwQEEdK1ugwpxoP6wM0WGevI69Pl7bMc9xm+GkoXthTSCfTYFzBGPocPM36v8+PyCsQQa/bWWz7vEIINeco6rDn6+ntKLa0qvesFF4othkz5UPNrPvul6vrrV00rKg/erbjLodaZoSjdAc+vQJXwCDZZTGogYe0N2mHMCvjoKnzLbNp+ptXGUjE5phED83l7hCPvEFbRv/7Q3VVk/qA8sPNdq6AZfl1xca4a1AJ4ItTJb18sMBKtfkHr+gQOqzft5Uq+/p65wrPgGrmTwJZQ+uLRfzd0HjpCVfvJ8S8HaVBSI1fsS6wfTE0dxLskapcSwT4wHFEpqLqJ5f9LnIeOjepSVsijWDDiO/5JgxNR1AzsN1yEvUhrS5rLGEtuBkRrHnqIxDSRRhTa7b3pM3ke8nR101ziJ7hPoSHUbAJXGZOD24cqglMjzFR6gLESCOR6oNkNR3JZTBQEt8WpZdYc9gVdOyWcJYtjJmZAEQjKRbHwNewxSrS4mjUGKv2Sqs22h7Fsm6v/mQNms7c1vAJ4So0uApW4aiXC1fxt2IYQifv4kWOzztgecPvbbXjLwWxZRyi4rYTzNzBZVBTI+PTl1Hi+wP/N/zoM4bvbkpLjMRDVPD43G1KJ8UsRy+gg1jyaekJ9P1kWYcuaJV+Y8nZ+mNr0dCjtKqOJW54qAB27kCaURVumyEJ+4vBS8MqN4Oj21KffqPZ93Cz0YDvYYJYcG4ux1ElWSSs6wLC4Gd+/nMbIl4tG7B4qmTk2DDaTIpIsjyIIeqJdrlthn8alLirTG2nvzDxMlJna9G0JwBcHWS1tkG4m7iqu1a8ByDKKdKBlYUfg5qVdO2X64E9jgxZZ2EqFTKP1HDP+eO8MvXqDWcJhLB2rohIAT3eSieWpUYaVW6EvNrLHVcTJCHynWwfa7VOeKEXD6EBxoqRBgZz0rzzINHBid178TVo56F4UndOqI8eRPasbWH+fnTIYegS3IzWrNxdCJqcqO0c4cW44zCIP7tIYuE9rtc3SPCBPTKKydfNnLYn/h9Qt403kuepr0H373jyeYo+weh+1BKgZ4xgc2NBbhw/f3v41+L9tyA++4NJ+PnXm3nDrb6g7nlnBXIWl5KvfjAZnYDU7Om97Rb2zFYIG5hRhBTYmvbCXL2R2Uh+I1sX9CXHuhC96kTqABvfKiQ5+/7cBDQ03ZbXOKbrDKcvsUwSgpvy5up7oI3+Z5hnxGXjBHRjO5Y1TNDMf4NgvVCRWCkZxPyELB04W9EyOObNvKxGOrDKf6Kletrv2eWQUOyctNgjJleUslRzLBBeGnjX1BwsmCVGwzI+rLXsBRw+WOANfjvF8x1nSek6SYY1bHpLpq2W8vkij+TyfPyFsHlXUsJ1INNpLxlzUIDrykPhSlG/nf8O+0QvwHCjML+Gh7rxq7o1tYKDQHqRJL6QWK9v9scZ6kSGwesCvkql0mR47Zx1dk2sL2l2SFPQ4dSpdicyIysypOLSTEqJDuxHih8uR/eNw+PFt91jws1/bitjXHWYpknccFN5taE5CXR57dKHwMUizD0jLfpsUpp58RGZPWDAsevCJxSaHQo25adcRG9NJ2VMn7ujVo9szistMX7HicwzgDrQ8WiBfvydgqL5ANBbLfJdWtOIelZvbE4UmxSYdJkXg/X3JthWyzJOQP1M4e7OFi+GU94NA0T1oa7t0FrxM73AlaXAZeoS7C1MRazZhGxIykpNYZgytqC2YFVn+1VyaqvrNk5nrqCGu31sI+xVKFykXnjg5YvYZeJZxdZ2h0t/SQj0Bq5DPpyWdRe16BlBEzmLq9vG+50u3G/cWkY2tV1/T37MxxRhANwSEbx4IwwKCegOUFMVBt02l/bwjn0BpcmDWWLJR1144c9j3uvTVy61RNkJvzVUNRofduT6SGfyZeTMxT40W820Ckxl+o4mRXe/uYlxkVQponAA8xfAjHCektre4hxRDhzdAvLIZDal2tQ1eZvLNTEVKmhHhlSDf2Hx8basUyhpqOIWhFFwQICuJbEVD42xQBb1Ua9B0TK5t0HTwMqxk/d9gnH8kr0F2JlzUnk+0X4AVm1gUgBGXm/9CXsxMv8I2eAAlYr2zXYbsEJ18VWnT3D1+LxyGWynfTeEwM2O60C2qkGfoKKIhzHQ/9PXzin961ja2x5nWBFPbW6KtMq8wF2mbh+53142d0Umk9wZA4/8OOtGz+q4sCoFX0QGRn7iNvqZ0bq0G9ewCQaBcI1b6v8hv68pYZrCIrjdC44xXJhLKQYqVAXj8rkHiDoUSrBatUZDkgLy0uZGtLs9n8Pa23mhs6FVVV0v3u4bHbnHSxcnhmP4dY0chbEfV8g53HjHcRk2VEM1MTh9kxkjuPA5r8OT5tv/ULIujBRUL70nEXdNuxOyZjvSp+jeU3kjcC3/bl2NhNooD6Ld7GUSJqzlBlbmQ04vbGLiGtmrGnrHihr33Nbj8b9u35R70O7tJ+pfeJUF8HW030cafYeRlYrLk4bbacmvyZbZtYbDOMbKaS2eZR5bk9Ii313/MSO/Cgygqj16NLKOYamgxOL0rzMyliNL3mRmLN/5opgJj/n3+hvnPElJToKsHFDUWtx22iBkeBsARoot6evADikXtVOcwLmllPR5wHkMgrW1OWxlLVGGsv2UBrqhkgogXL8IuMrZS1OjntzKn950c8vzhBOYYXGFg/jbL9OD77lB3cgIjz6AA1LbLIjjXuekO7AYZh8p7fb+uPULooBa+wrFK9dGy4DzGnVXBE4rQcAby2W5NV6JYcWzhW9XSEIlpj8vvOs2fi+b92sqlyqtrT/RAixg2fJdAjADkQHng+9qIU6H0o+Q0QSBJLfIdTWRuRn2tXRqqb/4yIOVTJCGGLUTYdWEYFxyQJ3f1F7qwlVVnhffdfUlPmFBRLk3xX5maI3FnjJ8RshGQ5zEU0OBtO9AO88z58wySVKX7uVY2mlyEigBZyX8mI1xNa8hy4Twud2a76ePw18EnfrOK3ejzUVgA0ky9x9g/gvQGkQgi9CZMbi4sNa9AnZA2+LAbkPN2q2YNbaNk9nftThFSbeRemWHP31nXMVPs3W9MF6ICj+LDXUkliADUA9/gw17giGWKa0QhIOVWniCg4hsMwIJaaz22mNqsBYgcLyYwuVq4vEtYdEL49cgA/dq4lOGUdkT4iKWHy4b1q0Mc9RIJye8/e7Nt5WBxP5EcVNl4THXMW+35W0rnG4/Ai6fyzTTRUyBnG9fQM6XuGFmlnpK8HwtYW3M4y28jhluxMZJzHHGOuXHHrqrFCvIkZofUEvzbT5jsESLMg/nN/zl5QXI2fx8CFcr38VE5qUl261rp46fUeESnIVZf7HAFRwSV341EFOffahBveICLbzJJu/rcHBeM4VfJcNeZZ8AXXrxwBbUMVwrfv27a+UP0FAvrcb7rdPLAOrtd9jmvQs/WnVrvvqKZxPNHKsvZBqYK+CZFxEiaQCw6wZbrqDX+EbDatRJZ+PMYxOwSk6NqhxMcji8aYDutOmmLpT6bIVJR2ZMAcxjSvtGsdfNybYm4tx9wC3gqS6z2Nj9DloJvouEzGZ/3BwPOqza7rYtNSXZzGr3hYEAhS4gJ4ShPNDRAPICGSy77AMproNwhZIqg/hYr1czOGnkkem7AEJZpLZsFBLwikbv/SYakw+/s3QVFpk3Al0W9fyy9PqJw4wVk50sHEPczfECaBmRQiPT3vJ8bq9tTGForGET+Q4m28wHPRJ3fKphAkRxEIhwtNZix2E4uAFFIy5aqWAaKNqiqPl42SX7Wf+8/Q2LgzIbQDyQ+86Jjm3olrrC8mNHFqubCTDBw+d/xU+Zkzo3ICrZwALo2lQecekNlQ+NIWcdpdgZpelmP6PEXvZ35wxky3Mk+1epNCebCPJ5Q5KbjdLbxvsRQMpm8wUQX3SwyCVdAW2bPT+/h73eN5Pg1dNG6UchqinxaxcGQI2CmeQtLgOFZfGiSJLGAPjqHpS9rmHLXmRPJydS7VmzKtcbK3bDcdzFxkR74UxfF9LfLorcb+LF5FX18+41QcQT24WrDcHGMXl3Th6SK5Tb9U5ODH4+pESYD/Xa5Fa3D6PUgG2kxWWuiKF0Ju6Z5Uiu6cIJ+vzYc+OT42WShi1zEZWoaoQWSoVunXedQUVL1f9NN09glpt4X1x/yOvTSxGUqGUCiVfo8R8AG2OEYg3c4BjxFiIdPMRqCnocTldlub8YpbUVUA6YQYGwS9828t9YMheZmiuZG/FN1OeG/pos+GsdhupM6MxNPvvl03eKRVKPni2gBiFH1coAuDtz0/T/7ovSCvYgizZ4nWdkJEdNgf9jBWHF/lhs0VrhbABqbbNXIhbAqQw/pMgC5uEzABQi0VHW4XLlaH4zPgl0N+Yl+sNOhRSTqvjm9NRfy/omeLwVkrcMbTI+HlxPQGbJw00Lq/6JhlHDpfed0oUd7XYlckOrmBJT/AoHhTB33lKC3ZijLG/tn67WrKlZAP+mTtFS/T7aUTP55Mgcp7teCO5O3j6PKJf84J0uOAefoalnhynJvSQXHpzSuFOtAjO+Iwxfe2T+9dj9z31hzJRRTcbQ8o9ij5dLbCIL89d4m1LdPXT+JCyQQER+sDfcg/snEEoOC/vmaoEZ/3NrbBA28f7MR+zaTJ97n5dCogEYHltldFPfpIcZyfRBDl7wWYrji/tImE/z4DZ+XMSRBeR/Hyx7XkUQEvfzS0E6+BeFajALNGV4GanXfA3vy6LVP/CVhr2UjptFXMFj7gPtJ5mHveuVdJ9mrcYpAevIRLSq4oqZfemMTmUXt1doO2k0busPKhdJGdPkjhzWV6Rkv3m1rkJSrjMAGPf4T3/+jqdSJtlUiSRAkTDxizvrZhDsOR5RICUm/7rvTWcTCDWM6x7V5Gjh5pW6Gu6RfR0ljrJGP5UbN8qWPAUpPtY5tQmYHvFJOENR7SJMFflaXDby5dc9j7ug1dd0WO1swXzqPMGFPJSfRMgYVj8BSww5TAwQrVEusBJEpyenUfD6Fl7JNOtxC3G3ENcmClQV3Hs8gxYXZZ5VC2IT21A1/1UfhlyihTUjPRRCQgHvkha08NyKwGkGOHWUSKyOUuAaP26yCX3Go//cylYZpqd2vqFctEaUq+zZkgTwN/ETibIga8adWsf1UC6i11z9GV81Y3yl3ZAqlNJ1aMshG2h+ERQ1lIgGc8yULlYfosRU88/jPn5J4kc9I9Z3lMulQxY/6enT7rNbr0BzQoAlJ0ebU6ZNKzB8xWQCJf0tlIRF7o4f4mu/yHUSlu2DCoUBet25d1ZNqibt1BGXcxxU1aqcoqoMFkE/S5pKiyNj7PvBKQSqYUANuNhKq8FKqY7WC8X4Nb1DOzz3ZAZZo8Yf7XJ56mhjjNLTrJzohJ32ZOOvSQtoVi+1iO61akZQU2+etCBTQ9yYA9S9bwgiISWsdLFPEWHgZRUNgjgNvEkc5nVS6Jx1LJOhYTeqc4LwrxSHkKoEuu6bindzzChpMA5+1imk8tstLJZViWnFnh3aZWpJ7ax4yD+EOxlTjqbYVXMeCQuDuYAcXcNFxZ3biR5cQdbOBNJw6DQJzijaIt+A9k21JoQccbFlZc5zBSaoJtlbuzuKDXdj9owi9owWFNywMCKB5QxDFiWhnj+uRSV7cFeehFZ2rghnFW+pqtcO85ylWqjr/tWPhquFtCgO5OyInZp/qDVisQAyofK3a5Zz81Jtmdi+ZeCtaGqKBcfudlhpZWVwTBb5rCjXs/IsAYAdysQvgE56pX+yiC32s+dLNHhqecUX0EfmdhG+BDaAEEdr97uHwRrw8o54QDUdIcdqXEp7zmAJoCxl6PxbwPgshd2x6TFX05N0FJ1vNUQ6OxB90nAki3kBBz+nQse56ronKHPZc7VcKHyMbQXEdeag8q8XZI0ECFS2XL5NT1xdgwlKvN5RynLiciU06TiR4/DuMBk+mCB9xKBX466KT8XIjhXznBvcKwzXcSjAL2/IHEVfJ3qFAlV4WpjkGS+PUoL28oJLoZ5Ji9A3n7gdugYUGOs1NLKZO33AbGWm+Na6X1nBc8T4oC7OGmEJu9xOzA+pFFRE88m0zgLbwvR76v7AjUaw1GxtnOgDmwttLIMOp8M/d1YZ86BcNIak05Mc3nzbvPmsV0w5HKwG5w0T2SXQHA3rdK99lATzRgKSuqPNMeSnny0rfPxU2PRFAw8olaM66Dw3W/LBnIKsDwaj5OCsZJUAIdJ/EXBtuNH3QZ5FkjxJnM1UTEZQ+O3jUSbo60/1WhnQz4UJFrHS6mOzhRaLsRz/Vv6gCcIjudHpWTouhqQ3zN+42I/QTn/IQl3jROk2C6bLIS/BGlfT2SlT9WiXqem8zmqEe/7OfiiMCScg3Vi8rUmsS+KfzBhnnZcNHp9Wm1cTVygQKM2lJ0VRyvRpoZwHQCov4xmfG9XPdscItP45GMPzk0DtWIoA0ij9gfsjf22EuOLd9QUavr+qgb+WU4vIiJkAwMFiof5xHazYAl3uaF8/emQRJK/M6SqyvVtHpcuc/WykVswkVsvoJkcY7kRlFkuuOlLbT6GZA/+ds6g4jyPvyT2cRZoG0bB7rYfUXxx/T2HYPI8965f0F/brXGTODoKnaQi4NXmwSl56BFvDkni64hc5vy3MQ80cvyp6Yejbb+YJ5ijLJPvxQetSP3GU2MA0O8l7vYDEiNk86jRU4ylOSyFlDCS1QG72yEZSevqKsIyR6tTiCYM+AZh+mpA/Ce9x2SJDrBQ8CM3D3dUfbyk8iKZiylVmubzq9cXgLZjhsTWLMxyYAeeWk4Ql31er2jX42WGAkb6Mw4A+w9HzHjCi/g3/2f8opAMyYZkAvGqn3lzaQqkpRXF7LjVB3P9l/qNoNqVr5HTUN4cbdwNh34VXWXYWPO4FK8ovUyESWWTZxi22G9wuz0EJR38Ra+SPd3JZNFgNWnXw/MU7rHbCliKJ91R8cdWMpUuQtTRHfO1GNjnI0pVEjMoiCOgsgib8Sm9n5eX+6WPCRxY5PoE1xddd3pO7NbJkjeCY+wwd7fDuQ53BGU2RUAH2ri0SkvNAaCkbWhJhta+d9UvJ1R+mxkcHz9rGziEfGqWvMh2n3Kjl5ViSHuQ1F6HhSy+3ssdc7y/S6i5tose4LpBFpPrp661MQRpBHeX8wrjN16wC6b9rX07IWIFB84Psq1OiH3Xbx8pbprwnGDrHauf2HHEMrxBS/PXI2Jq8sy+Yg4j2nebGiAXkqhjTNf1LQwz1DsCjQEQJxmoxLRqmbkITHnkhzCtO2ZNtGW4xZCSPsKtukCvwO6m79boWvvHUX2sKvDshI+kJhKXPzlT9cUjMj2me3X6flpQFn1cIyj3bjbxiZjlD5MUW/gB0iIE4l2VjqzdRBbCxrIcd6/bm9r/G3Blz3W1mEbYsZ7owGsC8RvgfbX/iautbxDUnk0iAnc8r/JEKh0b8s2vWV87jtsosabACwATNZyBk7xv5SkHzctYjp0lh1cqRhaWHmTXo7O75Rem65ZK5nluQ+TfuB1TSRtT4DEMhnPRaNbZpmRzgJAFXC0066pHlmRYT/2uAeRlO+mp+CTHRaq15BsvhP6+gVe5+mbQEBORTHHaTkcZAhI20LEfH6PReN+jDTKDWfFCI3MtKJ2uHn0m5Te10dWEFXg4Ht9sRf/yDR4QyUPMSRad6p1znCxigXylOKAplJnW7UciwHRQRhCKoLuCNPUZM4V+y6f8v5tBr9mAGl/lqfYrZ7nbu1cNLQhhbraPEe9SeCCREjKFD2ZmaQRmygtOw246EZySGQJlSYAXzQoQGbFZSu1IrL60iCbmR9jmu0LZOyXWWntLGBHRglv2HEj/+oUkDTm3jb+7Lhb4zPuTHjoH8+NoK1pAsIEpNSU8FimRcJy9E8rPSya10EYlNg9+TtBW6RoU3wY/3ZUHESpxYvB8FUrwSitkjvNWbt+RBOTg==" title="Mekko Graphics Chart"/>
          <p:cNvSpPr>
            <a:spLocks noChangeAspect="1"/>
          </p:cNvSpPr>
          <p:nvPr>
            <p:custDataLst>
              <p:tags r:id="rId1"/>
            </p:custDataLst>
          </p:nvPr>
        </p:nvSpPr>
        <p:spPr bwMode="auto">
          <a:xfrm>
            <a:off x="5322674" y="1605732"/>
            <a:ext cx="4880961" cy="5344118"/>
          </a:xfrm>
          <a:prstGeom prst="rect">
            <a:avLst/>
          </a:prstGeom>
          <a:blipFill>
            <a:blip r:embed="rId7"/>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9" name="Rectangle 8"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y1Tip6+Qe1HrPBqHmgsNIFycjp2yzB1Mfn+Q41YhCloHKx7aA97lSdzzKsz8RMCComG2Tn4gRvA2o5zlLcdrcMED/uxRKuReoFZyfPZK0/D9LsKLQLyOOpDVsDJcfLPjkNuOiT25bG/bAoKFKV9ImQU5C5tWHrj5hMXTPKuw4EQGqDygH7UWvMgoXD29Rhc5WRyAn6lboJomCbd4v5mKJcVv4O4YcFmPCKTyVcueND2H3bum7R5Em5WOwgoZh+XQHgN3JW1UzEJ3C80I0hK3u6JzXV+AJs+dym1K53v6NgUTrDjuFtjMMaUmS9av2+V/EuW+zhn75wSha64WHe7G8Kn9fAnPd3zDeweuLpt8mbrmFBRytBCPfQhG2v8RdzYZPGcWP10hRQDT1T7gfZniZ0vbsggX0R45k+LwQzW7Qqvb+0FJrOeiDRHFxu0YY6AUEEM0wsPyl4xDKBLND8d0YJUIoJ9HPQqSwlaCwCjEtfnCcl+To8SLf+LtPvlmfiR8EYsGxvWZVRFPuAWAA6Z8BlXqFtSOYhaXuBAWpOFJf4XU297ZWSKfM/PprU9QR9/PX65usox50BtksTI2Al/2ln8pMDePPsXGmvhXB6SD4cEHZ9HX8zKWKj3eA4v/GbovxECZXlBsj/+grIVf2J95LF95tUb719vp43hKHamNzesEIfseMG23dlZawIf6xgt7YdqNyPhyJPFF1Wh1MQNIovaCfiGtxlxmEwH8GK6AeJHeBKxKnv8Vm3EIqvgPVvkSeyC/ebnCkH8qdECHfFojComD5B5wfrPbCv3L0PulkWwKOGiv8y4o7uOgFq8xWN2KhWxvU6UASKzMQqLmVwP3xLUqSML1lUxfTUHL6V2WQWl43Vgsmlm7EvkjQLpzbycZNp8hHBLLh9XysLORG/dX7Fva7jOkSh3JQE1ia7bpZnXfhWSUDy2+5lQ1H20emkRcpCfO54ps6HIM1N9zv4FALSXl1+v2F0GS2X+31X7AJ9pbr6jn4JLg2WxUb/v71ahSxwII9+3YKm3zgFjWDNgBl4SjHfNhUuN7SEfmsdtDTo2BjMr2g9Zvsfitkpr+NSijPFSAuBIFNdzgJs03D7mGNxwAdSvPWlrJGs4no8FWMpBi5oQLsPiKnrpw6XRNp0TMtOOvTTgq7HyWCtBuQUkCOCNCQVKjvrH4v26cKvzp9gtLy/hw+lFrBWaohxQTppQS+/LsKx54mzR/98sLq4bUoy2bSWuUD2aiprRq94Z8Yu2V9iu/YWBwUFLHrj3F+UT9K/kigJtepQTUmTkYcxwr6IFsSAuAjL015H+xZMMKoZz5++aeGIBTeQ8/Z16oEmu01kHbDptYBaXvZcBVMIg+xCca7JFKV5xT3SCO7b5Iip03VAqkpNSbaPiTb8Yt6ac5NEH6PWSoUQkCjv0l3ZlsuKLRo3/lxYW8fPvB79NEgQa/q8NtY5y5cMmB4MsWLT8hJaD8PpYu79R/noxDqPQTw9j0rA/R4vXo3ceS2yt+GRlQCaF6duPKSTtREhVY+U8ykxgn1ehZcWAyvBaFWErQLMxmrNt7uyibtiqmBF1U6P1wJv25CKRIrD5n0WBMPfciO/l/h4ham0NqT6KlQVQQJ3XVEzHfN4LY8vouwIZaDD3JAKVmPVemwsMNvZqnFd0Ek0AwimhNj7zXtDoDipvrI/jQWhnmwcU3j9U5xRhyEkLB/1nqXHF7hKSTThqdaz08GBC0wUW79FUhTpbBX6R6uFJx0jRdk+k9Y15ztrXXDz+wOpbQcV5Fb+OSOpfBd8NNvrHxu73VLLb3W7TrYVG4iEfHCxm1oJpKUSmh4hx55oUBmC1f4sDeJ48EIvOFULYX/rKg7GiHbSu3kllRswFvLnCgcMLWGhyJyvuMWWx/rjTq72LtfopnqDu/nFg1Jb2eIAVgfl6kaMpujTUJyUo92XrRyZel7LKTSo+rwV3fZcZPBnWnj1F6zXTvLtCsqMPA0ECL18HUIUtnHxPNKQoAJOwcW7OanTkrM8J3N31I49a3zz1dwdnUEykmIw8ji1i0Ux6PIu0jJI5XxgYZ43QXefVZ8/GYAYMPi7UGNVxVx7qJYqOp0i7zGp2w3mRB116G9xabuzCCM37/6ZvDplcYVpmmOxwAc3GFPAnFBXiLyi1JatVb1wZjQxFq8XJO47r1/YfMqDl9sicKuE610l/lp/jwHHE20kaYopGTsv9KEtoB+zWSUnK0GqA+LX3l20l69+Gch5CtwTWkL4wFH8PbJ+01eUPtdkkYSk626zGv14QBW9xqH88ZgI8ePfobZI+ibgk486+/js6p7PtEDVbxmgpt6ISyuZT96b4BrjfAoj2l3l2lbLA7Bs9jglzbdqtzxwaFJs4XyypxjirPCBXR6qA06J3eI9JSdSSQNqxWo+3iKQWKHGwjYbQRNfsPaN03dLLV0z6w4pzLct753ZwIYUWas4aoqu4KsO8t5Y8d8DTCcIo2/eIXMKHQ4Dwhe4VH5vaC3ydqrscLhOkmcISqQ/02SJSlbSHeLbs26TNWBFN/4IfSMDAy0we6hv0OqRgEtihF6Iaa6U6MN6Mx6+PYp50BiC+GMiJ7UAsNXjWUhYxCIZUdWulDtAhgaXpVqWm7Om68JFVNosBt2Jn/eI6h8q5F7Sh8MpSKV1dTveKwv4EQy19oRIh3nZ2Dra0FoWLvE0aIubb5ejW8RKRFhJJvUCugC2umXtOfA+mVgr4AQjvPi4cLKZny+T8YBzCHjES+Ci+H8hgVRJ1Qa3j8d3IMPVkQQWHOIhSJFrQrhLIy0p1YUW6bL3i9wgHQrFh4x3ChzL+mHSzggXklbLWlJTWDaYFC15+1fYzgos774bfd7dYjlWzEgDDrVcm+zVjg8XGfXznjnZTI4mPf0xD5EUrAG4nbSgiXUvS3VRgXjCibOzsUBE7qnAuqcSVyL0BOR+1QU+AJCbnVP4VH6gp6RzORh3oxHtyDQcOIsTxhS/A6dO6jKngry9VrX3fK2AglMajOMOnDgnaDzsXxJv6zqJvsTQu6WH800o5xP5mkZ4E9z45EftvzVR+dIMGnB3QmdKRdi1PjceXLELyNyrAblpdeNdSwNStMZGSKL/Qg/gSIT989kfpsuT9XOR5sJ4C8w4whJxNfrY/NakR3KqVfc1YCUQqsvnwZ2WPHuXZdgnUbF054ZG7KCPECE1ABVBbm43ewXSfgin/4NArVPH4Y3oxQffyq2ervDb457L+wv2jGto6HLh41OBvefx+dcFWqTc7CPrjhCopiDcEDHn/EMDY6Jm664NQl5/Cgv0btyBKbxdEAwDNalIiIvlJdozFdvBRyh6SElZOi9qu0qZ8dK+BHfp3CF8ig2OyL5fJ7wSLfgIkcLZZwlEa3oIPSZXe5kh8olYZa9rCBnW3PkwvFYS/Ql/959YTWlZtNDsT7bGFIYDakunWWrinbfqCmSFh9eVmb37J2w1O0KXvODTHGBHkedCfTHZi2v8buHMFcfHxrQId6FYyMFn1yrwrY5bkoAbN66lw51ByzXclXC3CQQatCrraCpa3rk23QTc6Q5j4sBoCxi4rILjNn5Yqy4NAWphJaBrAmXFlA/ESXje2Do33by1ASsodVD1G1fZp0u9gOyrw8aZQD3esyuygwrHom+NBi/5No4uCSWsZ03OQVQjZpXbGJ8OWSL6XaUZuBdQcqFQ0h4UX/3E6NM+WmbBNsuQRUPiqGr+KV8AEiP5yOKDYz0aZUiAiiUwFCCkQ1whB1j16R82z7eRE2LXdoxU88kw3vXHUVU9SRFQis5DQ6ADzmQbMz3fVsr0hxo/ZhtuMwQlo+eFtxDAFZv65qSd7URYiRHzwUT4MuWtov25IDy8KYYdCpifD078uV5O5CrUMmRrV7lLVUAFbv43aSYGaSo1Gv1d5IaFRqOj7dmC4NVQSfge27BenF3oAobGILh4fop0Dj8xUFWbJ3/y2Ok5cHSgSrx9o3E8Tfyy8q1/I3e23+j6LwkgjKtABEa9+UotcJaPAWBqOJUGiDvnTVKWJjZqtg3Z++RF/OxA0wRaE/YhVjH06XRE5QVHLUm+qu2K96JUR6GJwxJ55B0Wcw+5utQgkLZMq/UPH5JZ9YeKmHe2duu2C0mI31Ak0XR2mtmA/joL/FPooTaKnQPIgei3x8/n5pMbkqm0JCJLL19WDZiXvS+8FMc07AIt0BBw23yW4RskD2zmoiOhoWa9boWQNO0pCeurjsL2b6rIO6dsfv/fgql5ny7UnRCUXbrFqNax+4AOpKDQI2YRow9y5lPnodBBMwKKbZgWmWLKlvC1PANZDOZO+Q8NjDnweQbxzkWrh83QOQDJEVvfwtMib0VEtcsJiTJ+SOJb1lh6yOQiKe9fbkqppm4FDuLXOy105JW3TG/lnziLyQfuDvxXwzuMXsffzGqm/X+gEjvidRbwxbwMuPPtJ/xIrY+woupaLv8oZIfbk1hT5zjJYS2UQA3DfWAeaq4KvD8GE6667OC4nepAPEzo2HlAv28yH6OtlOvsz46+joL7i6v1kLJr9Xm0Ng+uyl2H4RBLggK/HMbdArjyjMrzXQPVyXTt2m/Dl0EkWfUkt3jxHcSPnneR74WsFL+F/Iu3h2BHMPsyQ39mv7ztImayOJ2gil5kURRd01LFjktN9u9ALTq8SVxLxpmx+j8wpzOggJQEwztDFnNu3Q23CwtRU7jkNFiga1CBqtliFN8REKutjy/Y4U1Q0taylxTm4B/t3oLM1TtGX2CCoVvzfXR/XiT2uw7PMClS6a03wLFK9ZFVz5JYGRFIuHep+Aem2gt0o3Bm+CtqZBagSEvJnHXqQ5Bv/4mqbIQF21Mz/N8NENrj/nDDAOsgFSTn8PY8UZUBXi37nquC5sPIAHwZp9MRTErooYhIRbGNkAZCWRBWUOVhBAfDIYe+AiNJPjGHk9276vzbU+jzfT8dd3L8l3iVRxyBJvSc0gYY4VrGIuX8Jh6g/eOVgaJr9toqq5wEEdVANTyUUcSaV+YzI57/5F9JnTUlEZgMAN9CfTqeQNW18whMGgQfUqIjTCd7dO9YbtVV+rR7NQt62F01zuELrbHQtCL0+3fdDwa6L7Q2FOflUvlS9Ta2a1shdfZYLUozAK7j1SXHU0lssEIsklXzWaja/PBp9bxtL1VQdn/F1nXouZQcfyJQsIKKP1ns4ngAdk/iWdhypORbmSKtSSRcrTjlDq7skb/emQLtp+UnePmgzNcwCwaxEyBAS7enEuLiA6R9oQCnh4zw1zbm8loDt9k1nthlS/QC95R6NwUAFdnb8uLgy8Z6rPVZI4p7dTS6LgphHCG2RpB9FkMR2vtxVNb8KBfGlm9dFYenyKegcLQmM1OJCME//Dw8IqO9flR9LP6XrruTVYdeuPzxd6Qs6yZBPmpHHzg2rzJICR5HasCLMyGKuuxtGy3YxOMSxVTQdy7euoCUMZsrS62opzE+grvexij9Td4PyPb2Z81LfVlDAHlbsyUZSmmHgPtfsGWeFfTpXtqix7ISkznk1VnFX8XqEdINLrwMa8ipMpOygooQrjSP9K4GG+68+h79+i8Au3AetL8Wxe/SBSGziphEMFK/xKpUxGhf9YQei5gHrJmama/DsC76zV6OpZkBCUKXeSCyjhBU1pgTGgl4Wstrdo8aePO6AqdBse4rA4eISL+o2XmX6uKBbgFZuF8dc6DQ3YmbmvC2N/vqYUdnbWramDoMe7KsBPJiygHkuw2uGGeydQwNa3lugzGr+KlnvkjOiWyhmFfhxznE4ppo2OCi7QLrWZb0/8AJoqCp8+sSfUNjaMbGjF2ivX26Ct+T6dW8laOzBtpPk2uVHTVwbnDEqyisBg4i5/tXZ5s+LQ/zOZGwIJVz6+/IUJj2dS3yGEd2TvXAz/T3q8JQP4SqISkQYKSO/qCOw7FHxqXCloRNUZd1GqRiXIai2ONeTz3TZRV0/Ush1DIZR75rGJb1+NiI5xXcuU6G7rWPr4LgB0qIjrH/00Ohb2geT+RU8RoGz2p3MuKWev72xxMqjWgnQGMaAEgTmzf2VukLXSqxgRel5XSyqlvgBdI5WmGwmg6b0bETEflcghcS97eakFdRBL1iKAGhabzr9pKaSD2hmeFzXnreuuq4IpbghKesGI5Bj0xBxzY6JYhOEm0E9gQVEC6uGhQqJJZcfiMhZrZhdxSmzv8NilK0y7S7l3iPU8b6DOLx9ek61zTrnLMHxVUsGQBiMMdgr0xs3lR4tQuruIGt267WTq/XQceK4adegqPqIAX3MvOBY0YV47RYczVP34mEui/lVNJlvJhgaSUgAafHZm5Rj37gdESOaXI1mqJa5MIh0tOjz2XK/Sj1G82AvHvDYZSLkX8xzw0i6oF7tjkj8rhVyKeWrFoqKiIZrGd+koJY6UZEafc9cS+3gmpnjpqOrWgQk1Sm5qYP5trxm5quQqLl23HMCteFs+VfvCyVdaA0wzMIaCaqJ7K/3/B9iBqlyyBbuGYMp/HlJjlxZ7imodCM/vwC4WyM8JFu5rBT9PK9vLuu95iwfTTyWjRe6L+ASHw9MNbYTel/C4PEJpnuqWB0Vh3MACQz8dy+OysrVxc7XTjSbZ5LgM81boxWoK66BPnHvTHZAKwwyUCwyo8icfj0pjSy3vEHZ4ua4dhCC27J+82jF4KvQt2hl+L7g+0ph4oKTxEbfIxi7FgPlECkMnDHzI63CMdkmBoogIgDvhTxAQUOJGuoltMp9P2/aPo0oY+1UGut9xoOS71jS9VKuNk+vuOHzs0Th3ErW5MWcBIr3GAw0t0xudv5nYij9T5RrjXimf5xHCLeOhqGxmPldor6jxvFu8njeQvhdpn3rWp6kP9h+6BO2KDv39vrDnXPGPwUDlwpofcJRAjencv+d9tmGAtALI3OULqGQTiIggKrVfgFlYsGZwol+1301S7khKjf+AhigURSdZnrhBi95VjAfXT1wYIYOckFj5G5R0s3t2nEtiaOKpdXJRe8nIf9WHWSd9lrBiUybR4xeROe51XJFYnSdGQ8g8RwXayJGko35zmLpqTNxfFFC0kOnQCyiFJ3/hZpIZj25jlpsJrOlzfYadDEZSdIcsRKZtUBEMBytXIWCiBATZMrCIL0oGGTN/+VDZeWFuY6TJ3ECMsHs6jsVIUMVGMijdnp754udujQk6xOofeFQJR3tQZfmRMLHJMX+dsNm3Px8ZS//2cd9X1CqeXd56tw7Mrjm2/F4MJLkFcdtVJg1UkoP6Sp9rB6vT0dc0uVFSUp9Kn5NNxyBLfK2IEeqKnUCmgKOTWXyW96pSBMRUNhLTV72L9/i1QXRpMaA6UVgwZIOVtEUhbNZtts6K4bM+RLgwnJH7JKj+5B293tAYz9Gxe2ocsFBtPyNbTswhL0sUsB/oKX/XDOnzWkXUPOKcrYkl11JtgW2Yw9qWhK3JYo8M1DO7W5KHTmZNgQSa1sVBzJONf4gqBCcOw3VHRZvYzS3cnugRxyLPXg4dqA0D2CkVPPUGi8Vzl9aMw+kcPHxIHJYl1VAAY7H4WVRM7n/dvSf5lWIHhv2SB5xIN9ry6nFcFqtpKx1TpgoGb//hOHUhBNYk6VKNiGm863BZvqalJ8K+8aICpLg/hGUEsZMRxw8Y4oY331JdtuUmh1+ZzQhJw3AQaMgwAK8l/nWtGq1uy7p+ZtX3Mr6J9r7URnm5G8GZrp+i7ql4xc915/yCsP/rA7te2CCW//yq6B46VLm6pskmtwTOI8PGjGJRsP3AaZdNDKIdFmdTKtNupzT19ex+nhOXp2EbI/mXwUhgT/dnnbnlUyOuEjuAFeP6KwCwKSF8WVMGH10QxtX8ltb/KDhShz50pu/tVg3lKeEQvTTwGERXRC8oa+V8CFDfUNg0zsQSKWXYsV3wMM7Km3ObOcyT696EdR3Sggtr08KaLmEu1mPLFDWJBOkwxEhJtIlZ/Sf3fkfnZKFK/UE3lZWii6bxZYxLV57DMqraOFwVnbuqGeMUnicPw2/zfU/TCYpjZvh1mlt1hacMNl/AP/91gfBcqw1dp1lPl5DGvxbSwX22b8QnpfWaEZVj+coOLsq8pO65bVyTH21kcRwRVpoSGxZC1Ho6ADIjWv47KLqN1s0uvZUkPIzSDv8JbRO13TTgbs5VQdyJL9i70giu3If1KoYUQvPx+IOMZYIT5g3W1NcGXdvoyDvmznJGC871kbiuIaS8ldfi062qs9y6x8vfqN2gcXyfDQsm4y5wcC0KDUba1xWKQzOiaVMVHc5sK4tnIiwuTNDAnabORUZ15lGPNZ9pZi3yc+plOLaEaCRJxTP5UaL4IMgXaglBIu175cuWRBY/uJgBOP/EIyesTcqy4u6jHMoc/q+XUWQGxWcFNjIfT5577dQyGQUBbAEjx3AcG+KsyKk29Zswiez0uTvjK6KCW16H3z/LRlEN06/4t8l0RVu6FDrGm+0rYAWP6hQViSgcJLot6CCYJs19DBaGSQQRS9Efdk8ihLA1IccLS1plOarat2Q3Y8Pe2q6vGXloDREe7Tb4UhdhXXDCa502gUkUqgijo1N14WKgKP9lldHk7XhMy4pwYMdeIWfrtOwdgS6QoqwX1/+K7uJna5+mjDacHly4tvhoHDlx0xMCGwXotgN2SEvPDxQHw9kYqJKxQeMn0w4MBEXiKOxKdslAlzd79SGTOkQXI6+PA3yAxvX/+VDHrMUFdch9n+OhGMMtaV7TlVYGBT3wwjEtvcl7/HVFeaFnaXC5gGf91k0SJm05Nl/784gg0uPmixkycFJbQt7o003sXWDg+HOKRqDwKdVt2lOq6JdiNfRWcL7BVpKc39P2zBibVztrBc70Z98KXku9D+voeiEaZs9HKeJCx4OImzbHWfEGY4YcjqmMIUpZ7muztyuRDaC9iBF3923/vWfGO9QYQUcSIvE5XcBKxUax3Kzw57Wujj6lFf3w7x9SzoAxea4AdPGg3K9bkNUmB4zB6lL4FyEoLLnX1a/KM9vNTq1Fnd909vG1ZRGartNZrFQYD4WAk0cXbpBLMGRbDg08DiYjSwkylpz6Ph8+eJKlCsCOiWalqCd8/XxGtIvU8VBhR865uSgJUiEr0Pv153s0cjHo9t/nX61dzh88VJFjwyBzwDYZVRRTDK9f+BxEKgGla72ZowtK+Ungc5JZwbeeThoCoJqeNMkhYbDCmIC6rExGVqSrWiYnivVyiMkyd+/82odVGzmTmCf/4L6RwHxUdkgGqlchZ6w3r49DXm2ThWPMtJkJ32cc+JxX6+D0BzqY4gbI64j2/exW20nxa1PMUg/yXNLbKymzTDTXIngImS+HWfB+eCLefmkyDLoijUCTGHxDru+lmaZwGlRBSupWYAe/Wm/1NLT7empv4v6nD0rxLdR7jYMCGZOULKtgMnp0Bg8DN0Gb9uT3SMEhmo+ca0+/FpEe/diT7pWVo/98JHndbrc4liRrFeknPRs2hITkD+o3dSdPE+RIhpfnsN2nS5GUph0o6Rh7RSVtFsdUNGCuSdKzLM+96YJ30q5XQ7EhHkL9F14yJWNRu3BAQ+/fXn8LcWAev+Zt5j7TEbwGzl+JusPQZFAkN2VjuEwf/7D/5TmwWN2IbBVVSDRysaV3NznyLBOhNLGndty01PwbIAEhNTYLWE7Qzfj1G7zHkIcEW/aGKSz0BGF1qXAo3YwsyU6ama3aQr95DPmBMldk6TASd2kgWC4FK7VdqrmOaXHWHyqLAkMt8613fqvbi4R5YL6BzZ79xJLqL1ajdV6gs3Grxw3CDoaXqlUUUGehZFaU4jJKbDLXmC1rBxinULb9bY6KItHKFEu/6D4MT5slaC1cM0Foh931/TGq/OM+rvsjpQfPuhvtp37PTX8as0G0r2GGq/cMHj5C5du4qgpQDpxHixBOJ0p4IZynWDixTdKdibKWkv51pQNEZyTaPbdZim7Zhwl4fUV2JNcek9j+99QcTV6yuQTnYLWck6Hj/a1AtEn8p7zusFLTxv+6iByNzjtLO5ILLvj+XZEWVSlSAhd5/YSLYlT4tRRa9fcnbFVkLwpk5oGWCU2lTP60vbI55cVYFuVoQDh1pocCduHIYaDZyG127Rc/J4KVlJZz5z0Yq/fRodRgbHL1QgdUau9RQHCOkKZG+T0VROu6IUYdVDwxCYkpOE/ovyR3f8tVbTPF5x3QhsyiD5ZVBtpKxj34HaqaOAaH8b2rlKI0dMezK9xYHnn/3YnFI7cXP0LIbVcpZcHZT6gqEMX0eoK5cbkTmbsBhfSZtYCQITUHjtGD+IhV0nGbbisjDlOhs3Jjyypm0LDijao77x8lIZE9RmjwMwxVs0effVwARQGshORSuCNiypczrKeRcXL6mWvn3A+86bCy5/aJKGT6gaiL95xS5+TZ3Tnyckg+TWPNnMThJ6Ib36Tnb0reN/LFhdecUg5kC/3c/srUCSs0ieOA5JoehI6CtXj6SuJNhad3lnt14RUXZ3wElY/3J2kcyyLspaB9JPj5yrpAjdbtS82Mwoq+tuGXvnaVD1PgQskAAvJhFphxgEYfKYqfXTZ1k37ZXEwPebcbVoUi82PsoLGNUGyZGvnz6DfjFrSRxzBgjTs40MhYJJV1de4LdZVGB6648iH0h0yw/8rvHn0eb47PTE7bG+o9WhK4Wk9bF5pRIKsgum5Te1tGcNZyPKG9sBi78AeftViAU0H92FHUy/tcxeWPu8OpPsc1jhA9zHgwxAwhPA1zSB1LFojl/RD2lAq81xmD/TOt9fPuH4r2IOVceHgYzD6IHJWb1X/N/rpsP47d9J8qzAqHy8fS2bOBxYn5Dv13bgJc2U7yotaaF2XrlxpXQKDVq3UcShHUnJm7Ji+RAMxeHYhdk92IKsHm72Vgz6VAxU2IVIYTlOHZe9tQTErm1yhUIrC2fpGD7Hlom3xIhWiAxp0i3Tcoj5vgJF/JjPFG0RwFjr2FGeCx+14pJwH43FE8zKx0zbkgX2ikte/hRNWCHOVVGXVMg++nBUYg7GNmLzykGdMwpoltwIOJwIler1USAVkbl9XDe23cyI/uVuqzO3wQrNw9ABEJTJKsWJqbyfGg1dYh3j1Y7fbBOX6KQVx/MLecclDraSEu7gS6xQKQUoF640UzxFbsuBZTBOXRjKmGIBy2cVkDubBFcJ+FNTUWnwycuF66aWLJOh3IvVsav7RZkGUP9wRtWbknJIHgK3RceYzmae1y/d4w4niG4BDuELf/r8qrTcvLFJILPQiGlpCDPQAqqX5oIklQ+AK69h+TLY5YxrRx41zc7hpU6pZlMGqGkOUdsZeZTinAtewDJknzjg7CUFOL/o+VZ/mfbo558HNuTrEpu31rm6qUHuvNvFSugBijG4OF1A2dsDZOLO/Nqrhmkf/RH6jJjboyvp2bHPHoWtEooUFmAEzLuiryAS5Gkp7/0VvxQ55R1d+GrQEK+Z3GLvJ3FRCeQFU9yUgn3YE+bS9gm9Wt10YW5TQzBk84EFWr66gFB3ULm8ilI2qb1XBlOHSSfruoytIiIa0mFMJyJCkcbHU5p0H5WevExjqCtJJFjWLVhECknDuyVmBbagMwD0lJQ62WeebPTwXDtxnc3IuivyWH9AfUXr4hmDuXDDrzJ7EMP9dzolp3kcx8cux1Xi5bLKimA5u6hydWRyMT/MbI9mrZbe4i/hWQ94jm03jsBglRp65c9cyjY6aHBfNywlHlZXFh8Cei22icrIwfJOnHFyM7HwqOPKzBdCCakkf/b9DutWx+1CruugBwjMXEXoQNA07JT2e+rNnPVzvF49WAiU9Tv7YKiJn1f1hW9A+Ddw1ICXfQ/XHkrwLRMLoBEAz/1Ou4GJJDs6y7tkpMDt9A9BWdyAnnuwfoC0KIQk/w0w3XJyJZ8ZMz49ui+7sw+AIBdf9ICLnL0gx1S/4mR/4JRjuyceyKtYiOw9s25uA2EG+iXOS/fGhJ+wZ1XTUEvBt0jf3ABOQLJoJG8QiegJofaUvR2Ts7CMVLKptaztplIGzKMOULmuUVAUZI4JAbVsEgaIMwDkPgaQTW9OCFHjCk4aUZmmDHjjK1INR64VaWy9Dha81GsGXPsTzvDzdLbXm0BOsJWyiH8UECfLD3VYnUaILPuPmJ/kcNjq8C2Qe582lUz5Jfz2dCT6ljdytiWJWALewhqF+H0YPlkN1cv4Y2cGSxMmZpdz0gs6UbT4CIDgEDeNI2F5oiY8d8ZFuLLVO6AO8IwrzLQAUQ76WvB3FAmSZWbCCc5YJWfAYlxORaaMizXG+ELHuGSx4aYlaZpYyZjinQPC1dP1HSZNvr6Q43hetLqzw7LBUj9r6ncXLp9mvLACd7mxVogkncWKRrOnD6RQEugvj5ZZivSjKDeWQ4Mx5yDgOfZyoo043bCaa9Mazd2RxlMjElrl+0qtXeObLtw+SVfkb4ZGrV+Kg6WWeC6/GlizPnSVjPNwzFkpLcERCJYujnX5bK3QZhXggP170l3VSGzkbGBmDF3ulXUXn/DPaU4PSV4WVIEL1gOCFRLxv529Ik+MiQMLcH8zll4cE6Ejp4H2LVmU8NR7FA8l9mBcUlsez2sKhEcYne6xlQ9eqGoNTfyDkmzge9xvqDKJ1TqgzIgpK04WMNFXY+j0Llpw0u96Gdi5X2RU59PpnBjLmbXrM+zo9mnBTiUvz6S5jNwx4PrU0HZYQ6xcdmFoDZncExHnVMXmD4f5S4MxqNoZj4sb66JcM5r1/bKUdIbAQmGNvE93cyG5OS6TmEb6daPW66wx3KvNeApP6YAGhwNHX94sEVAh+Yd+kqImipPEV4gOmGIaIsmKI6ru1UR3uCc+JbGKqkI2E0a1L3yemVqy3wYgYE4g6658dm+mBn467jJRJ8uxl1PTv6DWz3OzIH6qN3O1F1TA9Hky7S9cuRcW/SzE/Aj7qZNVQ841tl7saxgUlu5bukCDGVA2t6TJnZiiyknuN4QG9at0tHsXQRk+5X5wn86wsLmg1jCZ3CSCR79LaSEAQuFSoX2GsQgqRzviRlQ2FnVPMMElbb7jcEZ+7KyWqmtm/k6ekpnmmNgEODsSOaFcAsMPkulyjBg/9/GZz5KeOZQzDDzPytGXZ7J7KQVNsvmrALccjQEkZ2oqq2kD3UYpezhuL/ZYSVr69eqeKiuV/dBr2+7U1zQqTDJx7X/59LEgsh+RmJszc++O7Y9KPvJ8xUH4sAhT/j05RAJdC+0rIfp1BI0HrxvPOr23fU/JsbcDioQd9IaW0IEXW/hOkJmkhBLny1aS4dJ4YRq3yn4ZD45brUGsXI2vEDvbaBVuDnZmaFjwUnxi51ViffdVK9/Q0ZFZab8AR44cc4etGwAl6/Pa4dx03WROZLys/DW4+s0bmy/v2hPc5LFDDNd3RqXoVXfqobsM2Fdmu308edcxqVt451oUZL0VrEv22qk1Fd+AhY9YzdraxdPGfqSk1Pp6UWX3HTbocRWnWOTGmXDfMl+Rwazl6PB4OtBCmy+jZ3Mereuc0Nnxx/ZTuc7qlmodap9gJ9UwEj66uOmuvvI9oWmv9HvLzHkbtWQlK4hVtrrPvAGg4e5z+0mMZmMv+jxEHk49BgPogjJsOB0vTjua8BLtsVlI9z5QVfLSjwldQ107FsG1+bnBuLl2tplddzlXVgqzd79tbIWf+S0VSwNMMkfFbW80Be2ZFrRQDjcahktAtFV/dEdqb/jQqMdpamvfk2T6TZHfMuombgcprpVZzHBPTjUFcpK7BA1elvo30N3Tg+BOfrH2ScfjbVZPlR5R4YCR45eXnB9QDEv9xGQpNFEJALFONq9kQzTuOXXdh9M8K5zq4FgC74SUpLTvg4f3pfDbJU+NAsKayfsE/4q1f2wmJzC6FGDFM5WJcHh+ZaeHDIkcIxaEoX28ebKJXJynq03JQMmX8MFAOHwFLi0C9pi8nSaqp/L//wTeeXC0t/mSUnkC9KnVVOfB/8hWzDCO0FBdlJ6edvciOUz8YUCKEGRRWOyETQsByRPO5cvHtzrsl00q1RhBCAstmWr1mH+OJGFN+oe2syw6iqvLQQa053XJvxxxstKNfKeXakYYDu7xXuvatCneZL61ToY3USwEGR+6BQvaCfXPE30RhR8YLAuj/E3WH/suWkO4GPk2UcHEM8uHeJOXZdKyC02jM3T6Castu5q48CHum5v6Jftllk9bZT8e/JdNZefd176a0WNBMVnEpUUxG6dYsv8x4gHlrJnxKzQfa+J2dsw5J/emqTVFevy8fhxcTlLm4M5BAEumO6uc8k/tKEW2aJ3lhEw3Kej5ePvvH6FjAjD1A+3MuA4fyPnOpJ/kBNNfaEiNjEsYO4SADkTIf1SSufDLPdIWdSdO+8ywG+wQwUXcYmFwoZgeq1rQO3FEUcS94o36JsRuegWUlO3bylr+s8FEwYWkxkAB6i764CWjfP9mubt5FXkzcvmQm9T4xH8BXy1XPg/GJ9+BV9sglY4aFT3fnsdoHpcFuWkUe2oeUVMLed18CoCpliQzFr65roxdRefnt2AQTeiNsew82ikUkyLQkLPWKZ+omZS4NwNPJZKCuk58bUV05K5lxoUtYcVVBBDdIytdA/tI5pwXhLG7BTWhFRaI8NW/QHdzHANE5mkRBN/5pDQ66O1PDT7oUqNrO4lp8NCymyI4ODwlqrCYzhprP8/DqyDQQ42MG4mNw2sAnnxNLilVmBAqC+8QTY7MRkgIyhlvweWo9irFe+QGUmvANuloWgTyfdWHhwq0yv0R8x5978nv+xgJ/83p/JKVgj7wRXI7wUok/zJHudX9X060gpfdO3YmpA40bkfV4leOCW/LrWYRKicUiPV44WOhxQgAQwWvQ8mcu42/Ng3rUq6+F8LEOqQ4YmhCT/eu/+mi1eQY4SHYyN6gFz4kTa99DPKWXi67m9vfefE3+wRBmag1CQffwmcnNY0huhUSUcvYQgnBh3DuCw3CfcZocQvb2DNFDD2VpmvYffvESXVaciLv+wRKuciROc9Igow3f4PVtjcGzjsdiv5XxRVd+E/zcdmJHVKxmz/VBxctcb3bHj1XJLdOIGSehSRVMqtE5fQ51Y+cb1n3DaKNlhe5NNdF5w2mYdTzDf0GasAZ6UsVyB/S//CKMvOqgg1FxCJwM+U5usRbQxePbyMCEdzFJjnbLwDnxug08cT48cT/6s0jv9tu9PancMIVvPHkyyEs+RqAGX56yZ29UJSbJPsHaHL1HTCs3fzFq1mHrAjTZH3wBOjNCGHxMPVpPgAd22J7oStB1kUnvvk10dU8VnsYVNPMoSi6+zwr0BVzEzYpGjp53aJHKlHlxfumDtd911ORRnCbya5H3jtiPa9zO18HLsxyf22AygNxDjLUDjtQLwvpHhvzJljlqOQV9U8anjmsJSy6bX18T67zHuUJ5IMtx+TXYxw1tK3PhQ7TH2DLHTKg0W07ogSMD2cTBOyBNXRq1IrTEVm5QPEkmVDsiarHSoE7YE3//uPMBWZF/VEHkqEF+B4ksPm1xC6AyBgKFP2bKWwslEm2NpQEV6/SDjb+tD0TqHEqCAQv3KiBUm0C+4n8xyh+6f+PiKngsivncrB12CAPwgBrs4Bw+QHPccDqA9hudZVOP7os1JZ+TpyGG+hsFCGxK/pJQLWmJUdNVLiwiSE22cqjCl1St9G5qOjHMa+tO+IMRMdwLtmepYtSffSi0yHa+lAVfFjbhLTFr0E0Ok93xEAtc5GhebryuNvDpcB2S1vXogpl7FN5aprUa95yEJDN9KcwZVPL+fXv3d3fBVStHhvUufNeEQpmkWfb0mNorhXKNI85V7o/4qQxBClMLAf4lhSWeSp2OGeKxoeJ68qdJqENQWPVNu2QM37IFKsViini/tUYLDEIputQII4WxFwfFeqYCpd1YTeK7ZlcfulLMBIasdW8pdJOu5nnAZ183hsk2jh+/4vrZyn5CYQoCbBsWPoNYflri6/01pggkVhLIOI/6PXwP1yn+qSaV+vSuLlF59bJVuDTnKs0aOL7b8IygjerxCsCVfkRDwwD5XXPl/MB9wUDXpIitofaEnNR3UkDv6UC7nWV4T7Gt4UMN4SqpfBJo4rnatbIGumbbt34Cc7TaPaWuQH0+e+VmILlXF/LwreoNNF+PbnpbGzSHCYNikkUK9OfuQC5hDG/3t49rWQuWupCaAxpStMKGpSEV4uRO4kGQDTSl98L3pwhNyP3hAcj0FO2/rEZjarkUYC6Mu/X4VaRBCW3O+m6BU0/tOERKz7YiywayNiFFFfEH9K8qEuf3uyMrKuHw5xY5y33Fiz2opIZci3ukAqPrjbKTMYWlP1psy1SlfXwZNPm/xlWRvsIndrVN/46w/Hxpeg0HQdqkfp+QUp9jMP21x/EXckjDV3Vb9yYaBTtqzW517UAgPi8g0BftG/K6V4jSYBzfLqBcudiBZQO6xVRnIIz5wi6I5a3gCjYHp1fRPeyfMBpf9gkSbYVPNAjofbPpMl0AWf72JSsCDjuYL9AeEnPEadCpzfIj0xF92Z13oQji9Gyb7/uZbjhIJc6x6PrG5vJ2fo1A835TOGX16P77u1NUScCJmBX21TjYdtSSJ6Tsv0oefgX2FnpqKlUPkVdTkqkOt6gsdkg7MRBWEKy6LokPE+kWWNYS1kBML7UovWKOKf5LKnNYiNjgsvv/sqhJhk2tklcPiG/n0SivPRTx5XzuxpJ+mWnwB28cfHfm96Lxp6FEy0Im5DKMLEgWfI5sb7+z+u4v9j+nXXAsQawSGUg+iLW2wdKNghk4cdj/o+de5l3f7IZH7WKZmlEWMaMyo08ZZwhT21VeSZY4HmiDG7W5rh8JXjmzHW8y4n+MU0jgj0g0BSdBEwyRfTNXoI6nihp6Xo6pjyMJwHUtKtUfaC8TYezUSGp/x7um1Ytv+MCAd18Nw+i3ao8o9Y0MiLJIz01nVjU/C0niRPxgYAOVBNa67Vcqt0m3XvH7hGvlYto94joh7SObvZFCcGEJi3F+VdgSluvTXrqlHtHec08D1ALTGSaUouIqcsg1XofVSoUlqfFkE4VbyiDdYJ3Z0Qa4fP0A0w5LBFvuXCy7uBgpBshgMPISfEkfK834tp9wsMGwIJ2SCtkJv2vxZOggw/078uMl5EcI/g4eQrqGSX++BaxgzqQ+lu0XDd4xh76+9u55E2om/GlovV6Db9ooGZWsVwC8XnaJqxtmJ+KS0JVmrzxnTZICORPlAOnHTSgo1BHulWiRJkJZptqHOT7tvPCTdP50sJaG3+19gugBDsrxwXPXXlbIqzCvkdZw+4OU/sHZMyXcBxfiGmcZvKFeSiAExgajyIG7hPLcR5YqeWqqaqWrxH7q4Lna/HzH5WGIT5A87txuAWJgDYEPOfbM3/BY34wlEXYblR3cUWC8ZV+RKLIfbV9tTGfOqPWr7uMS5H+16D2IbBdkMJRObo86djT/NcbzTX5Druyced2XvN2KYWz0VYjI0HKi1BOADAhEmaiGa3Oxo/jn7a8gs7opPWD8g7IW2SD83bhmM24ZBRdzY4m5byZSSXdv+2no51PmuHZ6vCTsko89mjCLPYTTQm5CiLk3+DudRdKPzYYv9Kf+ZJLcho/evWWRcfrlc4gpJmORhkqax1mkhYK5w6sDqo0G8IAnptYbg324vGzb+JG+3qAXCbhemo3UoAUn2O3ETerEHnnOJLexG4vQpg5pyH2jyK48RRplBVJm7IjGJ8qVJ4Ul5D9xqJuRTaLguKRYdKMkOm4IL/IYHhXUstVoiKkYyXlSKlHuSkfN2IEnci9w5UnyK2ZczEbKqZn6p6I6DqNTG9thzJidsCBp8Pgs58QdFpnOpRVF6AAmqhWhz6P940A1wOJ8CYuMVg4gNBWNqgwqG7nCd9zujRnubjXNj3Wc6GRM9Adgd0AVuj2JyQkqm1+wpFpNaOiF8uvRG5TgBpDc0Xlib2y1sBQMWKpFPBUyjoK6eDvh1QDSqHhBEF5UFNRXR6PiIp/rOs6ep1Ns28bmjeURnHXG3OgO13one+Db9Soohn1/mvZ7efVnVQXIodZ5xc0xSv0jWm2cqFEalVxB3aIHZ7GMPw9UOco4qnWrNGGS5TLidgAB74VIzgD15gLxO7f4TulYTtOCZzIPT5RToe2esxL3PwgcQ6YrMHssRKoc7qkoLnPPgenzP0d7tWliJV2fgMFqje8X37Nm+pClXjgeA/G7VI6SAh5IvhiRuaJ7NhNWRyPkSrlk1AMSTVqoZICuGNXbpRDS9FUDqiYc/lBn+S72516/d5D5GDsQ/HwtCsfyBPDZCciiyyP6kiEawB9/SxFXV3OpXO2avKtOfyWfXdBSN/oSY6SkV+qI8nsTjmyNQUUnqbPGmhi1xw60xnHC55M5WrDVKcFusPsVNecH4iK/9ktBbqpWySDIlBKAuVUt8j784VQvpkstS9nPgJ4xkHVA3FTvkAlzL6kmGEFoFm8Wt9QCDeeHvL2Cs8oPh0SB+7bbV4xPvfTcvIyA3fJhFfancsC5v8rYiAROCoRK9/cb871N5pIbdUcXNJaM3VoHP7Botbpehxc7g4n+E6rsnAUkerVi+jKH0mkR0ACtk/JgCJMl+ztq3vaUdBfc1gVbDwTBqC9oghHH1s60fv4Gx5IH5JpDXF2A1vT1ZRtXFz//1iwTjBV6uGVzxHNLTMF1hi0b/GXnOmBX6ms06b9GEysQ6OBe2qL/kkvBiaWvJSRFTGQYJ52JW8qMAo5hd8NdbCla5K1NbPCJ6WO/dPp0mt9GHqstG43uHIpWrphWh8HV8Qk0y+Vu239C/KszD+BVF5YnAZU4z8cTBSmKqLHRK8xG4QY8b9qgXcnxemPnJL+08oC5+68nEPkQffCjhmIhPlWfVeqMCDe+frAEEaNzhnp2ek4xeSLl4sQFKGUI0o0lXCrqt5XfZOawt8V4ElfEFI0DPE51BLnOGJvDMz6r9ajD74O4HoEMOELLUcuvetQsyWnlSA6wpvtY0heIeRhQ45R0V264pMbH4jSw2zhau4pjXJUl+GXAmLJD/VDlSEBu4/ipMYM5zvKugn7Fu5T9lPYLk2CSO/Y8gfZE1eQo6/M9AvwTunxZ6idKMMquZWJ0Qq3rLyA6neJhxSsRZ2wtwu5cMzMdZ8cNxA/qj0J8GeVotXtqGWdNNf0vRpWMk9p+fsxQIu+Po6SYcBkONzCAwPdKRpa7bWIYFka+pB9c+T/BsV3dm5N3CnhClAjdcKI3QIEp9eskw7fLzLyGtXHvCkt9ENJ2POSE/nq0g4Jo8qDhrCuAGcCeYl1v7KDheblAOHzp3hwkmMXa/eoYTLThcPRs+h1Vr2iQkjmQBuvuGc2X8n9SeJCoGiFGIscqlRnh4DMfHISdoibMH2zsEWjHPJreuzyVz/sndXrNU6UutGFlWV7Q67TvNoclVAZeY2C3OhtNlgAHvgc8OfviEorAyBlXegWefqgziAgv3K63xBB5PfwSO6NRVhDkRj3GUNSEzVUgYDjbDAW42sy3ehK+vOKzmKF6BgZzbmrpdCPmUAs6GGJb4z0MK1Ost5aWd0P9PNC98gFNp9wsE2HZtUiRsmj7aHkdx4At0RV928YPXOk7CcoUVRTIm001u3CM/rzL2WgEe5aUeqy4JxpM7k6sTfGjH6c2f8YBKSzC3BMBVj3E6tyXNEozMSJ63f/u3OzF2NQkPhKHc8U0O0I0auw1Sip1y7apVrevlOu6+2PiGfWMVvip2CUzaesSAL99d5VqzvO4yccqLjyMm9FHFvWeKq1UzuT+LEwIAkMEmJrWHPBaOr7mVgl6HtdXkVeTUgrt86jCEEvCkhNlyV/+dXoJ+oRRwo/39zEFuNSG61Tzxk7EVRUbTyKJqaNPs5Vv5qQ4r/wAmhb6l3/kR+gBJkjVJEvdmaz8FLM+3UMPKKhJOOP5HMkkfgug465vSniDCsGsiq0Xb5cIEfRdbyzskCaODJihBKcirkhauAxAtFeNeK5DzHFLF+pr5R6X3XnXdCY3PqBoaVnwkn6YrO+zz/7VIzgkftEBSRjSiOIGZGjzXPZPOx4E/WgyMbaG1WrXczeLtIFrG9redzFmqwOu0n2wR0eoXlUYEPLaokhdocIAtVSgNCg2bTRp3pFr2sCqYgqxEAZecdk6hXTlWpGys2RGuhSiT/vGbMUKNCuqiF3XdwXhk3f7/ZMwpb/5qtD+lYr/dgtxm4Nr0eAFx0upbC2sA60rVJx3LiRUcCaEwlho2GYFDzOqjcsldqer69S9n8/mIt3Sc8GAklS2WieBUk0Z2VAycEfPScKvsNRZgn3rdF5/PfXyjWceEktSiroZZXtmggp3rP39p7Ne4C0duIwhAHyFpMk35UzYU8HK2+IQuDQNxS8u1wS4ByS9Fk+GKOAK/E1PhZDFm1yGFUJPljEO1OWZrhssE5O6nAGvu7WuQyBcOeggz5uqZ/PQ6kI+Cr3800TfzDSmn3G0QxGhD97Ef9VpnkRLC75vrvBdtWoDRdoOj7uVHe+HJ62OMd+uSkvF2AVC0EJGEqVR7iHJAcFQQFLolBhpdJwFTO/2tThIqp20uE0i1GiioysVvD9NxhJ2PJO1vMjDtY1PykbecE0ZjPTwxeWjyB/doE8Nhq1xlPOyBP4RI/KQ6I7VlxSWSTVzu7ztXuD4Pdv0dDnY1Ua+JyEosVq+BjEKglPdu//9kEHK1BTTXuP6aNedhGQ3TtzrKuY3N9AL9kaCEbt8pZBrlSYFg+bkD/9VvEu/a+1Tn9fx4sjQa3SvD4fmBNZIdVotYceL2SbPlAq5FZnpRWrgo8fL7Sw9Z2GfiByEGRrTGS2ReTj+e2uTdaCQL+KzZS3XwOroHitU57Y1bVkCJWhI8odFhsae5xMNVI5Dqhz5Tkb61nQdJwgScc27m3xjoXzVOdwkzLsMAGwhL1YfT55dbOh++0X/dvOIfFkZCE5fx3Hwol2Y9Elx+QGKQYKvCBsaRdtfcwiqKLq9oZd/yPIKtE/IQFoOmg9A1BecKm5hcj4aJTaqY7Z6rHx5tG2xLi6YwbaJHbdherHSR0gzwzjvctQNFCzN9771BT9WAHSyfgacnCpnjbtzTpgaXYzGXwemGvh+Bu8W68Si5pcO0vBxMknKDfYJUMOCZudVl5I9yaOTWZ6be4fgCELXoO1NGBXcy4kKycStmZYjWxyxmNg9ojI8gYLfP+TaK/syiBWOAM2IZczf8XYEj7+HwxPMmlNZVR794eqUX6n++OGhP1etAW/7dPk5zRJjOUH23irveL/lM4JMFMJjShAJ/zo2Xcy7CcogfOPe36wYZdoKSGRe2ZQWbUvVkeoHy3pLd/eVQ/P5G21jA4E/W97D7LxWns86ZPPvP4TzXV3VO0QY7/0ufmA9P0FBgqtchfSkGpwjWtrg7ApTprhImsqRiJ7h/3frM8HUC2ANrqz8+foZGpZKlTgQTvoTGQYRNnJTcUdM0lTmdCe+KPbQUf1ALebwwoSy+RBrwVJvAu2tHdDivRrwOAN4eAUDhBBtcaXGBxrjZ6blfwlU21BKTuFv7zMVqOZisWZq1b7FWEhpbf0zikhV3LC8sSW5GSWZ7mKJD5ejxmDyo2iuvh5tQhKmAtw1nel6J+sv3lwpWeLl0/HhkkRHMMZ+bc1N34oTfrPQUxpSqSum43MwZdli+1V9I20jL8ZnMJ5UPKaTf0Myjcgs9SjxvbS8WT9bcTveFny0NRonSjbYtQLZB5jw9vOlYLhNOq8f3Cac07YvzJ796XzorjXsQmGrzVNDv3TzW0Yjlz4c7d7YyHcCJIyGTN91lbDQc/glDgowXrshe28REL70lUFgnTjg0z/y+AfOv1WnNOfZaoMNdcLhAjt/I0hHkh2FxQ8n4Jyp2N4tjX2vb+2uWOAzfNIbUcrsx/SxlExv7izF3bODP8/pGMRwhY55f0088eabws26GzgCm4xCzAo+tIjAaG041hmhR+z8+rTFaKcnFdOvBun//fmqg3yO97T+StF5pWtvfLVSC5z+2oYr5M7y8bKhleA0mk/U37a2F62Y5ZXmnsDn3sa7P+4WRnB73cqjD4ebj1MbUiKSMMnGYdNHlU62T0GY3R1iWXBREoJ3vFE4XbUGEvm964b+GSaJPITktXAN+0gOmmwNPOsHgwYCRPu7xZ867SkzTVZq7hAKBZR34g8BZV3+asJZwrzN9gRQfFXMVb4ClZrYBAGhwofflzPWym1A7XrnhvPRliSHWnY7/3FukPQYT9ftnRRLWpycNF/R4mALhphe2DdoOljjA2Cn0m1jyR43cXYZPHUIQQwc/OfAFteYSwIa9HXBHC77fvUfxifnxYnjcVN03AGJuFhqPk4K93Tk/bzb9skoByiKf8NlP0a4wpZmsXwjVcCqMGxPkR/Iikg361cWbsoYHKCFierc2fUtHVYNfWPV7L5v1ScsejpkqrVOaRWDH7eMuMjWcCOu8cVBfNPUoHJMrV03UpxNw2sprWWpbTBHJEZLxnE3oJ8CCTdQTWd5fX1P0jRe/8QBeoU/5Y35eFJYcrowx0QciPUv/BNxueRhDXLGivT1I2savTb4gvvQrtfUXzRnIrGafGfyxqr9XHe8Y37buclURmJ+U9k+ew+O157HttrsiR4YUyEsm5CJN4Jt1wCfIaEKkNlttQASpYfWGP49DGNAmYJQfew5/b3oghixdDC2J0XGkKlqp52uX2ULF7GeM9pPADnGLlC++aiExvV/YtGdz7IGjD4RXJa7+EVShmyvhXqFJiRVA5GVI0WeHOh3Kp6K0ugTzG+k3zkg46JjaXI/zp+toHb+b5W/ScFkfG2fWtyUxtDDyqKmHKPyd6F2z3/KCDOXdpLbeYViRtMu0eUxbSarkRaxdex24GCeaH8QP3r34jqEX0ulBK6rTvptcGw/OZWehl7Jx/lA+kemDiaq0OevYRyP+6DEBGBOmQ0QonlCxrDB6UqA2bblioXvsESUbU4Oi40jrdoCLcnmwKbVxcpFirmsoyt06a35NRG5BN6fcXeprYbLtAxuPFOV2URjS8Lwa0yS2sbjxTmUt94t46pd+liYURfFGX7aLG5YXI3HHvLQwpGasK3yOhThZ6breYxhYyn7BnPxS+jP4OT1WsrYiP80WiTSltbaqWVc5FX9hk9Ugv2USfHTQy71ScscHkh8ycyPl3eWypdn5hKxR4r47ZEkK5GauC+ANbLvj9UVvde+QJXEXoxKyqpMS3V0UkSthLbiT9OTZCyztuSFo9Lf54VPZF4WoGdpp5jrIKcEp9RpLNX1Cjqlv2leo6nPoqYuwS0jF+JDXLi5TbEiNSAoHt+cE7bRyW2rkBtERbts8whx6v+KR5phzQqkOQllGJMK1n0FLpvpzRqWu/J2omxdd7J7eBsQ9hydLhaPIX610qBzXKbSK2oCqm4PPUhLSn4j7V/yADIFkk7nlnJUVh6e+wGumhq4a6FFXAMiv742kSrLtKzT4fNF6oLj1d6Eob1AKXw1W/vqxHSfK/70GB493CmEGnC5IZcvu2IXkpUbmkqFEIHT9SMxw/lKMtnBVUwnpw+ejzoDa6YaDeHluK0loQ/tewTUotg5rNRGsk92d1R9e6c2BFqWsvFnQMUbzr17hYxDJwQXarHQ6zDY931fISVJ31lwP8MUyI34VxmqfbXIkfCF81K2Fwq1698FQuDqKIquFtzfmW56qPZw/YVNp8mjNzvizZ1NCTNXJ6IUt5HkUaSJ0aT5o5fCJrB3oEHm9ZNFTZ7LY8s3F+q1iV0SaRmK2D9vUyzRsN/UOXbSmYyQbWA0a7q1I/oXzlJo9SNq1rV0vWO5hh7n6Ky6O342LRBunfkrGaLDtKkHeaRp8tR7mC7K5kqCPd9nVNXpqyc5eprM8u15lGGtV2tBvQAA0nQTXIvfE1tcnzUpgQzP63z8k+hvt9dNZgFx/wWB4ubGf8CgOrPjp65V9mxRM0LZMFcrZtaOSaABMADEZQf5AVD6LsmaQ2Td005PJoggKn161OtwWaT09CSrK2kYcAoy6GCGh2mnzrfvvUAmjjlMM5sFBH7fi6l3504xV5Vob7vOPUnoy1ituVekiwAFAlR0Vr/G8pQmQVio8cszJG4WHjBnCJphyezqbRbZ8Z6frDiQOOPYZJQLhThMepgN/nu+n/sW8VWHJOU9cRLXCgX10UtrVk5Ts+HT46Q5mny1lhg4o2ctLpHWok9O2Q+9xPOOUUWM0tst2ZZgQcBbf2Oxkcj3lNuAWtyf7Yxkt0HsmAkbGd/vRu1vqMgZQYpZnvhjwrSccqN1iERqgMMhxEhU8Hi/LbHsqvFQKqLKKXEmxW/ruXH8cbfk7q3x/gqkVqWDSPi30ROGgYPFgTIjY2j2IgvMv2T+kPGLX1v5nJy+YMyQYZa1H7NiyAex2n4G8ejLmbFmQGZdT4a14ndJqurfN/W1ldNe1Yb90znsm6WRPHGc1GNaxVN7QziPAuan6cMKZ75/yPFyXmNd4YT2VWv9RLMroUT/OZ9RVnjruFigHqjaEWieiulGOT2YyzkS17hOEyizMWdToQ1oytIAxhniRTAmN0W0oULmhhKPhhU3ObUCcUxQyDyzCF84Ot0flYuZYjHyF3k7slfEzdm4IIR6ff0i1b/0geKNnVvfrholXyuA/1l5PT8hwLE/RpZhF7SZsSk3e7Zjhnp0b0HNCJB67SUhYQFRKGWXsnEk0G668jCoNLsKK+CdlHdri6K2knfpnq0BMMPQNjVwwWhDlXi9TXhQdfFJOtWHLY/bIoOahW5KwWY9v4U/qBrCH0uS74bp07uaekdA8N5hhpgRLRpatRMSdwvt2egx/uDRaaFXgXzGuO7ykFXJtVOrdnRGjpDR1EPCkyjpP+4pFXhHuoRsHbfhayB84273FrOHAzd77e0FUsOhsZLBSIx0ylM0sa3E4B14z5vZykJgnpWdhevw9DSuZU6bbPkCLgs3dULWey/25LpgK05HIYkhHeKPDWPSZo5SitcpYx8kTsQSWeD35/LdV/BJAnYc2CQZaoOn1RAWE8SFnesmXSUF6Ztb91yPI3VvJoY6ohpwwvuDwtYLLVJE5wzK5p1pOkgtU5Z9uT5ArXj4fCDiZtE7RKTNVaVogh9/tbx0hL8RZVlhoWOdBN8+Z0tSZtpCC6SJUo3LnT9b0/kIQYc9nBMeZWCI+o3OPFkZgsAe6qO/iIYpxCalr0hDgUsFdUK1+b7mYmhEtZne+e8KGkjcMAHXgxUgRauxTmUjRVql8Do5aYBCMMEDCLzxjrOmHTgPKKnhTbFV2tmXHCmnn4cQMb+3iMPKSGAEw95dRnHUd13ecElJk38y4H+rOZKw3lARq8MrOEbWcI+R9cczvI4Xaxz0BwIGWQ0FFDAK8byyoJRRDdXbreBTF+7YIqA/GV4/EXxi9+F1ZlyYAkOlbMMeQCu1ALe3UREpC1QmjDz6b+CdotZtaDQHoC44XkSJo57f/LLPmYupaie+17nMykNEIpIX6F4fhDmZEH+CmyWm+btUJ2IuSC+dBuzhqNKTSsr3l5sMx+mttsAjeJVBGTvA+GPepx8ODbYrbPsKSussfk0BSRAbmwiM72HBV4RB8ot6g3TM7DnxgajcpXnhcmLeiyR94hflkwyf3a6N991mzrziOCcSndvI1WVNx9BQuI/IXoN8oaQJRnpVCQ8+l+1ZcnXLwbS8xrTXNNNaVUlH9D70V9a/bQVKfpnGJQ+kJizvavws5N3BF8d7KvuOO4rR6eFvvRe48KkwB3B0nh06CpOHMGnxoHzYBi/T8pUHfsheTV0IHFgD+PZnmT1+vzFvbe+wNLfBzlvYiXSEiaGGzm7cn4MwJU7cMXi6RwCxLKtxUVS/Eqtz2sIXxF6ItmINIjG6GFS7cWxyjycePJmeGIK+oi7VE8DDBT4Rsah9Cms33545NWMtLAMlvaPoATFv4Ax/qmBFSXqiK1dup5Nr5y8QDDPLMKeaQSf2sYRIhUCO3TGR3RRox/AhK6rC9333TTEMpSeElw7nnYjYV38dUuuv50jpPIG8aRMmrRBZrWR+oP6uXUg77HELsHbJnqZ4YyhcJBnAyYMnsqxt6GqCbuYVfCXAOM4Q/rvbmyQG/uBCtEifxKeAIv8wJMXpUGioD9Z29OFalAOt1Rol9CTS5hoKn2lJ20+PGLD804vkUB2Aslncja+SWGTJb3hCOLhZTX8VwKcz5w6f1+sQK3+K/009O7KsEhZLfVeby4nsa/kgJvvKAVIhCkcoRX03dPUpx+WsRdxcoWIRS0lYD7HWNViif46l/0l7kbtNjpGfRFz5L+NpwaZN4e+OSFOiEXXPYDLpaM1NbmsYnZ4TWxrV7ULJGwnSI8+zEOxla7XqqrvHJPJt+y4t6tI6gzRAeTQZc5oQfWEvb+iek5NppXz25nTv8nBsrMAHaLdfrC0ncueP0DZ781Gx5Vva/Hpj/XWC22FfJW9dDsEYwobIJBlxzAGm2hlL24v9BlR083Kc8EPc9tUJAtnlbxnAbhhzuOCEJpQLpKIOZBtQE0pm0tB1CMAXCSM9w8dyLQB179ihlh4Z/haueq+40y3ZCv11pkSkmQf1OmbxnWF0FGfMV41M4e5cQ3Vj/RKp9ptExre4DGCwvhoGoE5Dincbw0wWVNHL0kykzCg1wxqjWxO3t0lo+VgCtq8BRum4Q2GI=" title="Mekko Graphics Chart"/>
          <p:cNvSpPr>
            <a:spLocks noChangeAspect="1"/>
          </p:cNvSpPr>
          <p:nvPr>
            <p:custDataLst>
              <p:tags r:id="rId2"/>
            </p:custDataLst>
          </p:nvPr>
        </p:nvSpPr>
        <p:spPr bwMode="auto">
          <a:xfrm>
            <a:off x="492260" y="1444035"/>
            <a:ext cx="4613927" cy="5515812"/>
          </a:xfrm>
          <a:prstGeom prst="rect">
            <a:avLst/>
          </a:prstGeom>
          <a:blipFill>
            <a:blip r:embed="rId8"/>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2" name="Title 1"/>
          <p:cNvSpPr>
            <a:spLocks noGrp="1"/>
          </p:cNvSpPr>
          <p:nvPr>
            <p:ph type="title"/>
          </p:nvPr>
        </p:nvSpPr>
        <p:spPr/>
        <p:txBody>
          <a:bodyPr/>
          <a:lstStyle/>
          <a:p>
            <a:r>
              <a:rPr lang="en-US" dirty="0" smtClean="0"/>
              <a:t>Board members typically serve 2 – 3 year terms, and term limits vary widely</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endParaRPr lang="en-GB" sz="100" dirty="0">
              <a:solidFill>
                <a:srgbClr val="FFFFFF"/>
              </a:solidFill>
            </a:endParaRPr>
          </a:p>
        </p:txBody>
      </p:sp>
      <p:sp>
        <p:nvSpPr>
          <p:cNvPr id="12" name="TextBox 11"/>
          <p:cNvSpPr txBox="1"/>
          <p:nvPr>
            <p:custDataLst>
              <p:tags r:id="rId3"/>
            </p:custDataLst>
          </p:nvPr>
        </p:nvSpPr>
        <p:spPr>
          <a:xfrm>
            <a:off x="614637" y="1605732"/>
            <a:ext cx="4202922" cy="356011"/>
          </a:xfrm>
          <a:prstGeom prst="rect">
            <a:avLst/>
          </a:prstGeom>
          <a:blipFill dpi="0" rotWithShape="1">
            <a:blip r:embed="rId9"/>
            <a:srcRect/>
            <a:tile tx="0" ty="0" sx="100000" sy="100000" flip="xy" algn="b"/>
          </a:blipFill>
        </p:spPr>
        <p:txBody>
          <a:bodyPr vert="horz" wrap="square" lIns="0" tIns="0" rIns="0" bIns="86293" rtlCol="0" anchor="b">
            <a:spAutoFit/>
          </a:bodyPr>
          <a:lstStyle/>
          <a:p>
            <a:pPr algn="ctr"/>
            <a:r>
              <a:rPr lang="en-GB" sz="1748" b="1" cap="all" dirty="0"/>
              <a:t>Length of term</a:t>
            </a:r>
          </a:p>
        </p:txBody>
      </p:sp>
      <p:sp>
        <p:nvSpPr>
          <p:cNvPr id="13" name="TextBox 12"/>
          <p:cNvSpPr txBox="1"/>
          <p:nvPr>
            <p:custDataLst>
              <p:tags r:id="rId4"/>
            </p:custDataLst>
          </p:nvPr>
        </p:nvSpPr>
        <p:spPr>
          <a:xfrm>
            <a:off x="5554806" y="1605732"/>
            <a:ext cx="4202922" cy="356011"/>
          </a:xfrm>
          <a:prstGeom prst="rect">
            <a:avLst/>
          </a:prstGeom>
          <a:blipFill dpi="0" rotWithShape="1">
            <a:blip r:embed="rId9"/>
            <a:srcRect/>
            <a:tile tx="0" ty="0" sx="100000" sy="100000" flip="xy" algn="b"/>
          </a:blipFill>
        </p:spPr>
        <p:txBody>
          <a:bodyPr vert="horz" wrap="square" lIns="0" tIns="0" rIns="0" bIns="86293" rtlCol="0" anchor="b">
            <a:spAutoFit/>
          </a:bodyPr>
          <a:lstStyle/>
          <a:p>
            <a:pPr algn="ctr"/>
            <a:r>
              <a:rPr lang="en-GB" sz="1748" b="1" cap="all" dirty="0"/>
              <a:t>Term limits</a:t>
            </a:r>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and interviews</a:t>
            </a:r>
          </a:p>
        </p:txBody>
      </p:sp>
    </p:spTree>
    <p:extLst>
      <p:ext uri="{BB962C8B-B14F-4D97-AF65-F5344CB8AC3E}">
        <p14:creationId xmlns:p14="http://schemas.microsoft.com/office/powerpoint/2010/main" val="36447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chairs typically serve one 2 - 3 year term</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11_89</a:t>
            </a:r>
          </a:p>
        </p:txBody>
      </p:sp>
      <p:sp>
        <p:nvSpPr>
          <p:cNvPr id="10" name="TextBox 9"/>
          <p:cNvSpPr txBox="1"/>
          <p:nvPr>
            <p:custDataLst>
              <p:tags r:id="rId1"/>
            </p:custDataLst>
          </p:nvPr>
        </p:nvSpPr>
        <p:spPr>
          <a:xfrm>
            <a:off x="4047465" y="1607819"/>
            <a:ext cx="5508056" cy="356011"/>
          </a:xfrm>
          <a:prstGeom prst="rect">
            <a:avLst/>
          </a:prstGeom>
          <a:blipFill dpi="0" rotWithShape="1">
            <a:blip r:embed="rId6"/>
            <a:srcRect/>
            <a:tile tx="0" ty="0" sx="100000" sy="100000" flip="xy" algn="b"/>
          </a:blipFill>
        </p:spPr>
        <p:txBody>
          <a:bodyPr vert="horz" wrap="square" lIns="0" tIns="0" rIns="0" bIns="86293" rtlCol="0" anchor="b">
            <a:spAutoFit/>
          </a:bodyPr>
          <a:lstStyle/>
          <a:p>
            <a:pPr algn="ctr"/>
            <a:r>
              <a:rPr lang="en-GB" sz="1748" b="1" cap="all" dirty="0"/>
              <a:t>Selection and service</a:t>
            </a:r>
          </a:p>
        </p:txBody>
      </p:sp>
      <p:sp>
        <p:nvSpPr>
          <p:cNvPr id="11" name="TextBox 10"/>
          <p:cNvSpPr txBox="1"/>
          <p:nvPr>
            <p:custDataLst>
              <p:tags r:id="rId2"/>
            </p:custDataLst>
          </p:nvPr>
        </p:nvSpPr>
        <p:spPr>
          <a:xfrm>
            <a:off x="4047465" y="1988496"/>
            <a:ext cx="5508056" cy="4022461"/>
          </a:xfrm>
          <a:prstGeom prst="rect">
            <a:avLst/>
          </a:prstGeom>
          <a:noFill/>
        </p:spPr>
        <p:txBody>
          <a:bodyPr vert="horz" wrap="square" rtlCol="0" anchor="t">
            <a:noAutofit/>
          </a:bodyPr>
          <a:lstStyle/>
          <a:p>
            <a:pPr marL="182563" indent="-182563">
              <a:spcBef>
                <a:spcPts val="3485"/>
              </a:spcBef>
              <a:buSzPct val="100000"/>
              <a:buFont typeface="Verdana" panose="020B0604030504040204" pitchFamily="34" charset="0"/>
              <a:buChar char="•"/>
            </a:pPr>
            <a:r>
              <a:rPr lang="en-GB" sz="1553" dirty="0"/>
              <a:t>Most organizations have a special committee that nominates the chair, often comprised of the current chair, past chair, nominating committee chair, and potentially the CEO</a:t>
            </a:r>
          </a:p>
          <a:p>
            <a:pPr marL="182563" indent="-182563">
              <a:spcBef>
                <a:spcPts val="3485"/>
              </a:spcBef>
              <a:buSzPct val="100000"/>
              <a:buFont typeface="Verdana" panose="020B0604030504040204" pitchFamily="34" charset="0"/>
              <a:buChar char="•"/>
            </a:pPr>
            <a:r>
              <a:rPr lang="en-US" sz="1553" dirty="0"/>
              <a:t>It is common to nominate the new chair 1 – 2 years in advance, in order to give him/her time to get up to speed under the current chair</a:t>
            </a:r>
          </a:p>
          <a:p>
            <a:pPr marL="182563" indent="-182563">
              <a:spcBef>
                <a:spcPts val="3485"/>
              </a:spcBef>
              <a:buSzPct val="100000"/>
              <a:buFont typeface="Verdana" panose="020B0604030504040204" pitchFamily="34" charset="0"/>
              <a:buChar char="•"/>
            </a:pPr>
            <a:r>
              <a:rPr lang="en-US" sz="1553" dirty="0"/>
              <a:t>It is also common for the outgoing chair to serve another term as the immediate past chair, so that the board can continue to benefit from his/her guidance and knowledge </a:t>
            </a:r>
          </a:p>
          <a:p>
            <a:pPr marL="182563" indent="-182563">
              <a:spcBef>
                <a:spcPts val="3485"/>
              </a:spcBef>
              <a:buSzPct val="100000"/>
              <a:buFont typeface="Verdana" panose="020B0604030504040204" pitchFamily="34" charset="0"/>
              <a:buChar char="•"/>
            </a:pPr>
            <a:r>
              <a:rPr lang="en-US" sz="1553" dirty="0"/>
              <a:t>Several organizations mentioned that they have increased the length of their chair’s term, as 1 year terms aren’t sufficient</a:t>
            </a:r>
            <a:endParaRPr lang="en-GB" sz="1553" dirty="0"/>
          </a:p>
          <a:p>
            <a:pPr marL="177213" indent="-177213">
              <a:spcBef>
                <a:spcPct val="0"/>
              </a:spcBef>
              <a:buSzPct val="100000"/>
              <a:buFont typeface="Verdana" panose="020B0604030504040204" pitchFamily="34" charset="0"/>
              <a:buChar char="•"/>
            </a:pPr>
            <a:endParaRPr lang="en-GB" sz="1553" dirty="0"/>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and interviews</a:t>
            </a:r>
          </a:p>
        </p:txBody>
      </p:sp>
      <p:sp>
        <p:nvSpPr>
          <p:cNvPr id="8" name="Rectangle 7"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SD2zLK4rcZLJs94CI5dH07WY+4O09A0UDf2u1Pr67MFg5GoJHtyEcRrLBn8+58bhQGoOClyKqj24Qsql875xsaP9qY6vNU6Nt6ze1vRAioqG9ysPLIQI+xLTJ7wB5ylhAmCMpaj4wkPHVNStZqvbz5Ys51kl+eEN2DgUAkjlCSdpdyzUdyrtCT+DHc5wd+4OMFKifF/ITUjqQAveIMa2XXvvvM8P8Ylfr7+QSrhSjwIVbGYD7HqQPwFdQ373KhviO0t56ziFpaHtTyaT6cUS4ahZNCtg2Ahr0M8sC0ZK1DhLDdw6dsvlGEXm8ULqjojt2Et7Z+tM5hMCg/JRIEyJ7wMOCECWi7J4xNkfAaLPetrjRjnAVWcaceJF+w1t4/dcLkZ+I4my0NxiCRZrP3B3dWBCcL145ywuBIIWIzklv9l/1jbVcI5TZf9wIQWhb9Q+LL4k7+McdkHOFXZK+l1uU5tygbBQk1Ktfwmu+JPXULze0btgvG+AIQjB8q1AdpiF3/UHVLovpQga69JcTXrBXqKllS2bAh1/NEmM9LL6BvHrJsm+exmqBllia8tzb3PKJUdVQkzDT5a4Er58jUhDIFH+7P1elBHigYsdixbhssrrSN1e5bowSAL1zdcCMlWAzoOuO6qCti31FfVgVaMuwN1zJ30Pae5Qnps7quqLtKRzK43JnpVC7S2SynPhaqvKPEd3TSvomLquQLW/gSofDHS4kGCKV0ob/y/ZhKWOpXqyQot6ddBueilfAu20IWOSLokBw+TCLAPjwnnH/7I2u87D2zUbJkFy7ZDyT3eWeU7qlLnjVVtBIb3Rkcv+MhmwPNE6SK2zUjfLTDlObLvrp2RY3u5iCaEhWem4I07VjBijyndW5RHyC+np3FKxwza1f87l7GK8JDKWQBekHQkEZXxEvi0CnJWeaQ3HxMe/McOv4ed522z8wOUkbsaKLzssgNBncSlfXnieDEglM6ctgg9uJn1bKyR3YDH/3KIvo6uiAsiR1rz1a670ZfAen3aatY12dTTwNf9xOW+rf8OhRKok5XxvLmZMnXps6jomGtX2CsdZ529cTMwelLybCzudIM1ayGbZncq7soaP7RXxnlpzeN+WSDx5WBL9UZNcmRhywynyB3qSb8Pwx2Qa/nXX+lG0eGmc+0SpsG8ElvcLdH8txG2w5HKxYVAa01SK6Z+g450LCTxAOA5sBy0dnRaxLMlu6igSFFwnmrdNnmRd8slr/FUzGeFsqhE2MuK5k2rLZwsm9gR5Y2NQLGZZS5ymHGfDu+beFV0rAv8c6fIwGoXD5EOTfRenCHb/rIjD+iw2oBvTBBAMZ3JpquGE+d/Y/bQSviJu/l1Iyuf0E+4UCy9wxVX17i3PDAdTlBRikNwyZZNbibmexg5EbObydi8MS8emilF//2GwVBHkUEsQtu9LyJnq+/LaLpAoAqkETwEyDveglbbEEmE6HQipxrf9zM7dphSZR2fQOpgDB+RW06Ok/ZF0RoXL0loGluoeMiBhCMoryBKmi9csbkbJ5aOhec+YlZq+uojQ3oLMuFFJN8o3VexOsyu9YeSqyGt0TpvyoGxc8SV+42yi+iPp3TC/vRQjw/Py4YKHxkpoNmX1p8LKBugeFAnYJdppvDYK449RCkG6a6dzBZ1YkT+yp8FZ5cgadSbxdkjmuYs5ROltpQ7J/om03W8622Jn2CGONujr4v5nUtmRIToUdbgVHbYFgqQvimplNvaEGJQBHlEf7ViFK7kxpy+m/BvpT1fK7hwxh2petKdWJTLiTTUVxcKs25GcWKxECNAKvdZ1Uskc41P/2H7KkIoNXnfToaJjqJDUAi3u24H3TxXaJIhdax/F9yUEjtdFdlLmST2JLELGKHe5QJP9Thvuc7CRNOJm5RPTgurDiDLw6jqojvCZQT/VIQZYleh+NDrcRCby+OebjMdZeAHpEssslZdAWmzYUUA3TsA2+LOzjwR6THXwnLlkA96jZOEL5PCfuhHciFmQlFUJXMdChwmICurDSQJ7iXumYiXl+BOMZz589Ag4MSlMmPYY6cwBG8M/qolo8/2gf1oA0sGsGEg5fSfmRn1pwEOBWnkwvSJvbjSOQI2e/m7FW/RCwVIHGTxh7h5FB1r1K0p4Mq4QzlGt0stHVNRsnTMdCLgkco+4tqdIq1j6IORHpndw3THH5rHUm9ghNe+eG2nOXSVIuuNdBqCT1L5cO8WA0h9TvHdscv3mMYu6ntYkyNH4r1h1crUjUjUtT2WSRG2DeWI/KrjCGOh/H2dcFJ2wnsmFP4mfq/oRlAQ6im51MkZiZtC6ibKtL3EsPyneM8y+Gn77pIdb5jVIIuo/EsMyNrLxlWSw3xKzAoFFFzAVCaqwkCI8ASpoKtY2Jvr1WrcWnASACk4GnLw5AqHQbrvsg7PBmGQRMJWiDCurUUPwdDPugTpCLb+o9E51iDdu0c0s3HkjOG0+jcbP/Q99senuuBc3vV+//K1YIaibbyggGVYDF/BOqmt2CA1nXUw3MZMw8jMZZA1zrrVTVfjQh1jKukfz+wnbLtBFP67vebIG/9TXdErG1wBDUQg79dAqmY4MB9YV/GdwHyyBa3aQNNYDuv4tb+S0lAwx6N8O4k3vr9lTfJMajxBhTCpi808Xb7xzHyNhHQLnyjjfQtZnQVTA/bT+vqKt1WVAiUOgtQyAtZDsOjLFJXJnK3TAJOAnC7QjB724BLjjdLCjgX0TmLQPm5TSpkHVPYUh1t1wp1D3GA+RIdEyU8LmvD5olUSgUqb83x+ppmiOrD/lcu6jCXTiTvo4xsCULrWzam/jKLPwt+nv8iUb6PeWentZga3GTWq+IIkaFNGkBVHcrbpLw31MKhhAgxwrbp9og3TKaR+D/KXpG7+F+hvf7Ybc6oCQXNo1ipPeDB0M8HHicQBpHEtYSnh3EDGil0LVh4DLAUIzBn2vv5EEonIN+nEvfG8oisYvaXmxc0CPeGCYD4tzYPJfwCpN+oGce/yI6SdFJULL28iSDf1GNcJWAN0mUWMg9YmrI8Y1WXP70xYsTWdc5CWcCZpx5Lg4VBqG/ayRv3O+OF6HI5iIEIb8h3hpKgsVnhXtGvJdzSZDth+VaruOUEaiXfS0Kz1/XJ4m0T9R41EvbEX/WtLY6LZYoV3cIQk64kd4bJA6ku4ZOdQ2uz9c+Its6n6uL0AzmIjIs1Ixw8pOd+r0BFXYPQ0lalQAOgkJeElmc5KQVHqEVWuEhEkrCYrIPx8yNNvXM+8FyYMRKvUlSQLs9t+oxeVJRd8IVm/EiF3tuoisZFE8ujoeLPGE0ehaV9zmuu8sMUlMNmoPp7yCYoRnlF1ncprjh/RB0GcQ1TUIXkVCemPx9Pduuu8A0cAOV2TjrJlhA82neff2FoGznCKFNKVpAZH1WcZ8tx/Du42TTCwMIVM0yMU0V/SRgh6+zhu8kSnQfnm6RZv2mQZh/xekElhg3YaVwmo6SFTqeqrP6KPalbU06XxHoOWcqHjKYiJAy4EPBLRszbMibvpaYxYv20TlzC2nmXqT9j0KvgC0cP1+XEbUUysQ7Uu3SlFUH8Ohjh+87Z+WqbDDJ+74z3eEqFq457yFbeXf5yydxmcRzwvZTzrpYqJDT6jB9F6rKBBQz7sSr2/0ERIYJbiLQ0y1D7b3u9Ts/tsEVi0bTx/v0TkHXl/4qD8Lop1i6HzAYg0tZNjX/eu2t1NXQORXttQqM5ybHzkpNog/gVVBSgkv49rZsiRudC7GR62YWbgRjR5lmpQNyJJoW6VUQ7WXsCDtrL5h+G+h59C6MgIrbc8ncyBNH2ZrjHfBBkvPlaVPz+wRZCHI5cga1d0Sf9/lL4LAsneva3s71MA8VoOHGnKLw2Rt2ZT3VLMMgaDiNen4ee2wzFwkhqNRwZEIEryhrkYzLluh0RWN85gDPNJtOk4pB7jd5rVeRXFisSDIy3YLBppcQ9zocGTOrcjOO3Kut9Y/ePKrTA82fJRgKssKAPuesAoS38ZC+jV31p8PTEGpZz6ftPWZHL9UHCWfkVrFWunCCQL/wJ0c2mvm76R7v3710k+VRTbjX0cSrmWf6sBEg/dmuKYnP8JbioHAOy+/IyobUV4S0p1XCWJP6VPF9vpdJai4/97kgGXvSoK7VyRxEP3b/xBAPYzmuoEIBE/nHw0YY67E+uQnF4CsFwXJyikt0gFu4JSiM2g6VU+RdsYUtPEJ0XQqTWBRyeBrSzfwZbbTgt8AeXbQorSpq1D/FKkJbD7/r5Xem5aaTVjKqBurANZfkUk2ap2rq/VF4YbZhCT5f3PCGUbp16xg+fix503zCoHmdXzcrrcJwS2IE6JkkN6MTGRJpr0F2ZMZgrSZUeU0CaoI2aAXlrmEaD64D7bMKG+QF5KRnnvPzcmDZjRrCooYT0+ZxcvNtxWH5k4EZL15j2Ho6sFB37pY0l5N4fey6yjSyd3Mv4rkFKhTzdNiZxq1c+uKT71wgme1z6dbnGO6rNzzVxotsF3JLWwk3ecrZtgXh7myIU4cYbrriQAT9CoVMX8o2/IJcHtNT40YJ7AX+LkFQONpxpFX0b45u7KkyyMgi0klwOIt2p4AtTXCyF5CzfxBIaASxOp9PE7mjm5/f7XknJOwyJG7Bq0huykR1vLL7724H9/FH6JviouoTHXqjHlFcXZINnK3EsTI1SGCn/6qCoMFoFf3OasRM789+cFaMD2Tmea99xKCrpGMIVNaZyBfc4X7I0OwlXvVmWM8mF9D4Enm18LNstjzUaWz/cctd942g3UC0VOzffFLPi4mG2JGpH7LUtjLlDPXEqX7YeR2IkN9YS4+UDE8ZXq5UU4l7CDIOalXWdRJY8p/i404sXzuOXBnDNlRcoyy12I7jiwk67fJ4r+R/YUHH0z+8QrPFgflvR2yZ1JHU4Akmu1+Kv/VkK9Uo3kBj398kqBRHwMaaPwRATeh/VnQDQI9vpOJ1YM9PCPByAaMWzrwD1YqhCANftlZh2zn3Y3zAhPkp/OcQkixhMuH2MPrbi32h+odFBgZeLbrzumeRktyOgt1PUpZYFUwUwpxSgJvOC79ZVnrhTrd6wt9IWuNEcDQMaQE/ORkzjJa3U9DNILho7lwzQ30br80guSpEYCoHyYp3j/R7VqldB7+OU9ac6kp1Wssu56h93lIAO8RM3KJei6hMIw1Zgeii9ZCLq1sQmjWs4x4K9fyqHC/3V6WdiS1+IDv+IzuxcujTjeL/o4wNO+Oub50iinM/ZEZixzpDUEWB3/RHRv1ge7Ct90MhQ/2ck+DIl4KgqF4dderh2J8JBgudwKPjy1jAErpHntmAb5HiWH7IfmRFpODWkDCbqayrlwUC1e81kZX9bnLa/70yd1t/djd5QWopbjqSYgIbsEMr1GzUwEZUJVN0AyWjGdmY9xlpta6p7/ew2FI4NNZDNjSmYz8MWvOQWeccGIyQZ5uZTGd8+aUrEs2sRI6zmjURr68c0fSvzmM2sJdDp5uvORiFfwA/r0sqcv2s5AK07cnuaySOSFOmMrIAQVasygrxGixewPD/VB6BHpiJu+hhvSEdNvPZabIqWsHgVf++caSgDJ0TdJ/QM0v5c+dGL4dv8Y6kFQvbMq0tLQ6wexiBkyQw3H8sEfUH+nAX2qa5NJJgg7xetzzxi5PPGx2lKfucJ9A7v3abl31I/RCksx1KFVIDTpCpai400k/ru+VJCm1lyItrPCsfWVYde3FQ3KERYv80YS5mSbSN7bB9Vf/F4//qdl/zB+LB9mZJ3xBAWnOEMrCusHnnRWcvi8iE5FRH0g2T14k1xGW0p50fOgeLH3qgOJwbFFdvWOgTM1clISGy/BAgi19KPfZKb4+0RP7anI4FU1zRFGMB2QIFfk4TmawadpGwWlFQin1OkuT17aeG0V87UG4CVxvyK/hkmZaHQSBCNsSKeMT3utWM9RDzmyWQNT0Mml7uG6WASp4CMJzmqyFH6BwvyG+vzV9mlZMElmYmQIK3e5Bo9OmcTr8/NxtOdwFpOxWtkbr8qXgeNphXldo42Lsmr9eSv2f8d3AOHbTUI52uqqus6e47Xj+HGwv/Ttm9SC4eJLr9/+T3dXGC+aiF8yrbhxDx7E0HaBaK2StEHvHIj3rKRR4YTtnzbKqnQylShbw3kJBIanEpF6ZvAmY7xCRh98tNt6zzxtJboGC1o3VI01UrzjZIF4V2W/FBJv6FznAveTltJYYWkpPiRDo1D4HPB8s1atP6HSoFIqTTbj8TrjIjp84NvE93waOrDL34x6hJymJ0lPe4t8NXmcqIzBg9X+4bOkd/5ywnuh4F39f1sN9Yvu48L11FogLZghT2qUqj9/BkwXkPq67kJIqnuHmqVyLnqOc4+VvV3BRwg55ax5utQhMxuPEMGpVB9F9rOShVmoE4MCr+K9UYeho78xx64OCDSD15i+rmfgaloTd9rWhZj3w0rA89f7QozzC3No1xOtGl4MzTzOQfnHCz3a43XaVm4ssPnEUUTH+U3TSfCc20N0VVn1fK3JCA/22PbGN1SnlATSAo2M88GBdRg8IUMM+8XlTUpC/ZllSTBsAu01eZeSM4I5Zs+AASAhIN9k0bl0uOlgbcyrMSyYzb/MZqxsAxc5+YFX676Xu7WEYGrHLmUK9mOdRFnO4+0ogf7vOrdRaUfEvHM21m1hTThItRnY86jZIcdIusWHF9svqYjmAOgmcnp5tVF9ykHi3DIi0ePdvFtIY28i1JgrnxrgVz6aYXbq/7c2tp8+XNMzRaVo2tVzdUUaDGI6nfhzTZoc2qv51oU5U9cazQGkxPT06KSpERH/QCPc4SCTcUJXQecX0MrsJgss8/XBPP0nuljqH6gtnu5mv7bTkLWjE3jAzhXgkGPsPe3qgokBB9eWTCVUM1kyNL0hv45sotqZqjk0Wy6ZiFHAdyrgYBLNknwL0XILiSthQg7LArsdabN+wSnEF5Qs7VBHE+M3zf2PD/D+mrJ3XL5Ju4YX7OOz0D/AD4+6dufGgLTAS6Db40xd9WuE+Xa0FsK3tBUOrHJUvAFsDZ+AnX9MfUn1v1CIftESXrcfFSp/tJCTQQX6tVdNmKy3tDGnnxdMtKzjij54GDBzJjt13jx4eXvtq4gwpbNst6HbRzTO/+H1G/j3eOWbRadrweFf9xtEFEDdTLzpCgVp+mKLhl7OUM4i//pfIYdG1B819RL7zuADc2a+sa2AjRakr6SKiU1ihp6CiANSvCrTeDMIBAG2sK10YWpTar2buJud/aWsOjJy4RyQ38ITrNC59QZI0OKxmaGTe45JJLyNu1lgE26gpVNihfJtB8QpVGt75A5ZCfAGfjX2lpGNThY7VAXURDUONkXHm6jn4lNEN4MMkYf3H+cMYFS2iaaFCXY6LoIyKKubVWYaAbOkXMyQl9sfkVUPushipNaY71vFreMKuVuCfdz7iT0tK6ZXEyi/pitbzNadr9tnKPZfXb0erpSxLAIiHbvd+H36dIUW3kpQXKNJo9PekXTHYX2ts7NAVEX9TvuVVgY6qKTBWiKaiNfOpAlhrgTcgjj5o9m2VXeTSnFUW9eWNnkFkSiXQpPJjLNSzjapNjJLbfV6+S4FYOmpb4y/wviGlgV1bt5qtHXDBejI/RC3rQriaZ/CSnooF/jpsOKBYoYxFfkW6EKycDdBhIgilD2anN76CspjZArFi4EeKF0o+hIxtDG5hO1vsqCvovUAPUHIgV8snjEr5hCVV+szXazdCDeZl1/t97Hkt7DGk76d6bbqW5rIkhAXNtbv55iYGuj3N04X126qVHCyJac35g4qZUW54mpZd812rc7rlpuv6pJUZxN4P9txXE+aw7eTQ+WvhBRXsI9NDWf7alNro8dEPAA5h+AgZcFkWVa1t7kcmK+pJhuI9Y3ro8BdTr+qZFY2YtbEDObNY9Qh0S+Pifytz8sDzbx4N04Vd3NYFRaNZQFtPQtQ8tJWf1UdW2MwkqOuNQPTjQ92i93laSxrSLGEXDr53++TGE6VCD/BptLMH/nnImWdbXa0Hst5PylhID31vzOO6o11kpXCD/6leaRVdWw6Efl3HuU9pVJfLpcb3xl9EFHWMom1/oxd42qvwOquOvG1w1DnHeODUJUPXZ8aSurCRKgOIR6zrnIjY5g+l4GCTnrxnGS50Ha4c3mCoHuZDtfRDNeNWjHs3WWL/b35jfkKtpgIB8+ce3AoFwbcdrQoqRskmr4TM3awgYRHGiBBSbjAnSTWTviGUcJ0XptntGf64hFEgezzw7UtKvv1rvu2N8Lueir6OfkhcHiSSGegWvmFc3Vxv4haZbX80Nh6hLb3vgpHGh7w8tQNfWDdzD/zAPNNtDovMYr841SqW8ImC7clqc/KQt03ZrrXRLi4TMQTEw2v0DLj73IDbXTst35vzHWeVWknIf9hTKwee7IDNEpvZGM3zU8VW+olCc1Vv9cpBe9+YT/XEBR5cEh9Kvl98PNKHJfXghORsvGcXVo7Xge5ZHnBTbAN84eK3/Fs5hYUM8+KhpvUJSU0pXUn0NNaz0L3e2mYGNSdFaiu5uITfFFw+2ncoNnpJO6U1OlAeReDvOu1gzE4kJRbpBMyO34HwsmxWumbjFfV9hb3KP+awhFayAqIHjubCEopnwYM4Zx5Pju9qjQrieF3pLF8b5sf7zRRgJDHCDHaSVK1MOW7RUGHPCAIFZf1BPYX1/tTrjV4mH6fz+udzhzoYQpfGrEx3qiHzoh4n6OmikgqN/GwjkFRVOzIhme0OSxLv6nXq2EqDUko7E7sd/DvlEG6zpzWHxbqon8MMQV35dyxm6HPq6EWTblF5cbQeeOD5cmfmTDyZghsBklTss5dVb0IZm1laC1ftqGGsxgnNrOveWv+ddpdM75RYXVkcbFxzWMJumSCc8GOVxAFi1dGYpS5/uu/dIkvhJWXhbFiect6FzpP2mTTtRl18E28p/dDLsTfrZJ+0FA53Jq/TZJDwOSAAg4JGtgE+FphaTPj8+p+aYlG6Cj7iT7qJW1tiDSJ3+YqqFCpe3uBr1KeuCkGXOW+/d3b+CKyN8b0N0Bvasy9Gv8UQ33xettNxBP2PZEUic1Te++FGs9UhsV/XgNhdE7hT1stCz49dqVuB4vIcfQXR2NJpgPvKDlVYsJEWCc3iUNxwvzyzj7Xo1Cvvt96YggWVxmCH9X49t2GQJu49R8LdKEQH8sdzZkF2h0NmlRQRYO5AL9YP4pJzkYoXSQ57z/zgwNiczKPsMfhRgF1d9qXh+nXFksRmWmxivijMEexEtpNFYuvrxGXHurw65qXMItm57ANo226WmQK2NDB6+BjzZAS4EiNQsLdJj8oTveoAILQ8mvZPg2AUC1sTkDX7qa8AgJb6h/oRx36Wno8WnknPwnULB1MsAG/ltDIBz0iwMnTeoiSZkRbJsU5k799Wk5ospifrbAJF/0l966oWgTtwFIt9O313f5iywOoHtwnGTNUm9y4ZeejP9mIXbsjf5UzwdVyhSNoNlkQq/QdMeZ8iqj+u0nP0ej39Fg78Ya3lFT29e3puP3refoUAnDJ9ofXGZQ9lF9x5CjIvrBAAvxSQa7NSDEyFrH++7hMGPPXvmXcGC0+w9SB5pzd2Pt/I07DwqNMVNBh0czYOGHI2mu6+GyMLn/rIRXfyqr8O5VcDLb6olwK6jtgEnlXXK2E4oyAXMs4m4Kz4MEY1zVHV2aadKbNn60L3NT2zLyc5Qh6Jxt7+z/FTTCxG1E4N/XAzLeU5xuHqwpZreq1O/DK8ko6wkaIoWOypLV0vPiOPgoxHIHHoOskfPiS15OGJUzrUFMqIEnbQU864itISQ9JD8jKqBERbapuUVroo4aTPlFAsMNhmh6kapeohZTPnmtsT4PCB74n2v/9VuTWfi09BncYQfOLOG9hDI74G6kXFw2pUlbt4fK5jcVpiCuhiJ6+T5oIzyOeYDQmNmCUnmtAjUoM8ydCRJlxbKzPRqFK2vA4KhpUJSk7fS4r1kjbSZObGVw/s+MF/HgAWXwtCr9aXVbVEFlZxMfgRcULWeYopZokiBXiuG4Mv6yHIr5dHHNqEOs1CGrMKO/1DNzV9VvroOGHiSVJ8J5CjqyilV/LbPYgK2RrsVcK/eN5dxT9rJXIGOpigIEgpYxOUTJzutDRltThf1zliifGr2DcLb9yJO4c0/Aq+MTPAgz+PWp+ci0XVFc/C/igcY8t1XEzRLpISJMowvqI80BQ+ebhTbFOqsX5lh4Y7pAvW6Fea2PpoAwff4raCHgK4/e+6Of8xlyccDoUPLF6vLCzsrBzLdkOlDqlHElcwccHFgPnUhztw1Pl43lAD8NeBQkas2Zo+okVIP7cg7L2pzeTyQ2vc/+NuPCpii3I/5CP+lL/aEt6/i/DWAm3kT4bW4dHAHMpcqxKre3mEDtBgYteoYW5EYnODiDft8NHHwV9FvPCacMAJyxo7SsVzS+gZzzVmjehFFTkqmnzh2WVeGOoUzdLOWWr6EyA37sThbVE6e2SE1dzihycy19jGnqy9SJMtswqRTMnA4TduXfesgS6EjfdZLBK0KV5u/4TVhVO5A9KBUfkHHlqiWTBdQGfhw0oJcr/El3e9qNy3GWY0gGHcpyMlgMrH7zJGQ5SyF0zyfDgpb10Ph0pAuuDra0a3nrcGs0+8qrd+yw/rmup3X/t4hqXXs1mH5CDQbl0gj01oImxqrIJIW839J4rMOliz21aIboATMZjoJjWym2n8EG6TN8jIa5BqKB2VsAGOwmsWL5Ma0ZIrzwVLUIZPZLZTYPPfn2/zgBGU3d4kVFdwrJUml++/KY+GOA1Og3RuGTuWKrubejqNoO7F7cWD1qsq9j/mUo7ofwMfGmSDnpz39jx4pJh3BFfYkwnFCreld/Jlu039qL3zHxah9Ty0UjWJPeLFOF1wejtq5HDX3NAdtmXXZo0gvQ491W+JiPuopzpUdj1G4DeMiOH2YDQEwRUxjv2BDH3IIk+2zbnyEvGjz/qtJ2E5YJO+bwmM3ajZkvsBrq9lyLBhyaBHkDYYu7TmPzq6GeLziCq3dKDN6jSNRcIE7LBh1Zgr7TEVUDGuS91s1/duwTpwRTQeWmM/ryudTiu2wdCQB+GeuzlmeK4vNxh86070HA1+SOSdrWdD80+rgLc5QgAq6Dyu/ihSn9asazNTEb4y4kPtnYyIwoSuTPAbqNieN1tcEdEmjChOIaiyO7KnnJcIpMqK2PsrQmVs9Oqe4HthP7SGiH0UepQoBj/9vcMmzwN2kQk+k+KqHZSM2N514Z/8qXxnuMGcQSxhQ6PXXa83G38g8QdzAmugpqp/KomS9f9DNd8T9de9jAqRV8UBJYb3p5pKBeESdnxbh5oeMqWa07q5WveCh7KXOz/VrtiAi3sVM4gk1ShBkjSPak70K4w8pE3+HlDiC4hJ3jfJiZe/zTgLAEjiBXjGZYShMf1iXTZGzEEMCa/97INTWumasOX7U9WH4o3DMM3TnHEYVWReyXOvsAGtIKpTAyJ4nMBW77BZunsHLZ8f5Uau2TwFOieV9Z/9jvaIHQdnm0Xry4Z8mCEi3rFMSwdWUfxXLLf2NPeq/EMBfzWaH0RmovXGLAmXgV9EviEZRDRehlgNxPvBmp2Xj0/JWWMkgG8TXnPCNFy9cqqfmRX7gpTZ0oRJ2HrPIrDk1N5Muy6fnG5dWSgjA+hXNgYM/pUbA2l77N355S6RfTzltV0mn5e7CTliuO+iOaLgvFz/1dH/7S5Zi+pEsDlJd+VTn2Vk5celqoQSFzyZPuMqjo0n8cYMl0MdwDRpHY1VTnVbdIxM7B3JdIrs0axZL2/Av5sdM0QMy3ZkBWoODnCOxp5ZXtKQ/3A4kvEsjihttcXXk6DAloufFRUgOSjUrxj9K/m4DoEXF3YlHbbqJVgdEWMam7K2gWPSyHAG6tdJiy1ly6KCPUC/eMoDIWNo7qOYri7Uwhz3DSjyYaCR+fQgB9bZqpJMmBUgf0nVj4owxmx36SMYJcUCN+pCzghI3m+9wqJj7EUVA/XAYZ+9LVLXxbrQqQPOmNYsqda8/Bp2XbpnQD+Ocv7mqnRXlzrMyWF2yKPD5Yez++qU9/HCn/zc2FTm4iuMnxORteXO2C05GbH/yERPt04v4P+toi2ZYWGRsmYuY/4NPy9jlFw04M+Pg6y683UE0VigepKZ08AyHT4whKfEwkYtzEA89kYv/2BlnYOyvjuLc02iZ8gu6WJCrwGCgn72IsKQQQKBIeICqus7l4AH6mfzDsEo5h9lYRblosDL2MXk9zbGb/uEgyhgGWJlBJNnwFaY7ui1P8ZYa31cU4tA7r+j9kEamwUFmXF/BNDHFH+jkizAl7ap9zmkm6u3A2T7tynJTeWrZ+WviCp/28df1afjTAgENdoB0r2izoJ2oAmB73at5RNoe1pf+nBTALNGHVK4omzS+B6CwbUFl1qY1mDhCkP2AJwYa/fTTBPORQ7kJHPvCFiEIgxvxNXG/3pfart9qFI6I0ZrxULAHEFDjU5jY056phS4chB0KhNQcUb8yGQ9nDAaiVioSh8MipyONlD3TuuGDTXxxdEUmucl050n7nrvTSdv685M13pDMqhOGGVN9oWk7d7Wze6FLZ52DWTjTGLtROTPRkc6dB+CNSx+aJMNWuJcQyPFYLnCFP9mbkEPIAcapHkg8cDFLiNT4oST22Ec92IMrQF/Fo5R7pdNdpvKRFIYdPl+qigt0rIxUnNhox5pOr3E6c6vXOAZg79eBvdYa4kHi1T+exERA2hKqpx3LMlUVSKSi2GzCG0wysNZnBMB0qS8WZdXenRgGv/SlkHALP2PdoY5PLk0RExnU+1Rm9n6jEAP7SZVhxNGw0APAQ1O5TEgMBy+IdJknXTArViwhxthTvxePK9Mdw0LNqlGtuB+sdimiCkaDzF0gDlKxUe7seis1OunHu/jP29Jx09tB67s4+vx0GgJNgT56ff7CvYP4G9sRgG2I9c7mx7L20KdAG+b0wvu6Ru6DsjTKYlq+5zQeoEKcYYItnGK2tJ1h99r9/uuxgqC7jU8VCtvHsK9dLwAbpEjTrS2Gz2mU1OB0vbsKg/hASL2U3hgyRgt6hACf3RPTdsC3r90PIpzi06vw58osiyUTCusW9NMVcX26Yb2SWlIWxyl1uSpgQPE9No48v3SDe9DNDZ2pBFEjX1bmoj67zJSNhiKi2KelStvpXBJSPCf/AKNxjU9uEFsXT96cb0+QH3nAJuQ4c99I3Z5jvBEYuVBgAQD6M6gDUGsL5UvUO8U/K0IEtlPWkSzJLgjI3vrz+FBP5o/PGf42AuTOib+V2SFR0MT4b2mWo7MRuLV5RcTSn3Mf+Hwz16ztIgCZYSQjfLA+zef5KgEtXQIBclj9n+Z9iIrFGZ86aUbLSt6twqoxQWZB66UADAwGM+TXxROHHpNUYSY/Z85+eqlzHCSnasc+oT/FNA/odnwVrokX/VTLPB747Mgt6x5tfgfZJHDabbyjwtWqemGf2BsLpWYecg1sf/poHSJDQIAqbRf20WYocVx+vZLgDE6mpc2sJ27LBaoZPV52j6kKvplv3h1rOfn57VoaoD1bjlv/jAkI29QPHwgRr+PSMr5u6gySbUZrw7Rfz0SHLHFMKoOSKRIQTJCBFzSln7GtT4Nn5seZtxlO9Sgbn/liiF0v9TAJSOfE+nC96JhP+VxrI0jXCb8j0sS0oykAZ7f03nwZO48MmD6Ssb3iTcoNmD314nmtaYQXh7FdO1ikeXAoGBbkXbIOI80F3AYL9lgkWbhoC8dOx2GCpL9TMJdQfeTrUAFZh4oZ70qU9/4rmPUrGZx1iQ0H2iDSxqIy2IdBbQWDeFXOXCyfc2x2DF0Uu0bZMxVGbpm9LmbX1QVTh2H/H3DUn3MLlEQprMet+/6KONAc34uyiYPOAR53DUCmMSUwd6E3fXjMp87DXZAyMO/9PPJJOULu+jnjingrcPW+3a2uhGECYiBzSpAIdST8KConqPQQ8vM7OouZrl4Ue+OJ4mf8u0jO1ysFK66oygOli5djw/QdNGRgIP7tER2AgAT4xGnjxlwK5hIJ9iASiEaRBW+s5AFlsDkYNuhDhN5zSNmywzKvwvbDy9g9I4KRFm41OH8Xvjyp20shpvEespEOMJLIBA60uHU+iIuK0/YWXz/nqR7vjtAurZi6nuYUAOIXml56oqaJqmgPlj/aSk6fIN+Dw9NXdTR0K2aLTiGuFfaCV+lDoPhpNbx9eR1kRga5ZU/ELIR8HqqxscTGY84OxQipPlavH7cNPAMqVa2rjQZKzy6hXteyqngXNcX5RudAxLROKtiPw8fbXvv7hyoPo5ADd4k8/DP7jSJbZ3ISAQsZQc1PW6WS60tZ1ty29q5+laP0LXHCQ9OVrPQimGEt08Z1+hAa+eq/NlNdrkMW3nkMUukrTOt918gYU64kTgWFZFPfeM+v1SRwLRI+2qUUUq/BbaeZ9C7/zhdTGMzPB7s7U/JRyrISbDVgjAcPAjmIxuF5YdfZoMx8gArk4omwrt21YlaVvA0XB3JJ7ikUDotgy0NlfS3x1G7seS0dq0tX74Y7YEdt74VqMbpaTJwQVoWmVgf5DTuPrvQtFkNy0a6jxLzrFISikkC25JSVr5kkVhYnXQnFY+Pizq5MxFnQaj0LLmXFBZBjHsobePGlcNCbTWPzijJ+0VCn8Wemeyu0fywIdzMe4Njp0S+zAs32cmc1679H2GREQvto3CKRbO+LLndoENoejkFRwOJWoiYSVPCPZxeTIs4KDkRI0KrUf11ySEofZ/G2pxp5hlqcgcym9Iv6z29XTdEZSdeAwNPTu9nkXFBtMGNTRqCeRHuArVlsRJ9q+EIbb4kZ3p5frUlvMSE6Lx/dqWyb1CDQGG5ECBO/DsDPPporKJUPNOTfr4oIoeyiaBN5BEh77eh6TcbUBhpGsH62v3OT+H2mqUrD9Ufx4Zc4SjLEmns2P1IdMfvAnyn3laXoYH/zCkBSTWdp/WzPgHfHXheSl5GBqRiOfrFeemmOtfPhM+8tqPxipaJ9/Zv15XMHxap1lHY7PJewA4q6/w2evQy508FTR3E6oxEyU9kwJjSrkOFJOJ7Qy3LH1svhj4f3ZuhEMzAKbUjzbv+2tNxwOMB3lvpU9vXUC3iDgso+Km32LL+8gIbZ9WQBKp3YqglVDXZnkIKFIhPYq7YHQzB0fVKZOKvTZc7Yi1N5p9nodoL3FbHMcp5rTWipVwOzREoN9wB2esw2/nOZ642atnT9Svd2s0eZG6o0k3f6e5QNUe49Ib2KQa1gH/ONPQT0h6MLUh5OAiI6bkt06hTKmrGsCwM08RGXD1hQkoP987zLuFt3jUo/eocO10i2iga6JzszKNzKVt9H37zzRUMawYrWR+YqAYXRsosC4ndoRfkkxe/5pjkGt2sgwoaYNkHs+7gU9OAsPIWNOzHMV/xDbhRAhKlvx576E7S50WJmXCJU36Go4rmzddYxLHhJZkv5KXxfENRYLUGsq20O8vPELN5ksXaFaf3FoUiNdcGWwEIpsr8VP85mdzOG9Zre1TUg4f8f0aCUV7ihby6X3/rkEiDu8AWVvfpCqk8u2WGnrnwKaqXYh0ckQ87vUm8ezOCc/+fiKV1ip2pFA0DEj6+ZR0W+WVC4TGwLaWhIvcN79ZDrNU3K4xqWMnFsTmXdj0jBbc7aFY0pCEROGqlw0p5CMhJhL4A1cDDS/2VVltoHGy08BH+/RUo+qCtSt/BCIVVnKQW/2IFJ4hr85GH7vTKj1scXGcRKJQmiWE958GW7oB2ByW5JrR4ooWU4p2w+YtYgWJrc3FyrF2ZFHkrENFFTSR3wgj2UceyWk5OVBa6zezJlDRVoFRWyp9HO9mss7PQaX6/dktOMtYE0tiPe5Ojp2mRyGZrxExumVsMDtpOdP6LW+N65nep6mGC0Vm1tnGL+uxk5sXb51NFFyE8tb6Wa75rKpAZrZ9rd6pfiPiIJwro/ZOcWLG56tPLUgKqrASIN4OK+bFAWHLdI3yQ2BthaTPM14GFo444F0uxRagtusT4GNxZgvPZ7E+ThAJRDeAON1oj4cNVH0FJ0k+OMFV9tLJ2pmjihdeNTv89t8T4IMDU+jKK1RfhWjeXgqWtC6mggoT/QDH8172tAwzkAx4xps5TkKBWUHwE2yU53avyPh8XrtuCKHeUylsuNz5w9sW+8OdaEEx3m3fjCtQHZqvb+Ia/2gZ9NSJ3MTy7hZvdqfXfwI5sdx1qbFGtOPQGP97waSUo8Oc2Iqq3TNPGrKvU1qepak7tw1lqnuY93vtyUGHDbGtk4JOcIH9wggDiVTtrt3VS6cxc1LwowoJGiD6mNipeND0WHS+J5plxhUWMvpGQjoRO8dnooS6WYhUsfDYjySqc0Qg7/yQh5VhiaH7pn0Eqiv02gDLeFBqX3vyYkRksQBSOXL3HElgmSQuf2XmXAB6KyAW7ty+SzWA1yzbCMVCcoR7IR8CbjfVR2fzcyNAfbFQjMp9Ermsv9V/EkNopirm9xrZHl6WIw+sZGbuMoyx/GXyf0Z2B7XZXWnmHp5mbyWzrl6g5+HYmtRAag8T31GAjePWdNaLOy2FNzY9hOUJq7gdW5SMmfErqEJ0AAn+1LZnhd7fgAaP3RQHyLsZJMD2LvrekIhhhHa5uzuCuNIUXvJ7o4Bat9oiykn7qYacY3fteqcefNl5yM/mIBdAx1Bf8f0EVnZPNlMaazLpd+eheAP+6HInl3XW9n1iaZy8WCM9t/Fid/kDDqVmJU0dwibf6EQe+4LACHbdDRxStnfpDlY+RaH1T0Nw5DbGzR15RwElvUj1DbEoiP31EbJ9jhGupPyUXuoryNsF/yuDgl5dRPfR1GC84/MDjW/MYmDUvhWUmlo3fpE/n4QwFX6EKLFKmnPArOXHz8tkfzoOe9whw9uvm99Y9cH3iq8qW+hjbWX8w4T9SXaf/eHV3sAIsOx/bjb9j7twkTan/ToVgBuDDC36I+sqgubqSkBZYXjblF+l1f/7E1YUCmeF6er+L7bGPjwGGJlU2sgnN05+GztaXRULwRCnDT9Vo6BcvEGyKkR8/AdY0WIxi11fE6D3xzFO0z3/z21PHIYXPQvbMYP4NFpw6CSIOa3R8SfaqPCujspfee+dUV52Jn7qrt+EBO3HxXpCqmtGUpSBBhLTCmId3NswN+alaAHMtwKvevyH9E3rjlKIbXeMDBidd1wAyuIU9w+IrJoPkbQYHwWco5M2ovVgegixm4NLujapAGkaKKWLJh+eHCw0Ds/0xvu13aO7hx4FsIJJZ+w0sGj8A1hZCyi5xvaRS/yAO3tNATGMnpmZGK2seNHwJhs/fEtJOMz5DM+LdkSDH+yYQ8drIHpIkqf/2QI55WoBDSmlE8HUDrw7TyFLkTuFVABoV7Gu6wSbTtwMndEC0FtKRlnoXvXUmnxqqDYDxP5N+Q1uzGYDAltaRxEwYexEPfexEFWjleXWj2yWqswDLVAS7AbrtAd0e5Oee/Sl8Au0MWnj57KipWx9q82asp2x9mAT9/gyeye3If6WAmcRROOiKtlNafGnAfGkA8PitkUNJINincOcuDuOcOJVlnipIrff1yeVezsSPIlSSiekzpIHOskFjHIel61jBUddWU8FfWWpFu3Tn24EISbChlsUwSXm8kv6b5K6Cw+51t9g9emnG/SNaM3VkZA5kf9PcM6peHbH8EqcBjU+ODFFlZ9jr2J5I6K7RWra5MWZAvQLd+DsO//gZhqDahnf8odFODjHZA72SSEu5VVSmKIhqd0mEF2wfr1r7ml+VJh7WDsCctdsuQm30yv+P8jiazKDBq734N4akCrenEhXDZ0M5DZPKg2jObtZ4mxT5sAbAsQ+vPAA43ZkADunTs5FI0/f8oS50foWqVemt8u36fMBx7WClyMalaHn4Wojskfntuo3O+54kUT3Rk9obQRrauIzw5zYh2eOx99VDM4dzYE/nJYznwSwnD4CyD+SdJ3wq/lWekQ/Az3w4pJvt4w6PXHkzY4aCKUWIbW4Ssx8rLEdpD6Ad1tgAZ+iUAt1lmRBl2N36Xls1a2fVl8lNYJ76T359TOqQZz4fBF6DZlk+L0XyEk16fMe41E/uzGvUxR6eueKC6POUckrADbzN0yaqdOvib8kghSuaAchExaLMGWm6MyaN8ceHOOz0NuuXkAyEuHnY/ib9wN0a4hfS1m1T+Zx2ZBV6+xIj5DYCNVzjiTSSo7T5X1ik3R5gb92r4ngrZN5n+u8aSPVy3F1ZXrwfLAy+S0VC22TUkbrkOkqcWAFUyUJeS3Wzz4OJxfabxOE0YOL/PHBPQCjLvo5amtmzSNgxTYBqTLSW06gH5XItamI7t/Te58HSd5HiF9kxIy+fPCtHc24FKLxB9qZ1Fo3h41rleZJrZ8WmqZF+Gulnfq5JmbxVxPDRldc7L0+j6d9FruQGA1PGzbdVeF29zEZXhrnZxnxPbdsROQ6ZBPH4HK/yRaBI34azE/2WVWajcKnP3TQS8xeLGAMlUT8C1xGrHfSmnLsHAcXLdb6E1e1rQY3E3IL3nn1vBzjes5C9iuMPOJKZGemOxRDgSlbe86WHBrfN+5Gn2yMFBrRM7wL1/C6BrtwdEZxcuq79TYZ/SEG/RwBq3EdsJ6UZPtC5+Dl357tVV4kyxJZ6PNUAS77Z/oeKcnNxr2s0zfX2uAnbtrd8boevhp9PJckqLie5l1LLAynBCO0XMUrtxY9d4fFd6lg4v16M336Qogq5aYF/M55iEBhIlro/cFKvel7Eg9xOXtXQ+YQ77it9DHuEmBJYQQVFK1KQ6zUxXA6mJL9obx73mxH1QOtqzovn4wneEeUC0tnbL8DNUgZSuXj2K/y6Wa/F8767aK+HBEI3iSQnjkLY+OSObncW4Pn4bfgP5udjEn84um84+l+iYf1Nytls21ZSzoM2W181mJDYEk9IunC5z7OMq7pWZQnMR35m1vW4mEWcMvRIfrfnC7v4a9Cv4h4BtD2BlYPNYMPl0ioGC6tsdEbi6/QNZEEg53eACKjarqaWhwgR9IFu7dryVGkuXcnpCj6d3Ny0ykeMg2e/saZeupa0mLjjwYyDvFjO/Rwegi5LgTDMZ0OhgQ3ZesdGTVcK51sBncjZML9M0U41vOGmt1V88oy30TZeOcZiaQFh8HNOlokB3LfJDm8dhCG99NnJ/sCqz6g7k+J1sCplYyaun/V1x+3/hlK7tYatUBuSc0GOXT4d36G1Miz7mIdecRjA1hm0EtYFdIQPYisI4wK/z3G5Zae5HpzcxhvHxC8sZ38oSvn5e2B1/V6YWRXwHasmCQemW1cKfmmVINA1v8A5B+4R0CbWiFckrADWd42aDM1JCG948zXUKR3glwR5cw0WCkR/xtHBa8LX+GSHztYLY278G38HkyuIp1H3PUuNdeKlihXXhoVie3KjJyCtf+Jlnbj/PzUnTfWp8o73LA91ccsmqwdBpiwzhAh+TLwf8uVMKd2wuVOj8W4SqTP2M+EBxTDC3TjPL2187lUELXnPGTnXyNCcQeBaxZydUW2S3hJVGafOWCUhW8iBwnLNUwd5OkSFIcnF/fI5jKR0FwDK+A7O5FRwfq82GApVRlQwOXC8bogIEeSUou+CYmVtlpaBTrbdri2YK0dPKaHFVHB2v8+nQqqi3GDjslc6j24/qpAYSKrubN5EHaHzA2VXTb9hyVo8pyyFVSHc9xEtykQMikoxmD5gr34iJleLX8JIlYt+Tn8VK2UfGYzJmC5vCqJcz8p0BMOXacoyhn+rJzlwlbHQya8NZzSB1lDJamXxRdqtN20KrDeNFcusYGC00tgU0T2u2/el7l2J+8LJtkzcqKI6iQC4FWNZanyRE+cJ3+9VeKzrlLC8irHNOGb9Xu3gkLj54K4seq4xE5mb/p9Jl7yPP+USpYFkuofsghVlznKXwkC2+Pf8EUMaJpdVCHsj1QVF+XUjJYF3SGWpM+SEUyQ/+y6nEsvu8dGOGMLG6wgEieqfoMzAy1dBCOswsfZWY6AeHz09OADsPJxOGTnrs7PMdUWg0qFyRB+mnlqjiavAbfoVH0i3E2kNw5TmiYxGdKwbgzUP2xpp3pz+8KpTp8tHALaxAObSVoox4SloFMST/YJYR/YDP0wztc7cJlhRPbPLD3nqVNLELE2njwg4WpYsm1vdL0Ksky4USttOok5BdRxlj7Lyr6b+PLE7zRMT7KzDiCfwuxmt6e+ikewcSh2MervutbLqkIIrgbkdLifB2Q5nGXKWPGRiCYDYIEzdo5yRcJTm45t1I/CsTjl6vhAlr88SNaz6TtfpKoBhWx9XgjfPaNfY8ikxfHoGxEEo6pA1m27VZj6SJHA7w9TzYMM/QKxh+LPzYSZHTWtkiXBXHbD+rVEsMO0c20asP4dJ/MT1WjuHdtxGGkpgDe8g8Y3Rm9WCenTnpONYN/AJGNKGsH+Hvf9ubHegtr9Dm+2X/c+TcRFp1viULqUicVoFkWoY/enRvdXk5I/HKH+6dcPkriV6Wx/me+6/G7r51kchO0G3H/aulkSfoVVVrQ2ExJFCP2uHBA4skGkroC9wH2T7E1ECwrHS3ODAV4Be0OGDcwkws0MPyKEwPPMDlzsoBJylrXtlPrDFXczoPDmC0tFNI+2QH+J0Jn4WDZ2ZR7/OvJ9/9YX8AX6TaqYa9a50V7TOX4IhJXSaTJ1U9vMZVgtHfpG232rbbw2FvhPBAsKpGxNxOkZpDxyAHlNK4JNipG+wT/9CCoo1CRnxtRq5Oq8aAPTo9xM750/UvIUgZNwCHHCm7f30gox+LqykEkhiW+bEmFxQcL73yNofGHHKS/UqBk0IdCmeEwDIe6mXLHON10vFWstDRUZ6N9z53hvv0i5cjKqBUqhb/qRDr7XU3S6pZT0fBshY1DdxE5uDQMj0bhIY59YCnGz2+DYizU7wqMVakz2hVzUbG91y39ypc8+/oAMzas7Cd4aESrJnO3qsSgHhjYYItwxLs5u/LYWRosBD39k/dQd2gs+kVz3fAc13H+wP0dblguYbzRcZvZbDU7D76KGvfckNTx5sb5JFaHAMl7oks93W+ESS9bOcwBOGDhCiKA11AKk9vOXqdYmetuqvmbd4kEnc5RtEf2Fl93BvoGItK7j0vmnAWqIs349rrSb3e6afCUBK9eAdNM0GssNAkc+vCmTwHsJjUD/G4RYULGLPyM5rPO1SLpZWDeu9YZYhX/TrgNaIbkANDPyrjRUIuDhaMXzyqHBVwLG2q4RJkfIz2RFHNCs3stt0b0WhGpT1N+Z389uYduxn9ntslhvlcgEIQeqYsWOGrOMek/jGd1dV8947Oz6KO1qG9jxL/HgX/vIrXw05WnprGaUOqceIWzDKexYaPLa9a6CHuzb43g/31dGqm4Xup1eiEGFP8ySjyKJKXMXWVDkcXD14mIu/5cpn4ssKoUvTiTs/R/98VC1nZbGG8HHzyOkzlaCCkAsnb+vpOtiFcTeCouXzD/2A+wKkzEu7+hrRTWcynplqsRr3tiOhVedsKO2hWEt9YpZRkU3gc03G0cYTNn44jh3zHrbOBr1ekMaJeCkQtmN4StRdaP0TT8HDfSRApdKlrxKMKbrupXEFUji3Vb0/v69ZOYR8ua/OE9MKPS1NZNxZWYJyt2l4iwDas2Dv8aRYefvOVIX+vlII6kpVxxKC5IX2rXt+G1Dse9G1BkQnNT/riFlkeAFBBQ7zS5IqFtGyWLo77QqPwDKVudDItjkNZWQMV7oZtOgdYRZ+A36UsYumZm8T1Wd2qf0XGZWL5b5zNfQmvUeFgt+tZvetj/Kc++XXeL9ld2JYI7yEesd3dfzVpBO8G6FG3JaODEe9zB5sUtsTPEaCsU7xTLOogWK7gNGm4lopVVTe0a2beu2vKxZktoLu8f94qBH0jWjAS/PL7EX0q0obLJOhS0+CgqxdwUWt4ILCxT0fRSbgmJ5B0DVAdB/DUTRAQ9NvPKAxZtp09L/t5bZxFyCOrBm8GKKklbS1MJ3UgLatV8JLqDLY6Rq/a9JsGFSoBu2WHAmlr5/N6LfJJX1sTX3AYI9rJuun4IQk1B6/ZVXriTBt0p4oxnEEgUGvZFTwzSPxf7tVUdoZ8e1xJFazUKXf1YGyqMLbe8/Ci56equlRHLXDfFeMagZ2ym34K5HfX5PXIBxYk8M6b2Rs5OzOu7JSpAYqanSoEcOkVvXXSbor3oKrOybI1nefresG40UB2xxK9K+jmQcRysWQWWwbld9mwPV9BJbXPOL8H2yobnj5f4P6CT2qbPeJbYbSnTtgNjlbba04gMDaY/mGL7dnRR7aB5pAdSKRZsr6OCZxVIzxcU55adnjdkkA/pDfAihBwOHk1ZGtTPIeakeebKmVTR6OLQDSM8MK7rM2ajk3SwEyqGyBYcAM3obI+FGCedvhkI9Ey0GCimIMcc3NivEfm1GFimPPVPYKdjG5gchiDXcmPSwDc9fxT3jwYWv6nCf6oFVmt0F4DbakPMnEdpO+rO6ObJDc6WqzxQ1OLG/dNkh1DwKoy7rajTqE+szy3HxNURdWCeYcOSugSyRcEL+Kqe+GOwl49+mP0CeNvyhE45C7KVusZT0/AmL9VJCUX9h4joDIKCKPSOIhRH+ZnHfRhKpAUcEDDfUW1BLGbe8uJGP+F8gXORPNjx0btJp6lGG+EYhWN39lxgu8OeicbDZFI+LQ2ItQdcc5fVcjKxumkkjqKj6McZE1sLeO+22qsZ5HqLQCZTGN/V3h4gA/h17V6jTlvVNk/NYmhniJGnX9HpNBhcpNhWmoWty8xwsl03p1xU6W4aGYHSjNYQEX0tPM5JTnOUyPZVNjW4E3wzac0BJ+Uu50mNDcTTeGlfzZvkuY9qSH98qZPywEnqGf+hUHmisbwwu78bfvDCM0jVba8b5ISjawSvgvjEkJBQ9KC/BeqIOsrv+860X0ErEWE6oO25/o6g+Xhfi5i82Gf2sqnUNaRzRGdbkkW5fJMWVFapzpgOT87wGtDP64h6MVssR4oh9ivonWSIXo+wvNpZi9uDIRktMPsIFMin6+IChbtws3lb0XOCYCSltEn1LvghOjcuhtPuUUrqLQif2ZhNkpmSuIiY5BT1JKbIIUPqULCS9SIUEznvY9Lo/Dtt5ZlQaL0GzYVl1mocrE0hXDHsSn0xj9BYOSDVGzMqRv4hj19CsuCt4HRJLOxlXukISwZDhpb45umRBC5YtdCfi1r13+ARtpHJdOoDu+Fb5naI99FjTIlWYPdLaAUZBhW+h+Q9jJeAlPzJ/+Ummqsh17IwwOZIQMS2KijFUStzZeydy27nK/atrTsBxpOSRMGOLVYf9xFPJ/T9MAKr2+l3r6+lIYcsJFFDR5PcpR69NDDZBiXal8PLv8VtcFCFGv/GgjHovT19bS/bYLgxoF37+7v1b/JH14/46H5PF1ABaUJO9AYsPER2FNwBu5V30fKutLTmTskop52gp0eJh+S/0nc7BAwT9lhMJf0G+q4nPby/5nMgbZyiPbZLC5nURSueMGX9vUhi+NaKgSMMYrTLKUx46Vuulz+1wJlwnJgXhw4RwJMM/AeyGunjYyz1xINCVXUpUpFPoBNB+JFxdN3R0w5ArlT/hfA9iMxppIk5ijCBiEk/CkYCdmPhYIlTmTp5lLvAav8jw52e4mxI8mzNaLSIDWQMH4DRVW+AxB0IB2ZbXwXuRsIDmqLYLERCT4uVHjFogMKZphcmrX922gtlLxDDrVFSrZsPppFnn47qxZ8qEpHTo53PvRhPon4B43KTHG9dgBzjttaIuKxCBCMx1GY1+xrwozIjffBUcemRz2jRxqFSQQrl3jVVisCBdSvezkPJBOrTkkQvdpSWKGteMfevQywWysTxkQMrp8JhAJrORePTH4jYEJ3ya23yqFVkfzyfdInz8ix2Ju1jwqMYAuDPMV50/NRrTeCI+WBTzqj+eRFF4OMovDnoEhjaSASSUH7Fu0RboavpfVvdtrvm90yk/zWVUjsG0WVJoz0lW0f8Ugx40Lq0sqO6nrmIL5tpv9h3gXPjpUYzgPee9nCHmZfngUcEAkVx/lz5p7IUhS/oKGV0SgkMqjDZZz27lQ/eVtMHaF0KZ5NeAez1mB8CfNLcpclb/X69DhXO5q9OV93yr3JvIbJUYg04UVCNIvuifjTFK76zKNybwrYkvoNGcxHHahFsEmEAFjPpu3hUG0Yjkra/JHoAZ2PELeBOQkEumxS7FwRdisZ9L5MYnF6lOuzZuHAl50bIdBFgolQ3iBmTDwFsZeVMaRlDv4A0PxVB0S3IyHi2FjTcOCvejhMK7r67LeMXW8keOK2Yix+9ThI3/d+SzMDTJTX4jiQGlIz13UuwSE/nmuGnBRy5QmC5sG4OiRjrU0WQWnqHzD9J+PtkYS/wewcl8wH7Fq0iAjWY/5CEIgVu0OUzK9J8kIXkEeinl0loRrq41NIsZvVr51X8/O++sAG1Sv22+N57gPPqH+6NrEs8flHv7xoTFeULP63ZlswmJj86tMgHSXA8yj5ij1eEUOa1GRdNbBFuc60JAJ48TXQ6pTHwosfq7uvaA+ABoBhe2Hzp29qQoNAH60OG12Dnn2xR4EcpZu0NrxMC3+5p2ZSSzWcVczy6mxJ/ZTp8cgwqeryH+BI+wmm/iMy2L2JbyT6PLdr+h4cj/N9pBEdgvNg8qtmKfkacGDxuYa1AOI+vhD0cY9ajN+ggxIBVuiFQjeUS0MrOz5Ah+qrzbtpsJ7XK6eHEWJ5XqKExaT5dZOSFPukkqTdIeCfYYvlAlnOwgW8x/bZ3OAbFDBQVYPGSe1rJTIVBR6dAYIw6JsslBh8DC7+kuLpPn+MNPKHXSbHASq1QM80kMzFxLa4ClymQ5c6ckBkfPD0Ki1NCiof7OhbsWrIJ+XcSo0fEVLDoFveFRUD5xXFK2My3M69XxfabnrK7QHN+eig8woSa/W7BeQC77NCuK5MvK0Lj/LcsAg6Tu3rKdDIhPoopjXvLYr1BgOe0ZFlly4L1TKg6cYmLyptpmf83JaWML8hvjAtDLwATtfZz0hH7tYCbGr8hdtT+hQCFAvlI2QW3hmuN0WS5HDaqXeIlQI98QOgsfu7Qf6tLD3fmBioJafR7JRMmMFzmJ3pNkoj2hAqOXbjFIWwUvxaXTyyaven9hQ7Jk80nPSvkX0v4BhSpgUg5S0LV6Fg/Ji5jYY1xtctLyiJXnBQFYXLqLYPc5XMkW0bOtyntB8iv094hSZxH/omiVWf68eqB3nC3BS1rZEmoMnSkjDKSHl4MpR9teu024qN+QItmYS4V+EYim0KfE2ickaiJfYPuN5BRY0xdtyPW3vHrpGUAoNBfFuKR8eSx+307ZKXXPnAZK4VQ+wbSTGmv8/jdbTJIAyuZEVKXvhp8dHsM4+zgZK/gSMiy6tZ2glS5qEykWfg3BocJ1kqexT4YaWRz1dLaWQfXyoFckMLQuhiBLPo+N1HclNwwQ9YufIaLLzIFPtXCPTXm4nwyA9kT4uZTZXmMEeVUbh4KaT9AeBqvn0wSMSz46pCuSMxRpc4VSMG2aSNbU5ur2DTBzb4FVFQ8kcQU7ShxK2dbt5NBQsWJCBjQgJ5lyjgzzN+ACh9CTpnzB6SIHNtKJBc9JbIZJJ5uTbpnhYkyNO1tmC2ClJn99/RqmvT52wLbhuMBCOpu2Y2UWByO67WTi0tC9/0YXUMY4NEBDBkhRbrwmtsXliTIGJeVcFVJb41vUNxt+GlIl0v5pb/PClIeJwfukOvCRUfk4Equ9QGlE1EV6oCY4bGXe634nBv1PWJyfoGl/dtf+mEuajmi+9gouf6SoxTpgZvbAPw+9nrjOCkWVilwhRYcJcbrqx6E/MyyxzDhmQ9YJnkPg1dYLw0gc+eXcFrQmsoZfEOQDeMPkfcf/swpNMq9kZ3/3qnS2bxrRybRcwO4vUKz1bp0gNfcxXlqEiQRvXPdSGxwXwww==" title="Mekko Graphics Chart"/>
          <p:cNvSpPr>
            <a:spLocks noChangeAspect="1"/>
          </p:cNvSpPr>
          <p:nvPr>
            <p:custDataLst>
              <p:tags r:id="rId3"/>
            </p:custDataLst>
          </p:nvPr>
        </p:nvSpPr>
        <p:spPr bwMode="auto">
          <a:xfrm>
            <a:off x="142762" y="1228444"/>
            <a:ext cx="4320885" cy="5542564"/>
          </a:xfrm>
          <a:prstGeom prst="rect">
            <a:avLst/>
          </a:prstGeom>
          <a:blipFill>
            <a:blip r:embed="rId7"/>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537823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Large network nonprofits have 4 – 8 standing committees</a:t>
            </a:r>
            <a:endParaRPr lang="en-GB" dirty="0"/>
          </a:p>
        </p:txBody>
      </p:sp>
      <p:sp>
        <p:nvSpPr>
          <p:cNvPr id="5" name="Rectangle 4"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EkSQYi8aoY9J232P+TZmakSSCpw5H2aULimCevtScrfvT+5M0BLUfBN+8GbkjVtphYZAADFdv7Rz1YMk/vtgvXijrqjj3Up2dBvEgAVyD6USVBGSKJj1+sGE6PqBDw161LpWpaTAiWAwO46J7GSTKgX0giTW0wFdZFqM86dekESDo0ovvBPSf6zaCa8q9VjF1lW9jLwOj7fXOLUZE6FR8zcpbVBBLtRrJqWL8JBIwIdzCjFFE63Cjh7sxi7kIfmPzyDO0BTcQAJ3lpH8RXeQQQaByp7f/uWSgci+WCZaOp06ljxeka6DpsbaP/6w2vvI7g0+2d6eyB5II5uMNMSZu8U/hNo5o0+jnZa2cgjiRja2i21NhtNXWYaFyQ5KX1BnxMGNp1z1c5PmLte7yBPnNTMOQrpJlEx+XWw75cv5S4Za+NRa5EWn2vg7LG5Rb4oYqKHJ5DiaF19WHZ+yXBag1gwSl4h5tOhkSPGOysRyalt5ZPxeuxIkZteeTN89SarQUm3gcwKEdHL5j8XmAGXNPo/cSemM7rjqpiWSCUCkU/ImBH318YKwW4z3w0nVimO6kBDRHU7W4nZpxgxvc9Li/sfWs3o+hb00jtfkN1lpoEIzG9k9e0i4cjbbVqcAbpf2Vauy+sRXebsC4cdeQZnlvTFjXkDFs2J9V82CzzmCEszYsMbCKxi+sve1sS4Dz7qJOjpd/VIqhTMLLUYjwqdjiEIWY2eYOokpwn2h+4mzV5xeHZ+iGqt2bcytCyXsf6PJ47D/tFQmAj91FqZE0hkNIqg2E+yX9Uvhpb1fsnO5e+Aro/s//URPCIlpMRYfWXJUdHo4EBIEabbqKYcJUW3crOHfT7SmH3Mg0LqwZmIWKrc0oiSNGl9HCCJVCfi0cUixixUnlHvhPhIo7v8sTV3QWVN8Tjz2AWCWJ4bgVImq8mKoWWCJIf7rHG15Ju23KGlPybwYaiX68F1iI+Kd9XzwxB+Qoj9M2/PUdufa8X9iOzlaUximuQ31TYXz3KSlChWUS5P2LsUspi9OoYpob1HRPpLLcFGV06foRUsdl/QsX60t84nQ2DJLMPdvz2blDhNVP05OqEAXi9rjRWNNCSGhlxkJ7wiIJfUBfl8Gq+575qGyLooEu6r46pFYLxNrQOgdO/ro6RR7o5dfj4suNv4VZXDx7VJPjdyczWF8p+P/6sDu0Rw8Dd3HcnfP7/YY0ZFs1ouKKSn0FoIUNBYMdQzuxFqrMLe5nsvVzUaBr1oe0D1+Sf4SFasXc9nISyXTIn77Oqi5UJllkp6fAfIpifXUE/y6rncMP76CkKxLwZKcr6iFd30i424NsAKtradUuHllQhtBlgkGvuoU8VE4C5AL5cRJ/YFwpDdUjWiGpMPv9y9phFmHcOI9NwSbcYEiFWULdAlsmOj7Cj4qepQGk5eoK+CBPlRP/G2L6qPbYGpz985VPU7wICOWhiMUhA4obgjD/T1Yg+QFwKdeOoJhAJ1+Vk7LCl/suE+C+X5F/DPd4h+4ms0QCbR4SuLX5Sw8yc999VA2psGExxGezbhNDuKKMk/mSt00atpJ1l6fAQFHHO5/bUNV5f4X7d5n2SBlQk46JGWrVsUhcHVaZO2/1mAsfDEZxGhNYDKJR4W7MQDpP7V2m6TuPCohqgBDOWMr/w+ANteW9d5A8RPj4RSTFaqvkBckYEUMBg/AGj/HnOGfOFYI7xoMprtrqkCVfSiwntjSCzxo6+v+xjzRFt5db+uPhYVYOkX5MQBO3yk3gJQWyCPPbXiQcglC8zTCHiMx7BZekFMzGuNdSGrQrvPrKHEI+cosO50Jk7IHc0riZFXUA104JEqll4P5LQKWH7SH0n4/yEITii3veBIsirqJJRv2Syq4uRx32lNE//OCF/vmqelLGZ6Pr2ss1DPkbsm5KJPcwQn90DmJ9mP8QRdbJ0595tvUUgM9ywTpBFAM7ZErdbCg+/7HSSOQv/tXi1iM/hfWwA7+nnjIQMta05zs/Isg0Ms+zninHXdptReEYdJBvt8Wa4vZZuw5MK/6Nhu3wnA9AX0TLyT1JLl1gGIZIlisFqcFft8C+92f+P+XSBE7L4vzPCs3XdcI9z2RfpaeaquY5r4+10jVWyX7PLcDtC0ViM9cDopdYvaXYBz4p7ZcONgvkPrHl7qLAWIy0oFEo7au0WMnmgrP4dineE4/ShO7dBhnEIaYIfqVMJC6PRSqirIRvKRSutOnPU77D15+bmK1Chav1r4z4fN0hkzlKyMaSjLH7EZqEFx9fq/gFVMBA9Qx1aUkerZ92I+5N/LNgG0pDcxyhQ8+9i0Elk7y0XxEjIi0T/DyPrSg7zTDh1xuSrP/tE14k/pEFwE5cAWgg7cXQKS/L6UfwA/TNXjBMy1cMb2SyxYKCLVxIrOCLSFNnGgVRFJi+YpWxxALTDHp0ggCgj3+fHUeXXQIXKSnNzsynybKtyqIYUPctdWh5KENkwNJv0Ajw0xDkEU6WpfkaL7GrhgFmazqzv6J0Q4aqOTHJABJiImMaBGMVT04ANBM9LKgucZeQc4TtvRj+tzrn/2w08oH/yMCJHTk7ZVFZCUVvu+WWGwYSkk66kdhDulI/TUGOFJCnNojhEMjnzeMdwNJHlGa7WHPgc6sTj4E5eym76TbjDTvCygwyXXu7Md2R2iqrZXvzBhWbfAAgq3npH1FDTL731nhKlfDg47+riqUaEjIDpIf6xQRvg5PzpRbIZZQgDI6FAWUWFs5DIK3PyXGJELJULfL5eQuCqwAkD3QMdHQt21VGuqAZ4IVgiWLWUMfk09Y+5LNMOPqBNK6dhP0t3CBLWnYOCsmSaUdg6nkW/7TqKM/CvNwedDC3UyUIp3fkYVohvIUxVyWdxM+pMnD6ECGivAFewqQTMNMdD2HMgv/lCROWYNk0xK656wFybfPMtrZG2YOOv0RXRLuKCDXY5fTBx+XIH409/EWdQARpRNrJdJp0VHrEvp1Y5zobVdeeT5WKdorebT0yCz5Q2QQ3cMcdM0Zw1dDBs9DGfO2VJGq05EkIr98sEn4FqRVdv+kHCVErc13+/xb5+LRQNyXJh6PFFGD57UjSSbZKyY1cFlxtfDnDq9bp0U2AaF0tLlNrcsL0wsYzix9v9QavFJz3iS1eAe8g2Vg/yaIcnFAo/oyM+WGcf0n4z0fH1SkixCgpxI0YA8VrDsWaU2TjfuDrqs8i+QBageIhNH1xmKdxAkcQ9Y4wfqU/jTPehMWdXRF2mJma9At7ldklrrY5KwpBgMqowQcJbX6rGyMaddIBbyerMqR9RTInI03ZI8PHmFVFqBXV4G9hG7FSSrYLrcdq36h1u8KTJxiRafOrUim4Eoq3Epaq+trFXoxP4yn/b4lRiqt5ckLfTJU7EmRlF3atZR7q0LS7d6ERPy5No1uj0lslFKWeYRKOd2WYUTOGmwAZBJHacQKwxm00//adTABjtoNEAq/W8bNcsJR7BRpuGsNwvuII6rdyKPYYfEnGUJgj1ESOPMhpw8W3Tq4+e70SsIyv4f7UdD3Tz/aFQgA8h1hkRmT7gna6U0HbQFSShf0fnZwcRdym5C2mp3snB2mavJj5rcqAbZ2I2yzcoCs52bqShM2cJYCbAsvfpXDcRNJFeSloUek9b7x/fKcn+unFoGdA0e3iumeT0NeNxc2soiGlPApjH/6MrBAs/W/q9L3zWW0vp6RVWqvW8eRPA+TbBm4DG7wbhhakucFIm9znYeIE4iL9rG2d72wAusBTT9a3LuYNhrvq5ENxmW00t2EDzcU4MPLW0iVxkVis86VW1lED0pzIeiIrxK7G+tfv9TzpGInofqeJyQxYzhl77VKZQmIRrOz9KzD9sz6DPn3jdnP1difESvv/6WuraE8lhJ7hkjjXfTrcfcVZsLzAaszw/haBu9gC0zpX/JUdmApVXY5yeIqzRYbMuT/O5CYRlk7aav/RWmg+PiaJjV4ZbJJ418atK8PcMIpXJBj1Cdhp7wHvIAUINwfxu8azz1kQ21pnwWISuGKkODCsIq9uTyyvtyttZv/41EvS/yl/YyPJxitd1HcIyv/nIIodZiNGJj8wSIHvqvPDiesxiY7v/7gpbeYp0O0bxQR0kD2H8EbUnCokkmlyZ/gih5FBUxDtv48SaD6vOOXg/LyX9uLp212AntLdV99gK4W21EiOl8loJ47eel7DulfidXMMfpVOwdEBYACe9qBMu29SL+dVs2xa6cb31Oujt9pGeNONuxpLqIdH4ODBpJbjFv2l21DUovaDoTlC85BdNHuDqiaYdB0c7capfyIDret4t2UO+JC0EURtN7sYmiieAQ+e+I7rcbiwbchcWMA4oTOd/rAD1Bhs06n9bGbH/lHsU7hPVJ4TTk6+opNFDsVG0l6W8pEwlIoNMnYK1aDhz5dAF1eEi1KsUy61cmE74UoRFH852dZJ+uxiatjzxA8cFKEQOA1781kvo1CsysgycAHL/BFdZs9TMm7lP+5HuajBC87lkusZvPk7qAcFLHkbH321DwrTZj/iL811OZlGaJGBzcaOfAFfhnDFQZ0JoU/sooTjqxs5T5Z+MXVVYI+sP2SPDolrxhb8v1TSIq5Prkc6ILz+jkvo6n5rKHxk+jUHeJKPhtN/Ec4eKlLo73aeVrOY/IKqAaJzMoVhjut4pmETYlstQe07oBo8u53Ri629Nyvsd2RcXMc3stQCyCJ0oPtDFECejMJtU5kYfhG/wtu7qivmtQQm7lYi1MppNsI3KIUSQFvIQaj9TyTO0mXWw9sd9T573W//W1cCxvLsAiTtVHpYUKDH7lej62XJT9zwk7qGSsT5wGlAZxGkYYtTTKPC+BuurvyuPWw8aDElGKyTqkXA8lsLptps4J/kT3Ua3dA5GNS5GH9AkoDVKr0cVojdiODdaDEyWrsEhEY5Lx3JdYaqPrYdwcqU+spdhgVrTT0fjfIkJenJ3eLxrVDGxiSu/YJVDe/J+zBmBFueOa2OyI2a0TP9r4tYnxV+85lRBVtsAn9rocz5CHxSYdvxemgppWu3v4jsCE6MyTJzcs9dluV7Pw/0QuLHN/cu1N/M5/Yt9OhWRYRSSgI/KVnl/8W4qJqlhaN+KdfWcjnBo2anMf64yqdriMxHtzcYDassY4vh7rSBL4plOzBa9uYNVrDVAwNz2ctl1VnzhCPMBOwGCOD2nKDUx1Srvgioj12Tt8XkSb556APE+AEwY54qKnMeTuD+voTQDU4MSEfRuFLNAT4hkuUZN0zeBmA1HxhC1cns3V2PKJ5GA7gY9Lv1deOPbmXWNZGysPPSe9Z45CW2pdb2vLwyrjIg7dL+5NC+iMIovg0mp7RIZhVfWgXBtKdkngwoGxnCVGHwacMdb95e28A1nKWa5sOZSWHU/r4B2681LY8Crt7L645+ltZme98IrC/7id9ZIlRRpW7lxxKg0NcXT4UR5AvzThGjfbdDvfi6x+jpy4sdXQ8353Rp2/EbAKt5iG1ch35Wsfj3VnmBho8CcJiWSTrdTkMi/MvGWH3GjmeoY5Qvz7lq9zvOcz7cAjjbWZ/jst9RENY3dfPo+cpY21u1OTR3AfITCQlqrrZhVdOIog4HFqQRWmSLtomCQvvbaLEB2bK4EGd/6quGJk8g43Qm8rXyCPTCMhpFTwf9mDBUPX5xH7yiMBUfpgAmFIFdALWDexvZwR0nl5iHhaBJ9z61s6qHOG7kis+RADdwA/3FIBYkjLG73odsXI6ltRpoXTH8cyIOE4kv8NO/UZzhiedLOweFXqSWws1Vj6jnEUCAxG7tytXhX0GRhLq8myb3P546t8THUVL/BUTE6MYci/JJybJa2Z+N7OMtpjc4CAPAjxc4pGPq2F3uFC/xQZo4T0ZR4cWBcBCrDmIaCWvywiFpvo7taahbO7D+ComDIS7mRJCNW6kr8OwWEMhaf5e0Xa8TL3r0KuvYJ/3qkiVt0bP1F54yWoqPWEMlVz0Ar1+9mi9fVXSXPIx+5FJgpBoABw2v3pOcdi7lsVzBDmfuOVtNouJ3uug2R0CKa+16iO4Tm4GM2jwzG9z6uPyChzaAY4Z559F4XoDt27a2wnCr0MKV3AAJp7x5yzsK/iI6cVV2WpHufCOmBj+MEmAm+3TUoC54vL/64ITzrrzGqUGLbhfL2msOkxwRaeBqsKnhHwnh+35CTMIsFwIdZvUinwKgnvH1hSj3yLG2ROWgUQ6gvNBWKyFg+vsZ+EvbCLJdOWsH8vrOh96NANuGVwS2BHOsIayPFfsokhFm1OzOZtBeZXfFaLfqCk5DpI/Fmh5xJvVSHHKiwV/OApnIVhL1J8JEP+Ybtkpmzv2+eXagSOAaVgVsQUT8n3vbU8ywBxlGfW+r4UaStoKqnlyPLV/CS12WoVIVaznMgJ2emRIWmskmhKE6pI4Mn4QEITg02GkL9BuakGKQZmaLGQW9584DQx+7qibIbuzkXR0y8faWdE27lfVigFXrY7TdtBFiBAL3sJZ1VECw2cJE5bUdSBqrtbLOfEVlYbrbzGHwt1oQmppRPy/LeC6zaFVe20GGpky5hmT1IPI2mSQbnNFW9MtpwogB+506XI0SsZ/X1VOC4sX433W45YnyFmoVkJAG/ZO1GrOBKxtC5HXmjqxl+r45IcN1mij/s37I2GSul8wZnAxziIB6yswKsgyE8b70Aen9rlTeDR7zIAFp/jU5TsTbKLFDbRoKgm/q1n1CL4PWm+69CcbswZIH6XyiiLrA2qHyIFh5FFckeeP0pCUPUDZlWND2E3hYZyFGBA/cFTQpqbjw40XJDddY2sJ/TNIuZV91cUPKJjGzMVpZ4j1N/roPqXg9JDlIH2Bk72aHzqe132KHwycOXqRvbq8fBxZf2AGhDXpfNNBOqOy6dT3TXkc61fmyoYjmeaEb9GOBK0XKSm5Hl0KjuUCF/GzNd55AW/f4lQl6fRGqs8zFIOoGR/2Ic2WbMHp+kXeaZDtiAFJ0CI8xyw0tA3phZm+XRBANVV4PbT3jR8GuMpeZSwa+z+FZ18cTYfiXnnou6g4w/OmPawllCOMK/D0VQe/Bg2V6yj+hG4f2tkfx2AtM7iQZgKw20NJxAbIHUsDi+2ACpL9znIE6WB2gw/XULRQ0VA/SVPE0RlHnZuhd3+FSP14zwZYS6M3+JfvUs2PJXHCaR2B7dlt032E+bJ6PjfxrhYwG55xHTpDR5TA7eC6/TW7a00rcxHw5eYolg7a8zPCHIINlF3VCTbkR92VkUmqf2Xy2NU/qAqvFTcX0ADwBzbjxOHcePFn1pYR1MvBP3uboGGh1aaWIyLcFv4MlSQ8NE96CN8OJnkcyl0ghXAlKNv83xDO/YlHEE+QWYSVTwCzAuzvWOOX4z5jw+U2LrVtYD9qR40rwKJ3UFdVkkXtp5s4tdd1V2sM2B580gG+uG6967WKj9THbGzUX2fRgJEXuTTM5zaZVwrBAfAZRPvCwRPaQ1O9siH1K+8XXftG2egTI4y5DUbDYmg2Ky7ZFk9DMFj4sgnraEtZ8ibhx5zQWZMJ7cH+YlADXY+49/JZlFYXTo6f1ghPjCWsPjgerB4S+vOy+it+NCdzWVlOOwAxvqJTFM1WBiLOPkn6puNn0dCh7fmaTWoUHhxC27HYZLB5grRPwzt0lwKSvRrszLisI9XK9cLB1fXNNI83kgG079igKdudyCDODOHO62Tgo4T1OS6gzBUtD+NKDGAWtcV6zQwmTNpeToW41Haz2ObTxlUCFRj1+CvQcgJHYCYuNm1kKSTGEMAHC8AgfzxKlNUTW+q764PL+++SLwDD/hg+PbGx7q8d/1XCpHaJfwJAKZkajPNfLXDar9r6i9/ng71lWFiMV02AKQq3WqtSrixe+zYDgQz/D1AnEg8j1MUmNvE+7S/BXNd7jjwXJdknjHri8xYyx1WyGD92K8rUfAWsBzL5NSUbI2CppE/pazZVkdHdVf5hW0mfUoMYeb7s1C9PzmgENXkPy1aXy05woUci/z5eRRULY+22WAg5JCWeGLu5bZLYyQWVkwwIzO4gBymwS7Tvxr2ynT2Tq1oJTexZN1KXsO5iwiHK7imfdSk65cczUvCSX3ew1Jeb3pedbPwKwtBVafdxSxRmehTm4MxywAf0SHeEy7+j1EDEFyi1yhuu3jhjcnKu5kd9Wk++SdR6Y9xXtf9c7HvJuvCQUaPB2dJEVHg2mGlzfW1j8tyG4TppjR+iL5fExEX1O6CH01FRCV8rS3SOfkE3CpY+AH70Z92T7E8FdPNMFnuXhnZSbQz+52H4iiQzQde7BouTvcJfEBhh+9PiILCLsZnHc15qyUDzpBYBvly5Qfs55AnI1urQXLpWocXF1l8LmGVj71xmivg38lugFO/v2DZ73tX/5k3Jy1IaDfoL2+vLHjC/FFljzTFeWKALs0DdatXrDkq1L2cQuiiKz/aNGy2AxHMViCmqGhvlhlNP6ppU/7938CaPGKqCiWaGR//NX893rhc1axhwEPIPJsLbqezRl2A/+Sw9CBEpR1z85ITGMnwxB4T2rHmOCEpIvTTU7NajFcvho5kiOYiUwef1jXebOO6Wzz2yLo/Dlz1WepzSpTQNh7rItJXTgXqu+eEWZk1Cvdh144pYoi8wmxww6lThI7mv6nDjZ8k+HPC2A9TM/0Z0pY+B6W+PFWIVoVN5P+kepXT2KCv4sES5YaoBxPx8BXSoEvvqcG/OatK0KYk2YsyFwFA3rRIYBl+9YIqZToc7Hkw8Q+bIzRUYePsVMhhI/b876pct5Xa32pmlG/xMht2X3itMoBzfQNzP15/9lR/rv6DX95Sx/GnWQHLhToSezk1G5374lhIDvQiPp7H8jcRkCvCIbTm0Z2Fb0RWYOGJlWC3HZn/ZzUM+Er4XTXrBBYGmzor4K4+qxYfGwYoQVj/mLqW0DgiRdw+8HLTZyjuTg1ZO5vwZjupeG9Vosv9z5TsnHL51uK/aVC0h8FbvGxV4GdIZgnKLDBraWsamXIJBELrtLMo/z9uaQ1C+1l3xemo00+N5CvcSmwt+vugUdAKGGz+HWTZgYq5fT/9JlAo7MQ76rKazx5aezynD6dm6kaM8uvDmKqG3h9fE7RSuddABFog8Ajc07GXOrLY5NkNWm4QZkUpErZdq+SsytMCUu5A3yJMyZV14mr7rGZo2iTL1DkbIz6XXTVX3D+3suH1qgvt9fQ+w0+cUyB6YcYZXu7eyTW0YfKBbeMnfcSAPkc2m6dAC+NsyGh7zOHMtfDpHUczHiZffkFHlt4s9WKFt3vUCkzpwQU9/LBxRD4m+Qn1rwSPVBRkNB/BYNJHCqJ6sz3fSNTCV6T9gyXPazXLJseFOrzwH5XPw7rUaAJUqsRZJeK00XQrFDP+N3Gv76zSsRBqDTgUzF/Bq5/UJ210nlffb6aZU0lSiRXH2PQzdIYmVPW0pqVahCzvkylyNIKlhTnrfCs2fyy3Lcsg0F8g1ReZtBfEa1BHwcKdWaKF3YV8Qkv10MvuJomVcuH3yDIW4tECaqLIH0aceMPNrqF208RcaR6ExWbq8n9mhPqegbkdghJreV8RXpsoy9N7a2AiSgDqY+PQ/thPJ5XrGPFXvG/RAruwkthyitbmGxDh+clRbmKhlSSPIOQIJpJ6g+338UfVBsmz9ZSGzhsG+kzDswVgoTkrWimZB5wO1ZfcAp72GP+2apAkgodUUMdV4T/9RbKlSM9gtZXSjKIMNpqIgfk11/TJSoBA4bapKsljIdXcqkSF/di03qlG58/wXRE286cDsFV6xXEH+0WAJvYDvpOKAaXGej2daDUA/p2noJeYodTsfvm75PqXKrwykTMJELBfB4/+EPZV2MGM4QHgQrpX0jeAoRzX+4w416ckkRrlilXpv1xYd+MfOVjI46z+ZGkG8YQyqaC2zp9DyOpFSsMLCvF4XA2lGIVEvw7DoFGnTFqUjkDX6TNijKhhaRC9qAfIfflfODEKzZkJN9vn2MTjzZNh6xnz1cLSscC9Cd9x98/SryyjtbIhu+MqmvejJtsWnybaxriubDdZBswlQPfbCx445vydKkH7j0uYlGjjcsAIG6Z1wSYnM31y/cXYOcyJdEqnQ5K5Oada2tPjnE5qduvv3G6Dokw8TJYcwdmTthDhD6345u2IXq18FEsLQAcEgUkA8g2cE3G0kd5zVQI0pate92Hs22z2EHAfz4u8nhpyg7hhE2AXVFVNDNpVGEZYkyQbDaHA7fbzvI8SDfyOBlGSY1pbhkL+ejCuBpbTxsrR5kJnKACj32/MekSVfUtWSTzGcPwIkTpSLElMg9YQCiryeWCO3nTd65Yvf05YU4Dt1k85L4FKZAmBcEWiNFcDRqBX4acQek7KRzYcNcXaCDfkpO6sPwZdmSibBVVrcTdYWr/D5WLo/cir2avv+vdUm8XmdAf5xAQ+qmej6vdAM6+Aqot1MLtqX8njNxdNAz7RS3EvKBhTQw8hCUR13YPDhACcpq4+7rqURaENw0F38rPp/dDwjccGXq1gqWBnEqs9QKkjEB/aAvE8OM+E+zY4y5K2uynOghmLAxAsYtAouSO956RDakbudvigvHvjy31Sh72oGVh/g5K1Yx73Xa2Vd/XsxgI9EXfc/oKHX5H7FkckkTo1QZdlGQefhmtjlqQ4JWlikIGCVWGgpEG00x2Kp+FMxK+UW5VoWSa17ASQK1XR2RJltFw9u/2NdGMAkaoTWQ22Q5tchc4F3UzkhUOM5nmR72iSb98Wjg/Gh6anG8yVGDIfPxb2z5VTuJGHb8LL+KvIQFSOY2XKBBWFHLc/xV9ep2GJzkBjxg1BTsAnAS+eroGoDALWBLRXsR5gp79JfKBEdNVIx70B+ULqE/sb79r6jF2vzlrtmBNv4guzGnEfJ0mlXpyyDMQdGAKy2dsre+BqP6JfHl3vNPMHBhAnWnSqM7p3LZ/7aspzFO+YLvg8+eqI8G+ZJ9vd2jTBJ818ZMwttErJKMnvzEnp5TwLooTnkvn/kW6g2G9HIFeMP9ncpixdkSj7KoLNNzKj9r6s0CiwROqGuGAArYfxqHSUkQ+FRpPrrX5QhGJa6ieXge/SFE6Gs+1feAx44owizzrQ5zGO+clMcteR6zDO2cGsydqyDGrLcZ1p/XUFv1ovEog70X8Ec2sm6JbQxcKBrMPiv41aglpORjw2Elk+8fjSKsIepaqVgTaOr0QJGrV8ABPjOnMe8lzHZyftkP9KS6b1wQEI5PgbJ02cqeT+TBAxK8V63VTo6BsRoz4lo8DG5iPsClU1W4HuAklFsD9TdN/aOARr9/QsG/AW/mgFKh3QFWqXg6i3iejZOCUsB8E1V83qQm0LRYNj751OTJTrWSc6Nkn2o4Ca1BFx3QOA8lVfbVZvA3ywWvIJik24Ku2SbeUnccqCSHYpHhziTqO2Bd86pxOZCbVd54ajsZX7VVdiBI1uq8VcNzSrn8aJBIqNFZweO6pBgRXfcecOj0MeqLg9sudzgDJzG0QdakKWg+FC0L9cf4yGWUJbZa9LUnu6Z+F1scTajYH+/pxkrQq899UKUOTGHm5AI7KS4zhXMdsApzkGoL5909wSzqLhH1UFvuppcQa2gVP7AmcNz7aMcQadUfFjhEcG282t5HaZKgLXTxxNbkuPbVcYmNMxUGvbaEAxAS+byJZZkdJjvaijpsiJgPRRI4jYKNeQbxs98aaoueDyG7GrY4F3hQnLd1KP98TzFY63eQxEI4uWWxZJ56RhLtweprMHYs+5JpudCjGWEBeWGC5jZvMKYcoIrbzbEM+8AvXgQD9oHGiJkbVLdOKcBWmqNxPJKIlTRcsAdA4esHx+mlWFSEjOnaNE9LxxlCqre+lbgZkRxIK+xcTlv0okQG8OAF/6T42GEhTbqV4oqBWIQiK75VE75/FebSecHkPRRaqMbb/xlwITl2yVfOI/gfTpcYiNBhn/Ua8tefg5tvBOc96LCzYe33kUb1upL295r47TKg8skFfR5NDx08L7LfjgPBGwWUIbi8uLSErZuIvQg6YAs+MTQ65Y/USTD07GUH6Q2y1Rw01Bl9AezUYlsqcXN2ikcqydSTfBbmVrQFb+BG+jmNhwr5mL/G1QRpx6cYwaHqUVvT3a/FfvvKOvELRWZhebk6tQ3KgpaWzjo6cCq7JMwkl2GrbMfM1nOJfJjccvWTC6XsrKEVYtI5gB7FyLhxPq8222xaxeSFgf38SYUULbnb4qlCPWTjPPm99utLeAbtSZBM1qpJR8TzhFIQjjlYJjNYNPrQk1FJLXXfoF0WF4qxUhUqUIql2bmbD2BXt1r0iTc2ine1JON1cFDCOojWfxDfWADbERZXCPGH5dMhRvM7lr7pXGnrpMXPPMKsvNDmfLBu/USyj1RhAF18u9IEDPkgKgp5X+p5uhdaywu3W71LX5TDq8WgU/4j3s9m255cX60Nsm04BLHVyeG4eB9/yQup3RsaIF2Nni9fAEi0nOj6UL5ZYGoJrgE1pdfLnX0djTQxxnoeKR+3qkMOYvizk2WNOJEktpLjR3XS5enIQEt1dBpq7tPq9OV/XmijGeNWL+iY+VU5jRZt0vy6vr98cYuvh9hL9cRV3+jGBSEoblDg2cASmlGlZ8m9wH8+uPBU/BAV/l7l2YtrQuJtIE62A+AcBnbdq38vKcvMXnaaq+WmLKswCjIBeYwpfwXVdm/KGIZLdTyD2JfMl1HV0Uoi4X72SjeLgWwIIV00uGVPXyOO781NdjOIM1TBO6jNRLiJsm1hZXhfi4jgYYDy6ouNegHLctl3R84PjkuQJpOjoOxKZ9msAtk8/qIaWkR11BuB5C1o+CXRCLyS9TXpm/MmsuRyJFRC9qbn4cWp5BqQHaLV/7b0MuKHnOshuKDjXl7T90JiiGyhmhAZIZNzLqCDx9FFwJbJcg29l1zt769zao1aX21x2EiNodBuewVTevMygx+x4FvFob5qGzFmVczhov1gUvHlNRS0uKdWgCp7ozbqaqxaPcC5LGJJG1z43QBjnPW4bqRROrUJi5paBH0b3+OD/p81NAU848l7cPVRkZSsLF7PtO8NiuFW0glyj7Jx7JwxOCeY2+aIDd7nzEx4E6WcO3NJH8Mm+wqWyDYGzwSa9vSC3sjGR0EfbIATDWpZJydkjBrJZOqXsW/fudtfcyMTJ83PDyLuAJhNmJor6PTCOAQUMy9TC2uwJ//ja+sjwGYuGKa4OTYVMU5r9fPHD/pr0mT3ip/gEcQOH1p99yh1cA+5F4lgU5jFX3uq4tDw6nWiXfdTo8sbYzzAJA28okRC6DwGoKjzKLLwH4MQ0mX6qob8yVK8wkPrrRsy+HOD4fPh1B8LhJWpnMfooqXvfV4hIGSBOHrdJea76/RGx2VWTeL1ggdylc9ntgx94n0bsQqPnDk8rthBraf1scX9P5K53c7twPtWuY+bcuwwxsdcKHVE3YaZfRxi3KxMfi7xwT8j9iPhbN5Beki35W35jhcP+eiRmkZTwTHKXDFfnC7RbXwPmQ+G1+IE3bYh4//kU/EuXqUynhbsHmltffzNWO5Cqp8cnZN0AfwDuPOhDUyioPmvfQZvvLxP5rd2kptiG/nLNSf8cFb87nIlbNleeSStQ2k2KuAsMMx21ufzhOwiEAPnyJ/eDWiazqUI2/UidxGwPthPZV4S7FohIxx3Tda+iiZc++tgtM/sgKFOx1yNpsuEztN/jy6M4c4J0ndQEkEkJ2Rs309WsHOGE3UzjOyPTi6Mz8kvl28b+lw2IyhJE+ZvMNuzMi/mNCOMqpIM9bas0/QcJL1U6ejKpNx1bY1VzLhLIxMIbDMg5k/8YT0vf+kOjaIaILse6mMKES6hEq535d/CadJE2PP6DwJ7AZuspMAqXMjNPV47HVM850Y8fnOsIfeNNmSh938jHktEf/VGDjaB+kwDutBZdOE16888JIyW0Z8kVgoRYrIhm0cMBwbZctpkdmCjMZK5btI+osA9IqfHehi2GxxSvOQbnjvvn+a/+20X9lJ13wEHLPJkiUVGUbxUs+H8LBaPxxTFDdVIwoC8F6WELFVRlDZjIRaQXfpq6NhmdXMpKUtJGzZgCSvaoOj25/2SUmoQGftDHFHPbMOfZXq35cxuHl6HpjJ1UtO2n4PHLzjDKdlQ6HIvJPoNSXUaLb9a+7w/0eWQl3pFeNO59DQbTnhkhKTWqJa871s3FMaCyp+HvQ50iKsJsQ5d0sKj8kJc63iVkpb6ood/0Uu9dzsniQCRi6pVvQ+ANvnT6SdZ++rZBer3ywProLVNRMP7DM/bi+YHdt8XCNxS0vMHx7Z3dScaq5hY9U85Y7ICFOIfWpm0KHf4GEhp0OWlj6UitF0Kz6U4ixCV1yJ6Co1URM6XdDjXGl3LWzvYa+E3/EQKFugDKNL9kV1jvXE2TZxT9gSZqq/WE61zgKSkRcB3W7MAiQirGulcLTbEPLfJRsZ/3eGBjsM/+X7FWXCNOASzoicfNPz9ptSBskNAiRF+KkPswb1wiI0oDr72zB15xh/dvGOBaD5NFemnx5dKCfAwPEvbvyOBvKFOSd547XeWsBAw26ciAljes4K3nwIb7ump5kYHnXb+Jmwo8SluUsRQEF5XbpnkmVdBeigIp8xu+UIJtpIS66ErdNL9bPNtrBbe1cmuFCG7KVJVovmNMeNqKfta0V4/rUdE0au+kxNopYvRaaBsTZPQGlb+VqtnMhgWW6bg3ND2Zurma8ywvLdfGIRx4M+8lWnyNAX5xT2UmbuAVlDlcNOq5TFZ6X3k5avqoSfeFs0oWunNKvqKFvB41EF8puJr+ZEYyK4Yo85LkwrzY0p2cc3T+kKQxHqivoTQG+BPPBT0201h3mO9V+9VjUs0mFaWQrbfagVfLCoqUsTCaccfQVLnGMN1XIIfvRare8DVpHYZm79TuPsjqKTcqGxdQD2Va6WoRIF/sr91g9OezK2Zk+/CKTxOu8wzBu21UyvwquTFFqMQOu8Bf9vVPp76A4XatGeSKnXDhPcdV+SI70QDvP4dG2/VTLww7IIOA/6JEY40k67vFNfS5Wx+EcNvjp6tCRYkn0pOFtjbspxSHyc2FgHelghFjr+sE0zvvwwTANOb3IstQniJe4Q8AIiKlJTQvTovAV64QEjpXTtFv4XXPJdc38mIf9kzld1LnUxHNTsTg0AWU66GC4m8MTOOPANBVrpO0WYOzcJyuAPj2yM19O8mbRK4hm/cZkyctoBUKF/cnc5cbH2Rtf25ihM5NRuwPvGWnm8wKAaTnKo9XgajwrB/MmPyZiDooIwd0+kqfcDwcSxe6cgBXr6MSVAjKT9cIR+3mQ+LWEI6//aNtb0a8wrmTBZGvkf9rzpBxP1dJlS8XaWjyx7/gq+LfC3uOaxhq7MXduFkNEjJrVles9OAHf9RrjV3BEkvUTkzLUGXpQelLNwjQo4EI1xKNOGTONAKtx2jfsHBybucjayz9+fIye63MUAhvJW61DXTTA0TYmmWMgVoagAF+SYzlu/kGTF7nBxMJV0KLuE/pgGL4kFmBUOS0i0BPEH6imMf33nKq3mGiob7BSaaH78RqWdYRL6xz/gctTxdcLAoEl54t/OWPhLg34AQvVR/HGhELKHeqkXKs6c8inL0oVfZ60acL7Q3V8sZ5tTuqQbE157s5siYSS7zMSf6kCUpEP4zk/LzKGBEAJyO0CdvVYHel2UHC7DFUGr3v+HHvIPUJRqMPKRH4QDYMuxTMtHET8Quk2+C3IhTPM1fY5D7eLrbuvRBtnr1XRS6+ocTq8+2KnriyLCgoGvzY6z3taW4KDMw/tQFOeWyc4kkzrxflCIes2pxhf12b4GM4Q4EfVVh21DeJI1AFWmKladXBwE9vxcTDjQ7oCtnQSNctwc0VgeBrdRZG6QE3uttJqBI8Hry7+75EChlJwu2mV2gdwnjJd4/Z9DCv8Ly1JlP5WpczQyD19i94ZVwwUVYrd6xYDhLurgFVEHOeD05twjaaBbptwnHrSSWrCExlexRqAEchIRcjWVRLp/PEMwicHdH3LMr5iQPB4DB+KdnGKxR9SQKdzS4Ch9uk9dxsesDyieWnp4MeWl449pvDuKtyieQJu1ndMw+g6AiLWyZBTR2e+ddvq51ZEIsl8nHEBcUYLc7iJNNggm9ohP24ZcJoKPFPZga2G4LGXO8VEsQ6Ofb8B5KtcOnI81b24i9bgdYqzLXRqa6xbdlWcVN+FVQ1snZ9ZrsHY5A1QXJdeU7P1b0ZlR2CStuJbVZyslQGSPsTevLc4iw2kzHJFePzRPRC1hCPj5wvIqvd8WR6N60mv3VfUAW9fsmezhnjybzHJBQ6M+UikBYGk/tUXckHchnfwjPF49KDno9Qonf8TPr+03x72BfOUIuAkexivEDHKn9mox8p9wTT3PRPUH2FUX67DJxNGSuca79AzrJv25yFAALOD9Gdr4WVLLkCYcb63LYT52UU2g0gdxfk7sB+S2q+TU+bjO9K1HwAwQRGOeMG0MkW8GsmlKVUIelnZXeobT+QQ8N+qC5wOe7ItUE/jLcXbP9cSRCXwK1NBl3Edn762aRHurgnd0S888YMZYpEMi3twprEtmVFkymUoJq1UvqbPH290otVv/LLqABP7oyl1ttrcjousYZRNPqKZ+IL8XU+GPerbi5QGtzipLfYXBQTiQL6Ye3o6ZOmo18l38PVzOnId56j6vk5wCoF496VTDkCGIchUBdCGly1q5YL9448Hc3qab+7obj3W6W+I5lWYu17HqrMvnQQLcOpxB+T3kE+xuNAIPNHUZNGggSkhjbeX9s7V5/W9m2KlQVRgRC4p8CcwfD4moHkF26J7JKJ6JwO4Es4bz0I1mFvNMarhRJ+6fge91nx59LA091BNXfzga2ztyNzoVswm6ITQhp4GIq2OWz/G8h0JEPWSSqPd7hLqAbGbyGZ5iNe2roOb4Y7hdfRgRpG2BiFRnTVCyOdyNaC5Yb/TXX2uzeGlofDhaK7mDK9/MN8AI7HaNO3bAro6e3Mh/eYdab1W3JSSfVuLddiONKOG2USASGCeUcL+cog/Cho0nZMaOYTqjr/xLgtAotfGqLzi1ywgScajSkBXrz4JK2qB2S4Tw4Eg/lrOe+owPVQiaTraXRkC+Ddh2LFCSWguilBstH1wreXHxK9pw1YxuceD9PfNCKyABoPXH6cFkMUhRoVuoDiw8XtZ7dvBkNOgyMzSwxFwoG8Jf/3IhRacikYbpognU9Mb3H8E7tV7rLT5y9kuTfDfcaA/DcT3VuxwnMt0XP+oPhuaMWxw0clix54yfdRw0LHDytFO8t08M7gA04gSIo56OrXmNiWeS+YVx++loPUbsYygUOASGREectd4J9t+2tTZTL9upGRiEkxZq3rg1gHbMvXiZyMgtDd/3RiSujCRafF+oQHIXBMoPBkyvEKCjX8HZ7D4ZSar2iVvSmBRNGBaH8qQWaH2wvSm/Kvldex7MvZuYBoTdMpGWAtCIS/aXDfV/HT0KgfsXwndmAN4PGtW/RNrelhBu2l16e1jLVy+fuobv9JhLlzcKfvkTO9hsr7iOm0S1R5Zk1gW2CuHJVEoCVbahGy5KdhGTEa5v1AIXWQkvMHbgU89dJ91fvCdWqDjzGFBVALGA/3XGCvCAAzCPPr9U0HVgcLL4WsbibqueQVN8ByBQwV2E1op0X7/3Sr/60AJaapvzWQFH31NzBPi5L+o5yrey0Dw4xVZ+91OPkbUOAvsG41t7URtG8Q+Ko6ExW3Ur7RiI2m55STuZLg63U864aSuoS2XLdyZO6yIhbHVH8KuwI5wIs+k9E1Cc4OavMDKTI7Yl92rs+kMxwGRQRoMR2P9Ap9e+j01US4GY+EUEOEjI6p+KJcO+Ook55ApwIKMO2SHy2GEx7PVh5YTDEVNXEtxD+m/Q2Jio2AEdBP0yKF3J9CFBBe2MCiqScHePO42Deqb+qHl8XvX1DYXUoAgeXa5ilGZKYnrqMNGUrOO4JoYQo4QhtQLMM4/W2G5sRdO4f36GwuIJ/qykxbE8mf3PutKqcvlSnJhQSKx6VMr1klCwHP1odOm/0X4hJeIyuUcywEdfD568OG41hGfnK5hxxjZhgaji1I7pT3HPmGmBfNW5Lf2+7BwuCaDlRPlHLIUEPqj8+Q31uDyZ7Fi4phIr8ucrNLHEPXu+OCNZgQG9q98NgPIfrOeyvFSNyt351o3UGD1faLN/lF8CODBIO7IVZxN4kOdwymbBny0DNUkGU8fitRhj9ydoFSitROJ2CykItgeaXsyobzEnsVnoLFlfUNhVGVdAc4blLct/1CKlYjaiA4ML5yu6jqjQrf51DwayV8lPgjVMYwDgu+kJfNZxULiKzGSx69Cbl6HIWwZyMvEgAS7TAwlRqj1NU8V7lZUgmGUmbns9eV5qkXv+Y+atLEpWiCwsQoZpv1zTQIfJE1VGlw6ZOk5rgdNaCbShXGXG7gKnLxUEI6TszHciltsLPpcyvAeDO0iN/ZPt19eX6XM6glcvfORtvmoRjeQdpT6ZlaKaPgnaPjHl2QP2q2kk2cooVFoAzD98/6w0AqCuFpYbIzW1rQI8XJJDpt+uup9bcQiKoE2E71dHjPlUoLoJ0C3HKWvgC1z/gVa5Zk4M8jQOAEylEfP43j+9MpLWsIdLYGF2xiU9R+x0ZK8Yz0zNv5DPgbHRbR3zd5iix5ruSesCmFOVUJLM2D2AcET4y1D5IWus49YMcGQctjLBvhgFb84rU+O0s5tIMs4sxCgAThfAeSsJBzC07Xk3fkHr8QMsReTiqWM4eVeGpKn0+ns/cR0jYbQr2EkeGfuZPRf/VCb0XOHs0JqLL2enWH75YcId9FBOG4FVhYOGwuxrkQ9Tptyw1l5NcYNUxzXSAnIHaN1HY5685I1T6ZyYnE7kqX+385zHf10ys1dFBh3fNt02xmizsDvO2QQdiP+wPKgMX8/xrnl/x3r7kMeZND7A8Kmu9CxD4wHI7TBO3EtJSH/bEcyJXEEdga+SgkqfxUcMPNxWwLEQ3rJYtYJgPIpiO9yWOGpEkCRjrJ+Xpvg3WHsRKcvi9Cd1yowoEzm4M7spf7AR94xaXn7SKzjfmHdUzGlujdKwWvQRQwS5ELGyvF+7FfWYeDXFWUm5wkuORLybdVPpvtG6dLGddyxQsWa5Fonv5Zxw3nFft5/Cg7ftvTR5YoeS2TkRSKrtaAWmT45B5BCmqdxLWB2UNGe844nNLgNkZ+DN8TGjBDPp7fKqf0F1mZDC2NS+dwKItTyjjsGqNgxAjzq585wqzcopBcDKApOYlOA9B6Al4j2E8wYnTkqoOxOhaO5iAW4+5GDAUz5TKS9R+4wDlD3zwqfmlAQKGo5XOkgM3f6cmG1TDpc/2goUgy8Ch9RPaZZZEGQ/jbqPclFQ+MLIgAPmMs1YlOfVMRaGh5/fO8o0L6fXgKxXU0cRpbzhignM84vI2Vr4UEj+hoKNYoPr8+ToGG9NuSomJjWvDUoC4vKvIB4Ob7budsoQ4FsL+UmEnK3djHAj5/OOxAaBns0KD/b7TYVS9cD2kYgVXuCXRltEneVVjMd4WA0vKhr9QrsFq40VjdGliW9ZzS84P+87kUMuCPchntrWXi2MH80MsAy+OvqpVoq/nERiI/3eQEy3K/ZH5GXXHIPoUoYRy77/2IqIhbRcKlo6womooEJ1kOF0u2krWKd2MbvDtFBJwoYNTlXuqyg0ZtDPRUSD3iWVcf+NPK3xlA6GvAp+HJxoiarMzAYM932Y51hjVL3BKLOYlqnKpoawBCKc94mD1m32V0/z9xAVhDByB0H6BhDtNWDCE2RsZJzkOKlSAoVzduPMqdTnoeidHbXWOF/2qUQWYijMsSXfPA189anxY0cd/Z2gnMiZbnp4Tz5+TX6743JFph+j739xeTVt7vPxHL20Lmo7XLvj/oWwGzPdvvLNyNpE/ahp6O/PDWWdxIm96zMCsinuQ6xrt01fuFymf0LEhG+iIZdn+PcYeiNXpYM1vGScM3fDz5gVK8PJEGb0xsCEpCkgLTZAalolHRq8cFYbLuIFqvA+7gmwE0LX0dk1Hl7lCaoj+N+N/489CVdapfu+2ysgO+0QaXRU2YNtWfc++2fhknDY5jyYpLYFNSpshwgucY7WbRwR5FHbCSM77kJ2IvBEyKb3ClW1O8VDH2Oo5+ptqvCdK2lx3lFCbd3HGgG4GK1BYF5kFgwIVTJ71ytRNVQvdT3t+x982ClGb1uWIc9d99IkrgXQghPEZu1un8b2u/9abhbonjXjWxD5zT9cvla6s3qERd+1WLAJsw3yYccgyICxXGzSzxgGmAN7QxYbIC4AZaDtuLqMK97c3S1XnrOoL2MScZ5rmrwJhnCJiBnQD8eoR3KtIegy14lBG9bPneXJEK12va/PLR6iaQg2ah9gcMrVpCQYX2jQfV+RdRjT0EMlEVESwl2PWov4wxHBf/gOkCJNhDan/VCCDC4sJKW8mV7nE4edlTt8p66Uu9WbxVMXVObaK4bH/9F0+HpQdHKxWwBYE2qnM6eLglkAh24XkEMwlLbQ+Ed/wjuniuMRV4g2Oh8s2azIQru/RQ1Sr163Xqe85UvXn95HEZrL4v0Jsum9EYncT4D/sDCIZ5y1d4eN8tJbkP23bI+wqUL7UMV6tAiAn7v3uyC0ruOUZkmVWt1078fvm0i5w2NEc+3nnj75Wj5UoZvbH+RNxKHMAwlolkA4KunoUP4hRsgGIEeqXe8EI5TegqgbHpYH7WUQwDeH/+cQ8INkyRt9hIPKs4ThnXiu/fWzPsr5dr2Zf/4NnMrbINTp4hFfwUZKGEtBLxme/xlXeX0ELqVnSiTRfJHXpOy2ryr8pgwAiel8V1tK0YtGL7Qe6X5MKgjJ2sbKKPcOnew9iyk/i7b8ItNi5DH1F6iGiyysa86BxJd5XA02DWRBchC80XsXmuGwGeVX61MFbO5dHzjhwASFyTijeakRq4A1mB4QNvAm1MjX+13K0oGxqbebPRuzSXG6hhaOQYm363RlRd2PfFzo06GKg53k+RhQRhSOWue99sB1JtzrFxLPP5obJSd8uVxOoLhrH7iC0Krpn3SxjYwLP6O7N4IhhcVevRbfm+bXCiLdtp3uF2fNwtx5CcgHrSb/PlZQPUVePFiUi4QMkMtqJ2w8PlwqiM0YhYvw8tUVdadUXAmVlsCSnqDCGLCekKnpcPFowtD6cH4NENbyRBfDABlbVzVsXbxBqTdLPiJIWrw0epLIUIEgTNoULfIUEKBmiSk46Dxw7YRbJCHUMTp7L2aMYnGgEbs8G6TmAWA6je3d9DHBDIdH9llAKuwrf27SFUpGVL1+AJq4Drlh0otElMPDpCuvkZf2pLB0muyEcaB4VaRofbcrkutUfXd874P2vSRy4QZys7vqKzav88wN7Nv4P0UHCRYc7iJm+KeShLs4Bn7CVMIfs57GdY4hjOL4JipSBUIUPFMaL35MDOzk0aPvw8ULfVlAVKnDsGAYW9xqisrSoewTa9M8RI0+uZnj7k4pfa6XsZ2thD0pxLHvdsk5hW7EsLchFCLrV9wWXLtlU8Bp9RMZb35rzIklDkPhjbLDcVt1yXVV6T0nu7haDjr4Z9jGOQmbkXrsIEiGaDSofW/2cLExnO90GZ1R7mnYomKTMVCZ4ELfxJlL/i3AgdM5bH9BUMhYujObftfFHN+K04QahEbQSWypFSLzTDdjnySpwDYefWTsNhbqgNpEH991gLfk68cuo4LExpnWLCFFoWvnFdqY3cWV077Nc9M4BTHMtXGnCpRgK0WO00tVINQkfEpz/7uNLFfJRlX9Wyz4AX+OlG0q3rqVHJAonLOGgUv/UBn+rNja97txPRdNRtWG6WKMUPB8hXuClfL3Jch0c253GgDf5Z47Jg3tk/wuQ/gzXq7RASN6fLpuPnzKfWqJKXYUOqk5l+1fMd02peN+wCt8rxSURCk17bYD4pJrKkicroJl36RXDurGQlIRY2pI6sAiJ+tqe8XvXVRWaZPaok9BIhX8eso8dklWLTHE4Sym1K2OUxf6oOLY6XcCg9d/ZrXZ7ZE3A0cEdmOr3TsX2q0tNoFfbgplCJN3ZQG0CXrpiaOZDwIc27BZNWv0Q/kkUgehMBufyLXXJ7h93p8sb3jr+tqRqjd/6jwwZt4Tf/SZlZfqtJkB7eRO/0CWYl3z//S7014+4OQvRV5XVPOo3B23pSk9BDVLpY5/QKsIwgD3NDH9HIpzfsJYxXETEvbFx9YyE1Aw7w1srKsrjslDgYFgYEOJzuyY8sdoC2CnmlVKf9zGSEjdMqKpUi2913GfDOUVx7aiW3yu/OAdwgwMAcem+hkhXTMrT/0vgSnIuSbA+Ma1gGu+0vfZHynIYlj0CVEaJM50uEr3MYjjmdWJJZOLjzWFKIL3QJFZZ8qwIYWxoJ4KyD9Ji/PilmjMW9UIUpKqvl9eNrIFWT6ozLY12Lf6//LQMj9oqxP9ELV/Egz1jzOzkJtLK/5rBUg6DDLKbplk9jj8Myy1jBGrNwdUP4ekqoZmuOyFjm5jme+7/8A7LIVpu3trpfICfco+CV3qXe1Pwi3VtVLUZDUSpQEt/n46o3Bgm0T2pQFSzIUvdq5n34x/8aNZ1EuBXCb1aI+7FsuQ2ebhkklBIVNDqZjRiDQKwW3YUq9sQoQGL9BF0tiJXEn+YZYBp/DQAgnSPHVLa2tJo+vGg+hXppSsjg8t5Hot621y8EZMnayoc2M1ylfxf/Ym+LGfPXLbnN2dvpxBIN/c6YF5QkKyM5z+YKN7YxM+EiDJhT/TPoddRbgAa3hFM7IG8nGMaUscYrxjz3Cx0zJppgfr4ftMh35QwQTR/9XnCdU/gdWdobTYKNmw6Ct83/BVcfvPz1mOlGPNALIpu5frv82yMvNfy4eBiRWIG4OdeqJAqlWKwyG7VHRxg4wxhfFP4KZ4+UBk5pLQbYG046PRcZYKR89JnOxKI3CMZGv+vjAiXEy4OPnnx/MP/Idm3nhKcmNHfiD+7Sw/F+mlNFKC8JiGCUQIFdCUYRCEt+K5mBBpIRJqKGl+06RNhzr7gGAxsjCqSeUWWsEWqBmJSXzgTvoYWPitFgl1ZdCtiRvM7ss0MD74s9sQSywlyhqe5jkhJ/ytpgfYpghbe6tK5O8Z5oRbPKdIjo7b2MBCNPpCB5gmWFY2kIys/bFd08mhzVTv7AWyx0nhxZ18FIqzBifIOJDLKqf7KCLCFi/HVTV0IhnmfwNFDkORFjfPnfvJFHnJnx1gzN1YjcGmvQp6YLB9aynijbMzYjdXrOxpwegghRX41WPARP2TXnCX+TpbiD0D/116I3nYPsKn4/XKVKJ2RrRuXDg0xYtXLC9VPUffI1bPwcKKiCF2ecS2MImGZO7Q+S4BYPTP+5uUTURe5u7I9NuaZkdMazthYT6EzWzRk6CLZx40bdRUMgz5kuDjuI0PKKeGSYNgWIAaJbIoMYd4E0L44p7IE7c2IwOVM6LRaBFxVqwdE+nIg7JOgqFjVDWiwk5e61Gda5uUpPI2YJRuMczxuaIWx18KMHvrZ0WT/zxMk3X1tt56RWrlh2BtKhEEnHT8jRUnEI5x6xgwvaZkc0r67HkPDx44CL4WkrmwCmnxO3fuSQFgrJs/YRrANQ15uXmZkorH6dqmJNBHsedFsqnNVmO1/UaEQtfeyaEfDU8yJRv6hsTdVjoJeUmAao2XevyL6VQqcRrjHiifxZlURskHBhCGAr6AMAw8O4y2FBMtPJE7pn7N7LJTaHgPltubClx9+qZa838FFL8PYRS6LULHtpW2hgIqKc4I4y0GUvkC6ZQm4kMxpouiejNCzseKioxPb+LGMT31o/FWQf5eCCXpJkfPbVeI4M7ObDCcpHUM/XQ4aZdsxBdt3e5fR2XnQ/HbksND8d8TPW0reM1ns3tNQ7SDADQW2jdtfICCXj3XebUCRl5dGEHJpScHl2uGC7oy12Cr1YnCdrWQENjm93lWu06aGQ6rHniHKVZRVp7Kjvxqwoyn9KRResAbcOrsEx6GR37OkSzn/pMP77TvQITwVzELCpAtvOjeRPS8JkPsaOP26ElZQ53hCZpZfsDrad/Kx3UVOESwlWR4bWXA43nkPFHMRwG1C8kJiC+QPfabz4oNrFAWOMGwe57uMglWB/tY3K2l8Fj4sisb96ynDbU1j6DKpapf2dd4K14nr8I/SwwP+UNC8TxJ3qSKGwzoSb6rN5FDD2hljdSS+5rxVzsiAIOV/Pw27r8KQzBRSFGz2jWMNRdNNWh7OdKLmq+d7gFqejLbbEDiEOtV3IqNcfvza2TkKXyhRH6TT+Z6zjYocX8ze+a5+sdhSHWlkaZe1xNbRfM3i8EJL8l84K2ZC0PN1y6TiwdOr0iJ4FEfKNmJVMfBePcCxN0tv88Y6jKmYnDShgmtb9tCDqBADwYlPjGp8mOedDlbN1ixXVmDi/T0moAIPMnxuVtkJ7AhjQ33M5hQjFk4Q/wbtfyqx/9UISTsf1YOamnIRhqrkrNT4u52jF0doO9qTj5SnAkQRsxNKrnzT8zooo8sgygVI9ShRFy4fvELCqkxfIXbJTYxL/nPkEpNfCANuBBmk1z0aLi6bKz/RJ0Uoh3cWbCRhwfNWtpJCQ5P4lESw5TALnlNyQFDhF7/QKNo3QGpeyzsL71LJi1r6YJbTA18mULpZ2xtmRgJn+0HX1FH4tjZVOYkJoDjDbkG5Vs5lSFwCpCklXZAQfRPfGkRXbI7lJ3IcQpHf7GJZ0FiQQGyVQ5Cx76ifwF7973l6V1SEVMChj2FO3ginJ7XMIv+XVINBNeUx+p91Ht0oXF6WIeSPp71e9n/X8OU6GrA3dpGdajbW/2+kGX53nou0rp3cmjliQorbPbLJp/D3+BHSv2Cwec+snKAknsPCPLZFAeotZcvlsBAfxtYq9I673Yq7UWZp50nzgvmtl7n9Tr24jMKBhrmw0S9nMWDUuGUpaSxXVir0wqthljZ/A7aMEZwEGftJD6Ac/E0xg1B26P4XoN9YPZu5UVDS7xfLZlgqmBj9yY1SoZLbx+FJHHhozIUAOGnvflxtW+RE9kdYivvvkC1iTcb5HSfPjdiJNGdi+kilS5m5s8RK5/enxmIjTeATzxiet+zA86T5v9VEivsnaJdFJuF/o1Yy5ieguW2PxEtVbaKpWwJEtUAbjhkYQwZp7nbBq2sEIt9amTq49wCq1HzWxfGpwXfYT/LQUCWIpEG1V8D92yFZXHvegLpiaR95dR/bXtccNVcpUbplMAnfJ92RTZ5og6pOJR9xsGYX3oCu9QvgU4RJ1dZZrbf0EIPlLkXzwz77sCnetTTo9agsMYqpbIf+TkxucwVQnxpodLut3Y3njZ1Ux1F4VffGd3GJ/q5Pz9hOcTGW8ahLTH9qZLDRO7R01ZdyB1u1Z6CDJTW1NREqzTnepWPFRAfkWYkspPp9NXJL5AkYmS9mUaDFL5Ne+QM7GzKuMgPAiAwkEjfovelMElGw205QfaQMFkqmYaFZNU3e1Nv/llJoHvPequ5zskqwt7T+0B4t4UR0vJ2bNVIbG5oKyuxfefb8tYpsAfwuOkD1LTVGkLuFJ+SWvKr34vjLlMzkDgg/uuufmesOeHWYbKfz4byExOGX1UtnrephTz5NDnWR4Dv0cb1EdS0v8iAhchfja5NkTDe83/LuXb7uOxghIonYFyTOGJ3/v0LUfH0VrX1hlnX7GImft9oRkvhzRVG2XkgeHOEdGqaMm0XCWPWObF37F9htL4iQe5mec/zfHw+12R3RUyDTu3VRwWh0RntcGr8r/pl58MnvMzzt4CaWrvwqWkZdQO1XNif9FFXuPAFWS2hnDOXmFwy0hRcVGXnNyUw5Z0Irtu72K/gIGytbKud74IGHoZyPawmOflKOOF3k3nFBjZuPVES8JbosHFclho8BUsTHXwHl+9UHL70WdPNOOm1UxQTu08ModUPEwyp9PfuDYdv/3AKD1KcO9CFuDY8AXLu7EuGnw28PKkJtZMhdgQE5rm6B6/ibsp0XEuCXXJrBKRMBbo9mKrlQx/EbYtLVPe6Pah/yv10VhlaKqdk60oSIWT2viFVQ96SCBhkBrXBHkHFgKYxGyLjAgOyy2XNCUKVVZQvXlqpdncZkwo5wOIkuX3hTH8k1myfIpiPGSepbsuyFtJB80pyfyX8u8ir7W8U6uAFNiynPIXtFqI1U69YdzGSVUCs+dEAAs6BFX/01cUKuPVIk/5Kt/O0xqgTZqTvF4vnZk/83VTcse7/H1/LOd7QqeN2XmpmYI2mtTK5vDCeOuWFashLHz/gE/63TpLpjNQOGK/+2SMNd+5cXCRM+bdOgGqm+IHegOSyr9i193lfUa/Zi6dFUsrE5yLtXCR3nJbiOCVhqeQaZmLfuzhl5qM415nOZ3cuoMeNurIo+CjW1YmDtgzxQumT4p8q1xeLwxIg9+gyFoUx1b0IS01CBByMlxBPWBzIxYPfT54P93zYpEQh9E6hDNWOcaZRYRittJkrHEETzgZZQX6/iZPV+6czUmqajQiDeVKlDbtWDtdNRiItEsYHHXdhebBu5MfuVheYpZ1L+HQh14liHjqafScYLgfK2cmhqdEn4NweEjQIPDYGtyP8K2QBg/HACEBCz8FOm3GZOM0A00V2NyDw2shGkHHM8iHZ8ou0YDThmzCr8KXaxi6G3ZAgZkYETvUUeVPIkd1MkWP7jdiGL3RaUaCnUAUW8x94MQg5JoG6X0ppW/tcLWcqMpZvKT84iF7Aqcs8kkQGwN7l/LmMkfj7fW2f+9BSVsZ/esAmV1TN687bIR6E2gYFz8kp5D4s8L+4Nmve5SXYznmSHgipzB6wXWCQwxgH9ZSUYVcc1x0v0WZ3oPfv5hPz/dcKfqsTxg0zevWutb+Qtclca4PtB1d8ZC9b6JKAnqCQXn9RPzqoZ2vZJGSOX6Nps7gOQJviA3rYE2ZdQH6cHax7/ULUZ2MsMlCZ8BknzeG6tvyKoS0qMy4r09wGFSQdGIeY1033fYJun3TLdteYTifC/fzBRNSX1nznOjiVpJUla2PUXwhl9ORcrLgpa/feLBsR/VCmTfz/b3SPm3rJHYFk6jHYwPNahilfLN7LcDG9MfsmEd0MFd8ES6REpCHB6tob1j3qsba1HOpwISpQWT+IQ+NAalG1rj6Hrh1i6HebIHEiuXQ2SCYfOTadsR/ld5r6bjhMcGyoYoQ45voxsuh8mFYuNgWuPd2LhdGwPu4Grpe4th37nbZHmjjXgSv2Y3uDSTs7jBSeo/6NDOQROgkf/uDXUvRPFzllllwzEf+6SUzEcz7XGQqfiIqerMn74Qzdn2feHcp024v+0gQKo5mYzPBtOoe6R1w1H2eevhBke2Pz4OT9vN+wK+wSV9J1t9MVb0c1P16v59V899usMufwJPl5sL/ZMrpeu9m/GUhrE1YJ0Q2Fre84Rtp4IERMQZJAp8ja3MBmn3TDL0szglNk9JmtdExuPxdEwbV3fjbgotWnr6ANqh3hQHLm+Iz4TSUvbIIgN6QylH3WIBHNunoKuZm2FPHKsj6a8D6ouR/4+fjsI57wuWHpgy2zYBk3EhMQGSmEEYCda6wEBidBJEt6LQEEhAE5WZ5Jcwmb2K3HP/hVtJal8vggS9eo6zZFdNaFfsLRc6hMU9WnZ+Td2BYNG5jVMafT7vmy4zwkPYrGuRDC7WeJ+duNBS7ItMWRC0agslfDv17z1vah7ck/JhAFcWIR+KlWz2ajJ4ynxDDFdfbuzFbqW6B9Ck45q95UfwK4G0cduDoD2pJXZQC2MdCIAY4oKhSnVXcSajopLxXeBC5K6vMV4rVSKsdbhDXt+sTzKmGivAdocpc22i3dXCxZFhSkXTeeuWacC/bQwi+siKpHnwuWJbi2EXx/8GNyXxjEV+GLmX6mFyfjv5Q8v93vGByHpkjro5rY7I73TIEQUYJ2KR07jgoHGanOyBQGUafV+T0MO8Ae69HvCx7PB69CJHOVQ+VeQAwbogPoc3hwnwrg9/OUmXI5DsVz+VLfTFXQARlmDsqogV4jxIEBHLPam1HTNcME6rApOkWCagFunTlkIBslE5oXXz4WPDtr9xRudCZXgKybkIKYqjPBp5FGOF9JJb+NfAHf760CfquY4bnYmpuY5emknCGBt70Bot9+VZQ6e7EqwwOEU4VzvJZ8ILtKUG4g1DFKFx/Hykd16UoKUCGCW4iPyrBahEYw+M7wAw92adE/nKrfLrIcxfRHk27PA0Od7Tfgz9Sqhqrf/trIJUahqsNmErV48yH16jpJkcF+7DReVSDhuNDpt6Pt6+/jzMYOdQ0SeNE0MrC8TmRwtBZAcJEwbnsu9L1xwM20vS++aGIMv98mecywpZZjOPjFSkSoBmxgvKTl9cPGSybBhNE3wrqNJIbhUBa1J6+AJ7L+iXlHhDld9+pxVZMEwJqno8oZkwRaxWPnEbi8Vu0yNqTIaoeWJvVaPqeH9GfL3P/5KoIkRP88zP9SqqCalKMUHwwcHrXIKZPOwFi9vL2cnqoOeFVIPJGPLmZO7fOYg/ubIXrh32qNkcOi/D3ykXwrfa0hIbm7fuNbjrRv/zXYI35sxYCMS8sJHJkKkh1RvV1pNk8bKf4l4kT2iX/5S0WuCA15JJUQ4yiWlEkWTW29TpnZfxiCqQBPuKolBvKlzXJ+7tFhS8Mr547Xom5Rub1kIFHgfq7YT6eAFSlo+uFlKAC7DeBaUzot7eS6OHvR6U6c0dSFFd8KK8PAadO3rqo+0LjrLBa2cQocGZyWsjJqs7Q7tx/0vhz76UpVoMpTh6b2x2aji8i86+y+VW9qmiuj3a2H9cKoHvrqyV8+7THpCO1VgtD8OzRv6imyZKRlNv4VAxuSOPyE5YsVCvCDvoeYuKtwvcv59sc68o+d2FLft9wd2IvzCn+bcRYMUrW4NIx0pU1UzzsZJ7iXcp11kPHjNrp1crVhcaF6aaxxycwFLxldfq6hjJitVUcA2wdiD2RGBJyqzwf12i/5eJ3xMk13+alrNnXBXAQtfEECoIQgjnsRi4gGSbIfU4KCPEtJtDpdsrCSxndSUmoG25Jgp5CGESYRu/mPgIZNcqeSQlj+vUG0Z/8LyhXMPR0O6KrMbGjzIVlWAYI04gyQ8AV1Ss6VJZNuPXBRRyGSu3Ja/GqYLOgCEPf1WLuaevPCZ3FW+tF5iQJTnsdgeWnuAeZBGBOAY3P6ZJLBnG05Wj0msIXUev5bUitdcSn0LV6+D+elLcSAHhIr5iqL15pqbUElVJJgHDDEICEqWmiaNl76Y74l12dQnUGlap1mc/IU+/Rn08BaIOugq11YogeyLW1Y2M10N7BYtizhJtyP6PhtdCygYY4mh8UJevLuA8cLMwEyDuVAUBssprg+bCyOuSDJMzPUmBNHU6Y7MfKeTwg4HvBjlxdw6T+UiqtK6paK+MNxpCLcyc/JhXxptLg4fEOtl5S3/hHmK7KwiFWNe7WIHpR1fwIDe2LpvTJtx1aDSjt/feY6SPq1kwUDGrQuUxAifIwXwpxf+meKTKR6NSWUuO8CDnR7VPZ4ACS7dePkrfJ2RP537Qu4+dTEoUZbruuExJqw9eb8wzCSETdgZSQZovf5vc0jnfTTWjPHhqFDqEhatV0517OCygLFfF8CqsvPvFBGrN3v1UD7I3Vng32JIf/4K8ky/Zh0I1fNVLBBzx3Zp+uKRpIiGMa7B2vaSZ/lndpafGzwb13RBGanoijcdgEPbMOQSjXBCKOhig+TCiUY/ZGyUsFpK3nnf3wQtIpir2sdSNXNSQ9W0iYAbXVlW7VKOhA04irKf5Qq3GIN7pTnBFMiGl2culoitghd13FNOCDDRIe+lPcGMT2Efo8Q" title="Mekko Graphics Chart"/>
          <p:cNvSpPr>
            <a:spLocks noChangeAspect="1"/>
          </p:cNvSpPr>
          <p:nvPr>
            <p:custDataLst>
              <p:tags r:id="rId1"/>
            </p:custDataLst>
          </p:nvPr>
        </p:nvSpPr>
        <p:spPr bwMode="auto">
          <a:xfrm>
            <a:off x="-238614" y="1913450"/>
            <a:ext cx="8478584" cy="4436468"/>
          </a:xfrm>
          <a:prstGeom prst="rect">
            <a:avLst/>
          </a:prstGeom>
          <a:blipFill>
            <a:blip r:embed="rId6"/>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22533" name="BainNotesBox"/>
          <p:cNvSpPr txBox="1">
            <a:spLocks noChangeArrowheads="1"/>
          </p:cNvSpPr>
          <p:nvPr/>
        </p:nvSpPr>
        <p:spPr bwMode="auto">
          <a:xfrm>
            <a:off x="408925" y="7010754"/>
            <a:ext cx="8918979" cy="19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4365" anchor="b">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GB" sz="970" dirty="0">
                <a:latin typeface="+mn-lt"/>
              </a:rPr>
              <a:t>Source: Organization websites and interviews</a:t>
            </a:r>
          </a:p>
        </p:txBody>
      </p:sp>
      <p:sp>
        <p:nvSpPr>
          <p:cNvPr id="22534" name="TextBox 6"/>
          <p:cNvSpPr txBox="1">
            <a:spLocks noChangeArrowheads="1"/>
          </p:cNvSpPr>
          <p:nvPr>
            <p:custDataLst>
              <p:tags r:id="rId2"/>
            </p:custDataLst>
          </p:nvPr>
        </p:nvSpPr>
        <p:spPr bwMode="auto">
          <a:xfrm>
            <a:off x="6740692" y="2050804"/>
            <a:ext cx="2998557" cy="4026811"/>
          </a:xfrm>
          <a:prstGeom prst="rect">
            <a:avLst/>
          </a:prstGeom>
          <a:noFill/>
          <a:ln>
            <a:noFill/>
          </a:ln>
          <a:extLst/>
        </p:spPr>
        <p:txBody>
          <a:bodyPr>
            <a:noAutofit/>
          </a:bodyPr>
          <a:lstStyle>
            <a:lvl1pPr marL="182563" indent="-182563">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pPr>
              <a:spcBef>
                <a:spcPts val="2213"/>
              </a:spcBef>
              <a:buSzPct val="100000"/>
              <a:buFont typeface="Verdana" panose="020B0604030504040204" pitchFamily="34" charset="0"/>
              <a:buChar char="•"/>
            </a:pPr>
            <a:r>
              <a:rPr lang="en-US" altLang="en-US" sz="1600" dirty="0">
                <a:latin typeface="+mn-lt"/>
              </a:rPr>
              <a:t>All </a:t>
            </a:r>
            <a:r>
              <a:rPr lang="en-US" altLang="en-US" sz="1600" dirty="0" smtClean="0">
                <a:latin typeface="+mn-lt"/>
              </a:rPr>
              <a:t>six </a:t>
            </a:r>
            <a:r>
              <a:rPr lang="en-US" altLang="en-US" sz="1600" dirty="0">
                <a:latin typeface="+mn-lt"/>
              </a:rPr>
              <a:t>organizations have an Audit committee</a:t>
            </a:r>
            <a:endParaRPr lang="en-GB" altLang="en-US" sz="1600" dirty="0">
              <a:latin typeface="+mn-lt"/>
            </a:endParaRPr>
          </a:p>
          <a:p>
            <a:pPr>
              <a:spcBef>
                <a:spcPts val="2213"/>
              </a:spcBef>
              <a:buSzPct val="100000"/>
              <a:buFont typeface="Verdana" panose="020B0604030504040204" pitchFamily="34" charset="0"/>
              <a:buChar char="•"/>
            </a:pPr>
            <a:r>
              <a:rPr lang="en-US" altLang="en-US" sz="1600" dirty="0">
                <a:latin typeface="+mn-lt"/>
              </a:rPr>
              <a:t>Other standing committees include:</a:t>
            </a:r>
          </a:p>
          <a:p>
            <a:pPr marL="449263" lvl="1" indent="-182563">
              <a:spcBef>
                <a:spcPts val="664"/>
              </a:spcBef>
              <a:buSzPct val="100000"/>
              <a:buFont typeface="Verdana" panose="020B0604030504040204" pitchFamily="34" charset="0"/>
              <a:buChar char="-"/>
            </a:pPr>
            <a:r>
              <a:rPr lang="en-US" altLang="en-US" sz="1400" dirty="0">
                <a:latin typeface="+mn-lt"/>
              </a:rPr>
              <a:t>Executive</a:t>
            </a:r>
          </a:p>
          <a:p>
            <a:pPr marL="449263" lvl="1" indent="-182563">
              <a:spcBef>
                <a:spcPts val="664"/>
              </a:spcBef>
              <a:buSzPct val="100000"/>
              <a:buFont typeface="Verdana" panose="020B0604030504040204" pitchFamily="34" charset="0"/>
              <a:buChar char="-"/>
            </a:pPr>
            <a:r>
              <a:rPr lang="en-US" altLang="en-US" sz="1400" dirty="0">
                <a:latin typeface="+mn-lt"/>
              </a:rPr>
              <a:t>Finance</a:t>
            </a:r>
          </a:p>
          <a:p>
            <a:pPr marL="449263" lvl="1" indent="-182563">
              <a:spcBef>
                <a:spcPts val="664"/>
              </a:spcBef>
              <a:buSzPct val="100000"/>
              <a:buFont typeface="Verdana" panose="020B0604030504040204" pitchFamily="34" charset="0"/>
              <a:buChar char="-"/>
            </a:pPr>
            <a:r>
              <a:rPr lang="en-US" altLang="en-US" sz="1400" dirty="0">
                <a:latin typeface="+mn-lt"/>
              </a:rPr>
              <a:t>Compensation</a:t>
            </a:r>
          </a:p>
          <a:p>
            <a:pPr marL="449263" lvl="1" indent="-182563">
              <a:spcBef>
                <a:spcPts val="664"/>
              </a:spcBef>
              <a:buSzPct val="100000"/>
              <a:buFont typeface="Verdana" panose="020B0604030504040204" pitchFamily="34" charset="0"/>
              <a:buChar char="-"/>
            </a:pPr>
            <a:r>
              <a:rPr lang="en-US" altLang="en-US" sz="1400" dirty="0">
                <a:latin typeface="+mn-lt"/>
              </a:rPr>
              <a:t>Investment</a:t>
            </a:r>
          </a:p>
          <a:p>
            <a:pPr marL="449263" lvl="1" indent="-182563">
              <a:spcBef>
                <a:spcPts val="664"/>
              </a:spcBef>
              <a:buSzPct val="100000"/>
              <a:buFont typeface="Verdana" panose="020B0604030504040204" pitchFamily="34" charset="0"/>
              <a:buChar char="-"/>
            </a:pPr>
            <a:r>
              <a:rPr lang="en-US" altLang="en-US" sz="1400" dirty="0">
                <a:latin typeface="+mn-lt"/>
              </a:rPr>
              <a:t>Board Governance</a:t>
            </a:r>
          </a:p>
          <a:p>
            <a:pPr marL="449263" lvl="1" indent="-182563">
              <a:spcBef>
                <a:spcPts val="664"/>
              </a:spcBef>
              <a:buSzPct val="100000"/>
              <a:buFont typeface="Verdana" panose="020B0604030504040204" pitchFamily="34" charset="0"/>
              <a:buChar char="-"/>
            </a:pPr>
            <a:r>
              <a:rPr lang="en-US" altLang="en-US" sz="1400" dirty="0">
                <a:latin typeface="+mn-lt"/>
              </a:rPr>
              <a:t>Board Development</a:t>
            </a:r>
          </a:p>
          <a:p>
            <a:pPr marL="449263" lvl="1" indent="-182563">
              <a:spcBef>
                <a:spcPts val="664"/>
              </a:spcBef>
              <a:buSzPct val="100000"/>
              <a:buFont typeface="Verdana" panose="020B0604030504040204" pitchFamily="34" charset="0"/>
              <a:buChar char="-"/>
            </a:pPr>
            <a:r>
              <a:rPr lang="en-US" altLang="en-US" sz="1400" dirty="0" smtClean="0">
                <a:latin typeface="+mn-lt"/>
              </a:rPr>
              <a:t>Government </a:t>
            </a:r>
            <a:r>
              <a:rPr lang="en-US" altLang="en-US" sz="1400" dirty="0">
                <a:latin typeface="+mn-lt"/>
              </a:rPr>
              <a:t>Relations</a:t>
            </a:r>
          </a:p>
          <a:p>
            <a:pPr marL="449263" lvl="1" indent="-182563">
              <a:spcBef>
                <a:spcPts val="664"/>
              </a:spcBef>
              <a:buSzPct val="100000"/>
              <a:buFont typeface="Verdana" panose="020B0604030504040204" pitchFamily="34" charset="0"/>
              <a:buChar char="-"/>
            </a:pPr>
            <a:r>
              <a:rPr lang="en-US" altLang="en-US" sz="1400" dirty="0" smtClean="0">
                <a:latin typeface="+mn-lt"/>
              </a:rPr>
              <a:t>Public </a:t>
            </a:r>
            <a:r>
              <a:rPr lang="en-US" altLang="en-US" sz="1400" dirty="0">
                <a:latin typeface="+mn-lt"/>
              </a:rPr>
              <a:t>Policy</a:t>
            </a:r>
          </a:p>
          <a:p>
            <a:pPr marL="449263" lvl="1" indent="-182563">
              <a:spcBef>
                <a:spcPts val="664"/>
              </a:spcBef>
              <a:buSzPct val="100000"/>
              <a:buFont typeface="Verdana" panose="020B0604030504040204" pitchFamily="34" charset="0"/>
              <a:buChar char="-"/>
            </a:pPr>
            <a:r>
              <a:rPr lang="en-US" altLang="en-US" sz="1400" dirty="0">
                <a:latin typeface="+mn-lt"/>
              </a:rPr>
              <a:t>Stewardship</a:t>
            </a:r>
          </a:p>
          <a:p>
            <a:pPr marL="435965" lvl="1" indent="-177159">
              <a:spcBef>
                <a:spcPct val="0"/>
              </a:spcBef>
              <a:buSzPct val="100000"/>
              <a:buFont typeface="Verdana" panose="020B0604030504040204" pitchFamily="34" charset="0"/>
              <a:buChar char="-"/>
            </a:pPr>
            <a:endParaRPr lang="en-GB" altLang="en-US" sz="1600" dirty="0">
              <a:latin typeface="+mn-lt"/>
            </a:endParaRPr>
          </a:p>
        </p:txBody>
      </p:sp>
      <p:sp>
        <p:nvSpPr>
          <p:cNvPr id="9" name="TextBox 8"/>
          <p:cNvSpPr txBox="1"/>
          <p:nvPr>
            <p:custDataLst>
              <p:tags r:id="rId3"/>
            </p:custDataLst>
          </p:nvPr>
        </p:nvSpPr>
        <p:spPr>
          <a:xfrm>
            <a:off x="6740692" y="1603709"/>
            <a:ext cx="2998557" cy="356440"/>
          </a:xfrm>
          <a:prstGeom prst="rect">
            <a:avLst/>
          </a:prstGeom>
          <a:blipFill dpi="0" rotWithShape="1">
            <a:blip r:embed="rId7"/>
            <a:srcRect/>
            <a:tile tx="0" ty="0" sx="100000" sy="100000" flip="xy" algn="b"/>
          </a:blipFill>
        </p:spPr>
        <p:txBody>
          <a:bodyPr wrap="square" lIns="0" tIns="0" rIns="0" bIns="86293" anchor="b">
            <a:spAutoFit/>
          </a:bodyPr>
          <a:lstStyle/>
          <a:p>
            <a:pPr algn="ctr">
              <a:defRPr/>
            </a:pPr>
            <a:r>
              <a:rPr lang="en-GB" sz="1750" b="1" cap="all" dirty="0"/>
              <a:t>Standing committees</a:t>
            </a:r>
          </a:p>
        </p:txBody>
      </p:sp>
      <p:sp>
        <p:nvSpPr>
          <p:cNvPr id="22539"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GB" altLang="en-US" sz="100" dirty="0">
                <a:solidFill>
                  <a:srgbClr val="FFFFFF"/>
                </a:solidFill>
                <a:latin typeface="+mn-lt"/>
              </a:rPr>
              <a:t>22534_89</a:t>
            </a:r>
          </a:p>
        </p:txBody>
      </p:sp>
    </p:spTree>
    <p:extLst>
      <p:ext uri="{BB962C8B-B14F-4D97-AF65-F5344CB8AC3E}">
        <p14:creationId xmlns:p14="http://schemas.microsoft.com/office/powerpoint/2010/main" val="240978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network nonprofits have 0 – 6 additional committees</a:t>
            </a:r>
            <a:endParaRPr lang="en-GB" dirty="0"/>
          </a:p>
        </p:txBody>
      </p:sp>
      <p:sp>
        <p:nvSpPr>
          <p:cNvPr id="5" name="BainBulletsConfiguration" hidden="1"/>
          <p:cNvSpPr txBox="1"/>
          <p:nvPr/>
        </p:nvSpPr>
        <p:spPr>
          <a:xfrm>
            <a:off x="471656" y="12323"/>
            <a:ext cx="8626466" cy="107722"/>
          </a:xfrm>
          <a:prstGeom prst="rect">
            <a:avLst/>
          </a:prstGeom>
          <a:noFill/>
        </p:spPr>
        <p:txBody>
          <a:bodyPr vert="horz" wrap="square" lIns="44365" rIns="44365" rtlCol="0">
            <a:spAutoFit/>
          </a:bodyPr>
          <a:lstStyle/>
          <a:p>
            <a:r>
              <a:rPr lang="en-GB" sz="100" dirty="0">
                <a:solidFill>
                  <a:srgbClr val="FFFFFF"/>
                </a:solidFill>
              </a:rPr>
              <a:t>7_89</a:t>
            </a:r>
          </a:p>
        </p:txBody>
      </p:sp>
      <p:sp>
        <p:nvSpPr>
          <p:cNvPr id="6" name="Rectangle 5"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EkSQYi8aoY9J232P+TZmakSSCpw5H2aULimCevtScrfvT+5M0BLUfBN+8GbkjVtpiklDFojox5F4PrFiYkHDi76LVVOvyQ89538nIf3Fv7ZEgnkLlVADyeHry9VAESwJ83KqcP8/8ByN8qyzHSYWKFO5i8GqLw4WqC9y+EmgFsN6p/sVaZ2AHAL0L/hcholcZWAQsiiMbi0yt62dr4RaW4NxPdEqpuOCCLBmTJKhwSUJ6D681lobr+KvqIzeBUrCpl3I2DJmtR4LVKkjRrNCf1uGS98alKFsHtRUpGTL3SA6IXh4k/xBQm2nUZ4RmPdHdn3l1jlAArR8japZ7uCnp9l1ihNpYsj6kCJwSkllfgKqtlSMz9LCxbY+4sSck4qHQv2l6uuipkkCn6zxSJvdt+f8N1iv/BOdJF/iKXVlIr1hmsQ3rMtkIG/+NxLvrvqNvOOa6Eh0Znxtpme2IEIdnm/82dU0RKHgqNikuxZlwjk/DTbxz5RYL5ZfuRUww7PWpN7DObvF7eWzjrt/wp54lPvdhP1K+NPNNZofe943RcgeLV+0yV1EI3lAiQhJ+2XzfmJKMbNCObFAxZR76eIYC4qfnD7Z/NMBgl76iOjLccNOmv4Bb9USB4/YEKm0TZCVqdBt2HarjK5Y4MFsjZg9zW4jGzx6H/CPrTyKqGVrHwaxp6eJLccaSwK0vfXN0M+BAQsfRG0kNe+SgzKNGwvyGM9ecaKnNJCwcHBEHZ9xzuTi9d4cdfTplxyYpOU2AEliO1jYVZaIIQcD9JUhwk+3k7eeozKcGwA0a+DRqcAoKpLbZQLNxzIiA9tu6WtMAVde1ky/EPos2FvRA74gN6mzQZpqHKQoYC+C9GJnOEgk2wdaGHGw7wZS6zNuO5eG6qVPSbaWXJ2u4z17Fm6u83ZnVLwMQ3pendmztVeScVJbyaptRd8/SNdiaal8gie9FCMfEBPnQb6lWn1supuzHHUmV6wUkzJrUgtZZSqLun8348RHZsPtD8nJ2dcEA7frD/yO3HUqaHj0bFdKxOomVWNGNFJ5/bw78iGl0dhopJR0OTtEJ3MWyF+zhTl7OzG9KxgVX1YLWwAHwXU+zRiacG7ojGrBCsr6kwT4PisnljOIvoOqXwkcIz0bLQWnZNASZKQZniXpx/M5tg0Q+pLkS8r7wG810q2DZrzFeP/AmRvF2hKwMIH9hMeBXev3Y5rI1f7rslzfc8jzsMBtnwIjIRj8Aj0tfLPwfakkmeJcCVWi56BN/Xt62fF6Zq5ncboUTM9HLQ8NlXpMZx/KQqZ/Az8iH3Yn2fa8AfH3Y4XQJfDPjLn6jYZHdQHDEMnhcyoisHDpyGfZ5sbcHdv+AZNj5X48Xr1V9aNaAyfss5SZ5xSUBBJ0wwqu7MtneADIIZCfCrfiNCRZpUxjl6VStyMoTLQiWIvDlaiHWi8lmruh9nUKfuxkxRH7awvFLZGRilAMNsDM7JxXrjVxvEUP9CQpmplh8W07f0pU+0EHyMd97OFEfCuQ3ox5BjsQRKS7yb7g8ZdikK3zbWltIJDyZJ4oA7Z7lPwkMyLJ4qqGtYrbcaMwvzF3RYQuHuNZ1cQcb4FgN8ufiOck+U2gzz2BOpqUw+tj8T9Q/OPOB9e9Up5rCtQ4GLvZ520wtwZUa61ClwVNBiCF1e0AlEG1+PHAsHZXV90VQcm4XlUKy/uMRcF8Us8wulsp81A+IfJ523svcbXXlzTGYRzEQ0akYSp2APNvr0mB5k2IIckzJ1zfmDisy+pe9bVmgci9UcThazYTHrNFr1oPQq+2NEtjy9R+05sCQ32XmZC8bTYJRK73feyYjX8Gc9hrqMKRTaK12ecH/o5RLYR6qwRYqONt+Ej8A3l/MJ8XnR+3FUcfOfyYzlbG99ARPhkU5+96Vp1YAZ/XyAvm/fwIlmRFM9yZiU8av7/NY8CAe1UklXG/KfI94gEMRP5czg4eeJtfdsyJj6rkTBO2QP3iSG40GsCfGqNhU5pYW1HfmRTVOAX+rs7/D8GCVbrsR0gsIzKhvK6Zv2ELuYEYGTpyad5PivhvFCMexd8/n5MZ4XOWXsNfSWJ6eEHzIUpUuA4inG8RbLqvR6hXRy/W5kAou4RCUMukH/toFJn7Ckr8kwFd+BYJIYyCXRcdDW84cIXrS/B0/jTrvL1ytPCDepDuhVvJi4uHz9pE8RN6qomi800TD1a9UKgcEeiSomE0T6GNjDTEsHZf3MCPCpHINJVkZGdXih0PB+idDYtmPAWmk/AkjkLNROsOG5x2R4qakYPzXuzjVnp6R/ddZ1lh6yxKG70qlW+aaUxfxFtxyxnT/TTEVHBTLqLTyH92EM5lrJEZ0kj2XWniMOrnBRt5TlCcHNpLew+uv9tXZwJ87c7vIjt6R6bJK/jp4XNGSIAnuNzxC0AQEXns7dUdY9BjCfa32cocXXseAiUawo0zlyUrDSOzkNNKp0aH3OVZwlGh74nGuz+BT4Vmvudrxeq33UMtDXtWSupGY6OmJtRjpTHdsO/lb6dxfO4kRTmgkMjet77zACObTA0kRnTPBsmMqbyo+ZTG6d6HyQiHFwyIag2HGNPM4cQeaEYA2zoktHFXenb8DOpOwznoKA11a9/OACd/zBGtpn4znywSoP/e2w7rFQxYsWtd/zOETdsuIVfCNaFIF8iFsXbINHR6MNtHUI9vRH7iaNaFBVIUtQpGNVs15fY8rOM0qqxT+9In342bkQ6TJkg/9nMG2H0DojtmP8OPHIq/yJ/oBb6IolWsrSdcQn0Lr5+402lVkmPJJ7FCqO6Lnw/MReOBFO2nPCIt9IAq4yZeQR/QPDmCoAG0zhV9EjPLUnOSnBwNYbcI/qbcSg9Ea47CwvSsyAaZm+rrHbjJs0xKAPDJys/8ROGeQxkVgBE7Te4KbfynGbbR97Z0BNymGs/BUnH6/5xsVGYIL40D4F9jeLUOs8P0x7XZGWYndJLM/oBZrUT2agN3HQKYcGs4C4uLHWWkqZvQKgzfD4tvkkylDFgve3F2etS7DgyeZVbawRMsj9of7Vf76c8UgPaGFWBidTzRuRlLlVd+gX9syfpkMtKkhcs+FnicS6KEooo6oQ4yyyjWr3peAmJC3QYtdIywfRvjcqLpJMwlKvxtiEJ3AdR+JKFHQdpoNHrKlYzkybxN3ZPEmw1UpXaxDF7eGJFWabhjsigPb4RX0NvsY/e+LExiBp5A499jx+EPcZQ7skrdcsvgbsWQaKTBzEJ8k793nAjisaySvsYUun1d7X1SKxBM5XAtv6fxEEgvlrgRAHZIXQAP2BGD35XcXu/PmlCrreXE8FsO5cRPMaO7Z4SiszrGiQZQMl/XesNmi/zFd3xhysUYgXUmt973tm0bxjgUwGFCXw8IEQFwNBE5Iolpa4PULQtLXUKz8BmqVKZyiRJKwMPvTcVsPXqe9QPcnKDX3SwH8Ro9NyBueZ/YTO8PxYlCQbtBy7A359W0EVabVSzQHHmIKqLPyrS0c/g0LaNzKScry/aCrw/Rjejy7eAwvSZcQiYQYDdOEgeI+Cn+eeByFwNXx9/tszDTpXD0ltVfYvZ9maMoIcIP9UKaE21cLHdB6QTs/Fk0c/qabsb+zQkF63jRKwlRSs9vpPlv90wCarCjNE1HlIEHNVGuSiFSxuddAWzHbefIKotNvwI/RwqZeSfFAHQUc4tiNBwXAfqVtSTb2Rdf/aoUBdmrwRsvl09dZJJLtYav0eHO+/mkyNhLKsYtkD3MOC3l/g22wdLXXeWReZH0n1LvPi6nXqW5boaPN0GsHUoox9Iik4yTqEFWSTirs/KSM2r7cN+2ZV2NMqtFR8qGCnoHpfrHOLYfYI05xl8gMpr6mIe/JRzG5njISCVE/xLSZG8zxTdEdqp/7jWmDTjb9CmUSV625lWGjTBCD2oFamoEKZB/bP9fdLyiVcfASzjeWIVKtYVFJ/WLhIpvd6WuonXnNSxCecCSaisgz2jGJWJD29mWhzB9Ws10XCoEitPtqhI747qTBKizZIhcScRtOT7PfYcova+PGWW7fVE7z+3/UbjxvyvlC0i/pSXPZxsAHM+f8WvQhmr8nRKIpeCLY5/7VfGBdl+injTrwPfv9g6sH4UKumB9uDPqmoHk8/oyccuf0uf3wp28XmfrQ/4rIJ4Gqzf4KU2WJ9ZbDPTwvSKMahrYFm9qoaB6/jmrb7C8xrl3M2L0rPmut30/JECY1UfL/R8bjWrUEqntXiO98QWgHjm4annhFqsV6cvxQk32s6ysnuETutkq/UoW18VnAgg1Tgbv4ujERevZSapeBEDYYESB84OnejMOBximTg363xqIPT0DERwDAQPQNigqR/RA5HG5jPRqD5nAnl4ytzenkEsFSY9P1ynjDndqmWP2ZNbJI+FDAUSLBDrmvOq0un+PAZ0T+MJ1/y3WuVSu1vrfMw59D1PQK7/Jl80npNhIfj5tl79FRfHJF5GWx7MW21PrKYKQFulvBDaQ2tJpeVXoc/dMBiBC7HLZuZ0DczzA54rgfIj/U0aNpj8YSRNMjCOdHupLUmXyyR8KYz4gSkmFL5P/zzTflyl+FbrKowKx6Y/SK9Ha+mJCeNezZtqRLi61hjEcSXypdVr6CPKWY3e5/Ncq3eFrQTsYVRdcH3drhJK/i5v28H9zkP9zmngR8+BMh0/4y0B6FmSni3IKVqGoCx43ZjH3ps5i+S2GmU7mIKm4U6bixRdguOyhyrRgRq4qyWsSkrmIavW12mtObrylhFbsAFGlzi86omsp1bQsYvwkDlm0kANEL87JvifqEZUaqfPQmb3NKExWcSaUkAARkxkjFMPQtEsYz5ta85IAp0suchqYELmlkJOBwZZtq01kiXiRr47D3cFkSSK8vU1NI8f3EcS30EIU+cezCdKUEEkLJFjlMleoh0KOgySEC1+y9YMtSMBxmPVr23kJz3TLakNh9eK3UM05LFGpnxS9T5mZhaSDdK8/GbRfrwPX3STqtPehpDZAlOIBlZG2AhRnemHJEB0Ly1hQ2v08afEom5XKJ52Epvi3e4pJQ6p/UzHyqDnjBkBlEJSpc5liG/eWN/B6MxeGtz5Zdajune4131PdegrmHZXepRmSsImkzqftUXdOXdn8YO0tDCg3hJIotGpGmU3w7VIhidHITU9s2JNiRMuunUCmrwaoEDIWMadp8+ywTxBwHS08hlPB6IP6Xtf5Xs/pd2y2sBQWY2U9VmITqkIB/Fz1ofm1TDeOMoq0sUbpd+PnRStW0O8rBEnblOltSBQkhZ9fLgF6R22CVQdfgm56mPMyWkenQmvR6LKNz2DxZT6z25L2HvSP4NGD/rqUHuj+soRa5JpATrbdYf5C+zCKYl0xa3rYJEqwSu/YjwR6WWFJ/kVvN1P13LT+jOogwKLDm76wsQVAYzT66Q7Kgruly9N5rfmflfOeLvPdvVFLNIiGqeKKqSZft7MCsXaLyWIR2ugt2Gv2ovv8WPdT8ko1O0LFzS0yDzNawmH+oquSXwYt7zRL4Gh2cp2KpdZBJJqUgRhUql5H5cVx0ofMEqi8ZpoX+Qvpme6dXQOyjsXH9iZpreTq5Won48gKkw+v3KnPJcPJ+sM5FCD9pG23gWp5ILbzXipuZVlwFCdDVfPo1sY6PIEiqXR1S6oGWXWuJ2XO5mEtN3Ue90bwvu8chNRMtKWRAf3kMh1E9bsW4hGmylbR72mZDXaz8hAEQtmjwvrXeqD/l8EPEt59D5S22osZfFH640Tm8NtCRZbz2WSDb9kLuiR4ipdA1TSrITttvVO21wFz8Q9C4alKKrzO5rq0RZqgWLbBEqkRFG6f4tCKmc4ySRdMghvqe1VhAqKeSBN4vC5yCuxjnOZA+Qpc2xoWOK6OdKGVIr/PxTiXIUa8mai4m6Vi0XR0kGKFDKy8CjLMWTylPyjkz4mUdWt8+l89L+WWhkBGc+UFiTZeiEeJ3ZC8c8DhSeQU2+NYp8Tlco93tYZTT3rpdttcGz1uMc1hfDoxIsxYZWF2tXRDyBqSH4uO9GsmZhuQv/8CVaFiWYVJWGTI+TMaX0VtDsNJR1aUdTb3GUgoLBhVFczi3HcsOl66wJQAfE8btqk1BBff3Jp3L2EgeTI+GbPHzuTjsKvuHquIAaIuav38i27KFvvXpz13ZNNj/Wi03s29Fw+JRbqyheETdXCKF5bMKV69i9932+qwUQM5fTSfNt//vdape+ixKr7jdjmDTYwnQH13a0JS0vHDtS3cGB5QnmeHQ88jOpyrCfwR00zndvTIGeBqvBHP6VusrX4NFwuE5vhkSjX5/gZ80DsNSyuFdwSVRF5Gk3A0HCS6wtJT44PMB+cMoLeVE7piuC3uf59z0d9tt+LgMvKdTwKaymvU1d3OGkoGKuWMkA6d/1FbLW1YlFeFtLb31kT4zRZa3gA5+JGBkoyLrwa2hA/yMxp0GoMN4UG4jQxMgK3A6qxcHmB8nQnOrrdp03BPVb/LXFj8iYgRJWP07SpMJRSIW82My3F4D6P2bUnZ7HDM6JTdXlaAlpCvyg5wCDXntSp8oTlonq/Aan1oJNTY/nUPFRg6f10zd15wym4ofSfxcboKN3Ijt1rAORBRXRpRilPTELGUJN4lSCMmdA/5ItuneWtFgBAALJS0diN58rq8XaZdnkNlFobNs153n8VWVp4iAFnlyXNWiNift0wkKdxaCWl6JMvRD45UCiG0FgR4Mgc537s13Jts7KfKA4w+HC8H2wgebBEeTP1UzEZw+ghFBT9REr+t9lVEkYphwRivUNB9W4f7P04tLDOZQ4sYwrggkMMV67yPxLwWAnACw/Ppsk8ORrTURIAwq4MXKjBvRXvJm81rM36G5ezAaWizwC3uX8mCzOZHwJqyNMOTj7LHNwCk2LrBRNMM07LV84RWMmV24q4keHkDiEBzLsJCAmfp6gPjQXMOtc6OUJfH/bLkQ2vcg/t+I7ydT4Ggbtc5xkN63xtxK6CI30BVkDbC0X9idCgZcyD6EpMhTOVOd5FbPl1Dmbu49TjluxHt6hZcN1aa/VzqK1sqS3s4+kYynm0/Uk7SLA8yP1H7IgHW3et37qIKC/iohIU2BuWqd0R6luilrHJOo3FBrCoX6dyql8U2S5y2tM+Uw9ATtspceYVkAB8VenDQ4h+ClvXS7e1UtaC/cvhOgev1D+MTQGYzWKORUQF0kz0KVXfAPUjqxDrQvHwtuijpr4s/IfrmO6j5bzOi7j/VNkpCdOZnr9xFKL71DR5lNPyaiFCG1eISLV+mMhVHV+tq/PAYSFYNyHJ70jCIChF6L4glrA6lnDkCziB2nVx6X1Rlrhw03mPeqtixGYrL7viiT66XFeXekxORUtfrlAj1fILjWR42rZOC7/YtVqodK/nf7ze8Ws/WbIgSPDMjd6hmKvewNchWV06qQeSJji9P2NV26xsQDyWyu+fWObLi6PsBcjnKA8DwvXxY1G/deMqLx34xq9mgVqy+TvQqoJU0NZblGo/iQ/h2JyCN8PFdlaVapStGQSG5rzqiWKzNcAitAtOOPRv8pWn4R6vjb/ysMl1xQoZbREUAiJ+Ds0HuT4NNztQnGkenSYpD0hB4uc4CFVy1Bwbkwj/Zz+0DacGahdnaNbBmMYxXDUwxf9mBo+ezlSduNF+IDXOKgf+0eka1ya/LBySuKPOz+7s0/g3DdR+aiVoN0NxQfpGCXNXyhV6oADorH/FNLH/Zl+CE5ydn0V4ht0kTlzYmOj2uofJetIKzVHv1+yh3RppyWkgS9RdgCsn63lTl1vfESeOwglHiz4IfTosWgUF5cSrYQFuX4EvdhMZxH4Tw4fwd1RY53H27ZEUAKhMW/2XwjKfzkjUrU3YJI95xN4fdpIY+c+ASNM3Zgt7UcvQRVucBPQIXnSfU6Zr6hIm3dy2DeoMbW4usIjtpX+r0Tpfq7NoSsfnF/+jX1LnZG8xZON0OOtn+nb2AR5yiZS1ICkpTujVfXByCH4hyItDXc5p8z7w1RDsF9jrWxUBdPQYGav/JAHSUD+AZ/7gCtuARuMnmiZV90mc87DwlI3s7BM52iO4b3WystqjMXwIrmkxCghRi+Ezcvs8sEwvZEWZc24PX6KF8iCm0jUkKsO8oGVxMk7BBXoMmtT4MHF+lztv0xUtiHUT/VCF3YKfWa7btco37n14n7Ja7VgsILVTLEyL9c2DFTgiMnikB4cGtYK7TyqRgAlx0IPGCqz5vHR/DaZqBVR9bC8v7IytkBUFk4mkGdoaE/MJGgrYK44V2+Ky55f4RI8/0oKJywah2qk6xlnNhbTDAxwfzCsqa7gS7o/2dLsX9aanxSvYAVppubEugIwciY/2AiVya1Vd8+DCShe1px1TGrB5/isjid5ZqCTWh8qR1PoS7KnqvIB5wEPkvJEJjBjXHRTEg2BXIZRS291tqspYhrLkv2Z6rkhUkvZ9CZBi82TtmGTGZqm5RnTm+fp5qrkjHJDFIcYVKdjo9Y86uycl0fzOoPaZXznz4Ux46AKqT7foawu3JKVxHcTjLp7UdjqHRYTwFwQrRdpdgXI2GOfcbdbyTuA/isxJVG76T2+ubi7k9wTO70TZG0JALEGaT8ooJwV2QTcj5oaAgbBMLxjURPKHVHqgdcRfDYRulmtt1NWfJ1iQiVQp1peJlK17WqL0y25GfSo3nn9V7S6y0voKLKLbY3wywPXab2HN/pqioZU9JuQJOcJ8AtnH/DOEB3/N0bdxYE+HiVYT5WD0qjgBiNU4UdCg8nMAhAb1V1aeKKgmgQ7/X+7gDOQ80r7XlQVs/TPvDIamKUZWZ+pCfGyW6xWbMuAtuk4iDzFBUDpEWqzW9JYU24wmpmMX77OTyyYIjavqEuGAw1m3UQGUen3ft56f2OeNcLiwUJICcDzZhj+ny4oKyNDG/RA1X3TXnsNgfEbmKHOCSljqu8dByTRxr3LR/bT//Q9OVNpSLhRKWq98kX69zAehtrqPEcqvQXhy1X0JjldVx8W2ZZcSPRT/8cwfXULxOYcfLSAHFboywKsyg/joBvDqRCyDs//A9RjBumUVHCIWXoHjnRIJcu11MXc/m+0a3knbTC2He9LSeJAajLSkrcmTuvgC06SIxLdHr2lpkFM/+rIlgp/bDB50Q+CADaerHTCrRusPhkogE46kBbkYg5CdtmsXIP6uOkAgn4RGVBGvjuOAkCCMm12xEHUtLWUKwsefBMVKNvpqaB4KV/on+ZqBJgUEkW2grzwadnT5V3dlZLqRAacTIYAXA7THe3qQPowxuzTYANOX1EXpv1eLojW079ZmEj+BEM3BF3bCp57ahywoNKeejKqGr9wJ/6O/WpK8IANmrDuQm0fyiHy6HsWWC7vZIXFSJzYivMPWZ52HzH4mTSYZLKxe/Qd8bSP9E3c58o0AgY8i33GXUX1xDbFMK0RF4jJ2i2lU25PRwku9Bq0mlSD2ehHYjyjadftB1LSw1+EMkQgxNSf7tpaDJkNIMTglrrdlW+LC8ER1ZNnA1DsXsYR6m17nd7Qa4OtiTTxmAwIOUwMPJ1szawAZV0n8yNI+4fLwn2SVi9zZ2oKUdVDUtW3bmBmceQbmGf3MTGEa4vGWsxNtdx/uFBntXosiAIlqEUNcOBUHg1WtkwU4gXeWmNuOkoYPOyN05NW8wvh5f8V9x5nq3KXUJx/g5crgLwU4zaPmiOT3mQM7DtRdMDN90Eu0d+NnJ8TnOpMnQwIPBAF/szsmGSEkn9B1qZgzxvR48wTfUK2LDuoMAUNpzfD84eqmJMV3rcCD2QbagYXpNn0GfgyOlz3nIn6B7EuGYUhHxUgLaC7ZwCbsdsZ0Gi275z/5RJU+1KcfyjBGKFH5euYgc5xZ3bbGGXsav4aIwXSDVbZMsD7JHzUPnz7YlSYddjmPky9wVDmkIbF5B63enA72awWURu/Z9xbDHr5nIG3dYfJqR4SZ0JXxG0Yfso8gErZUP4nxMIbjkOKYy5eCar+/tMHxfUiJoO9lEyKhfUtAZA45J+fT8irsJKOlOLprf9OUysKVTqhrrccqRDv/NLV2G1MY795I6UtGvTgVXpcUP/H8/We/xG5h8XFRnbZZnQAO++zDn3+hlBcIyLB9R4M+IzZOb2i+F/uWhEPhQkpwSGIL9reub+80dpy2zYSzTOsl8kbg7p+DM7kRzU/EDC2XhzMuujd6wItSHOC8J+ekqobRF7cWmw+9a2Lww+s/R0I2bQa4a2B1Li5MhyaWhkhFwbl3jVY3UL5STF3L7T2D9XasVPeRLXKiJRjBTYsVBIe2phuIXZBk2ea8vA7lKKtHLMx5YcE7SdqySaBBwrMQ99dWerR//V0h8WxGev613c6/tRmpcBsT8NJHLiF+9Ay7PXlX7KEWvIarkjUt9wBsyzqMpiW1hA9ep1XbLl7OGXc2gtc2+vtnzDGKCc82OShfkQRoj2L76aa6C2UXNBf63zRGCfUncGMPFugbR9c0vGNNlZMcpJ+SmdfK1h50Dpi+5J/YhqnRXxqZW2dq6jZ/EzzVn770cYziiNvfTUwLD8MKSs2A03fk/7QeJZuO3tD57SSAfB3OKql+FgW3FCD2PUsmYzmpLBh5CALRYuD+uqDkw0OMMyamkpaHts+4HPvqerDLMgRrILhKvEeBZK4SZYvLHy58yQ2lUR6hJXwTehjQYf5QJgzRXdDWYmWFFCXOF0X9ku208rGAPzslyGHmwmG2V0wRWMkIY7HI3Ivxv8CJYwdnz9XK4w9gYm8V0qCgImnI8trgTReCox+oos+N3o0SkujAPmkNQyqlHRI8jPqbRFsqt0sZiaJd1ypC+WVVwNdGY5EwtdonBDZMv8sv4paF220Y+Kx7yeAEAtAxlWMtX1eUNbttsTixz8idaoBDL1IMHFKSFCbbdaAwBNOpLDJ3hWaSsVSGsc0boqcvs4Uag6ZMnFfxG8av2YsdmQ/lGb8AEkJukaoalbWC90fstB8g3RUAMSBc47B5vmIxvw/fF+BLjU3cI4Cywwg7ECjCVI7IILsQQTjdyLX7nAOgm1vE8AbZQY4Pzo/MNsMxHawpgio+IP4s9Uxe/hqDOgo/xRenxSgZengLrL6bU1XQ8HKT8mpLspNXgrixB+uKiyamdyhHbXCuSib8nNrz/2kT7QRGBcmH6NhsDEMaW0BWMfyMjcV7c1mGE75CFhvNpnWrSVNBpnSInPQ+La7DwJkTN+wTGZY5V6fmIs6DpTjMM1ch+qD78KKLsngMVxKKgyU/O9UdeMgsYHi2ruUmAisE2D4NGnn8SCd0CxbJ9DxGcJMLcSKZgGCRP//D3DXcopI9/j6GsU5PaP1lDWs9UCWZKAfkBe4uTN9sDhgWeuoIkZ3Eajkw6DvvzjgwRTXcpF5TfzRXX3OtGp8Wjcd29QErSLHP3gJ/BOaouRcvbTzvdvOJhh6DG8f7t4osIEbqK2sM9AZcowfYVUG58K49VsdQme/LYzgw4zQnqbUMv2PETqihVIQ6Cn6leyXcPeHIfysQXF4s80rMJ+reS/e0sOYupf+MVNFP76PfV6SE648SBFDHDVa1f/mwSgajN1MkpQpQgLnjTvyiiS7JJA+1q1DGaPNNZRayDB0D9jQCT0MJVgq+xfY+F6MPqTm/D5uVXdnA43d6KlrVO34+V7h8baabd0fHlpmrTi+RsiA2Glo6XzNiVD1wu+mribKIGTpfnA+z8AaBmcHSHrA8pNsABp8iZ09E+08fv8oxu9SIDWagOXNzWy3R0+jpEUD03gEi++ix7MvJUAXE4QGwHb87vgUkwz5SSFYzoPjHdU0M4PtkWLkKbqcBKJqEg2vLBW1t2aIHTUvZnNneHRoX00mbO69emZRRmeSGTgYWAtfBVfONAuoKaXoRvwe9kr4XMQAneLZ+cdSaRsMKy42kyWzr5CZri5f7pSG4Yfo41bKOHfbPQ8U5vO/DUJONlf9ZrOXmTIYleZk9zQA9cM/kbb2GrnwW+mgFTEUgcH+lZCeDN3xEqPxhjXfL5RDwlBgTBcN2+34Dboq7pB9E/lHFI/fTVi2uQ+x+apINnsGEkXhgVPxnehmjM+x3zFoIIh8gGumosDFrxKp2JUI6C40QbgkG477knym0cTxK/K2Q+dnSgmquaniikSlgoDRg+Ya5NR5ydl1m1dNHvy4/XI9JWdofkJh6hfTSLOVrp1lGnCpHwDxniJ7Fwux6d8VlD2lb8R+tZQ2XOljiz4vBI6Gzl4B/dPzqM0ni4PAKKwcAcr+WrISzRolDNCsxxCPOfGNxVm9wysyXDduaynqWwk4P8OaO74amX0j5Aygsl7JbrZWzhhLRnmv7zZvV+1fzfN6c1RytuV/HVeJeZJRJuLcUa+tooPs42koEonAH8nS9rjlZPcT6jDWBYFzBXW0Rfgy3LaEHTIRtJX7Qho4xHPaS6HPmDdq8Db9Hu8b0SoIRqBFAp6oZeONELe+WBMLnJP5PoficbEM+crEnYgbXF+d4ldtiCkhrLTdIEAs0MbdA3/oFYnsSpkSrcO32kJf+f+Z/qN0GR5Ulz7mG5ceTYFTXL/gfR8ZsHiA8wNPc2hl/leiRL9d0BsaLy4Oj/E5QiYwSOI6M0oCIfcpW0ekiJOHbtWWZf97g2O8yRdnsSQUOiNFUZasZYTAF1ZpSLThbMHk6/gCECbzj15Ujo4pZkoRidiiD/IT5m4e2Uj5IkJvwDxEGztrVBGC33YHbuqD6vkyIRQUCcV2GyUTHC76UQZl7HDuvzi4I3a2wUCdzyK6jCuqKzDLd9xsZtqCpi7EoAfSF1wDmYFC0o9iy4et70xuo3GFC0QcFoI2ZVSHsh59fLsG+lcTvhXcpEKMrk0sEWCPJnP2N4Be1ADjUoHejLa0ASa/j2RuFXq/dtu5DDyuoUSMCTD49V11r36zm3Mr/00PUBvu9LqVHa1oXhiEILFgkmDmFmOIWuv46A16VvA8lFUfoPZxeUlPAr/0VdvLBcyHFY60lT6GqmkafmTA8UrICXeN5jCKP2tTrfTlfO27thXQhSaYpaZ+qPgH12/dY55bMEEX5mauvClv72f5hFRhOm5sKsXSRJmsVwMoye+/p8/+n+oZcaUx12gNgMt4PMLBK2TsXVL7s0P83L5AzQP7WjFw1mESlyON7pt9BYVpoR2r7CWLslhjgrqLUeFFd2Ttv7MAB96eN7dhsub6A5oGeVgkUczVhjcR3+JJRVejONWMga5sqEcmm6pY1UJvHdTxeFgCWxPC9X95LqWzowV4CMNsaptAwCYh2u1oEka9Ad6bmX+wmHz/uosAMtdHBafRhDl6NsUma7zjgB9SddknEO6ajKVjQjLJ+A9RqTA8G7EmcGKxrTO8NdcivTYyWJOR8puuITFyyBE7E5zUbSw/lHzs6IEReujoG+xTqhAzfE5/YT4JWzpwBkhcMaAjTlFk/HGJhLOfDfxWm5XRJHxUfThT+Y/CyIBv5L5fLwDjF+rcQmjT1gACyOGHO3iGF/Eo50xWfceR7Vb3/bV7O7lgGvaopfCSK80Wh036UH5cVV3fmf3sNyS+YyndkAP5BJsoNvuryOKwb5CSKL9wO1Q9VMKBrEnv+lKhtm8ux9k27Ji5je0XjZDScM6aFi2om7RwqsW5mkm9N966i6biLfgrvUNhHmHUt4zSeD8XPyRQqiZeu9rYKdsE0AaYOdU59xFYYgnajJclIDfggXlQ5yVx3Vp42I9VrCXd4NAiOd/Tp3iXgDKCVqok3eh2zD3TKALsbhnXcH+XubiBAHl9EjVTAK1q2784CJze2fztsbgwhNLEZZxbjaDYyTXEUfT4V3D5EuLV3bRch2dLHzkO5rpFx+PTOu+YSk8OO/9ulu7DKTP+CXalmZPTYCDJsDbHxziad8iJ3115N+NI+Zm12dY4lbEePH7dxp533JBEPb0vQ0B9bLAcLSUr2AiQtcyJ4kHZo7egT4/DRyWHrpd1fjBkFiayyidTik+K2Jj1GoUtBtE6jvrDpka/6YP9o0Btoz5O+XLLyEl4MkTPE41sP4a2bzKi+B4aQNwfWUi5gyIvqyNuQyXg3l9s62oVtzxTONej2xVJHEB+k/WntEvcNwnMlnzuQ2QFILfRs3Uwhg91qky4wdAXkvYCfvq94mZMytArK+O34i7Rf5uHi6sJDWCgY/Xs4+Vt1dKJwhhwQDeCnHlGmIiBL4Ui1YC1lkhbV9GRPM9CGoY3lwmzp+LJpxrHxVWZPpdl+7b4wFAu5x5Q+oAJpi6R6cBZIwP0YneBA8PBq8XpwUCTX2dQrasVp9o1u+sebzEDb3yF5G6vyCSOrNCYL9/E54/De62ibgu2riu2gZT44Vt+54I691a9BcDrAQWpQ4G+H3xNC3YN1pmg3usJbc5X2BbfWp+xqXAKnuB9hRC+1TkIRJBUZdfkayedUSysKIZYtU1YNk3XJ0EP3nkz/ujrJlVVt8bANOeCu2tOVSwYOzEaiWQ3A3S5akuMpGWg+yfW0wlBAjBeQX3+wfFFJnu99atbKaV5gOjITdQlfYPxT0kriNifkiBfnYBcTLJyWVUNYnnZcGixDtQyoDdjYcmHswN8PRkr24g9lvRDh3RaYrL5Y7D7HVmQn4mzEJ7NrGnus16LP61yc5XseVbxug58TDOWEPREQxOWSwWFz4QnSMLoEt/zBwkoVmxWhZ/z+udJ8amOnecXBkf3E0ru/xhlqPHdU82J2JdPZkP8KcMbLcljlCsQR+kWjcJKl5mK0v9waX2j+Nu95FNsi11bnAppbsQJ7ZkXR5f1wyRVY5BTtiD5r8qKD3/4HGyFjl46NmOOUCuOjGp01nbruxq/9gFc1fSlSuwIbEXdS/ulNSTqPoq9jGn09q37rnxB+1l5AkBM8FzoQfDesJcDEWsyZkgZaqg6dsWxbCeDK/vaD7YnfETq9Io7funN4QWKZga8f9k99HqkRqWhltiDNjoBGbAkkc/s4cFVkl/DiRM+XY0CRw7oehBh7pQEO1nncSJzYKgLamRead+BPEqDo1zesDfNbnTC/RUk/F0mrLldrNVqPa6PcshnhJemQrCl+j8QQ8d/n6SHd11TA64BdlcluREnwSOUpf8Yg70EqE8qfxKCfxnkDw4pQmjDGf52FnRrqwQSTm/Ke8XBS1+JHPLHWuMCnCkLg2P8FUqvlBOFbX39J80XnHgefLiodxQTWDosaqmVGIlxZAq9Nxsbqfo+VB8Ky9y+v3e2EVNeAQgyQcXgcQiyOivco4p07Cs3Dsbz7Hcayece2SRAaPD6K0+FeNlzycH80ZP5UNciiGBEYM02guM4c5bX9lFOzMZAmp+x1Cx4s+kShinV/gfAv6ugODSbIsPQY+ngs43QE9lq3Mw1TmAzgpfOW1IQ44rjD/uk9tPhUaiGmd2Rdf/r93uyDx1WKxArxn9zo4cXENr5kqQAVRsQL58Pa6QbZ4rTFX3U66wUTM+UjeBIGVhFzLPyY3FChQJI+Zj29iuY0Z3ZSnkoopMiWev/57lORcTDLiJqDYvSoJetupAITEJDzJCWUjREkZ0I0xLiF2P5OIN89/6gizbH/T33+b38zHKUOqBFMg5H5qWnv/bfwxvlB3xWqty9nBNmRSq3TlGeTi0ZQah84JQDZVSWcr+Ci4FufX0BIkm/wl6QvF5zzygMBQat4jPXy/QRgvcVdnaSJROGZteVhcqRYFcqXAum/oFBgEfcexR97lCzmOleNTnlWUs3VA6GnPW5fHau7wmXKfcAmR7Ovd+8gatkSBRXLo+TYviieTqNdWbg0e3XoiMj4UxBnajbxYlc6fLnPG/1Wf3jX+o9VJsK85E2yMCfw6W0XQdjR9EQ2r8Le9BkNX0NDX52uh5CV0AcGbCCmnyqNXRdj5UzIWvUeKHk20d5P7P+Jb1CmIN+1U5c5VXitJi+q92qnPW1rMZmvQj/S41Bj/eXMAjBlmA+PoyUOxUccMEL1ErMomATfvpSLdHAoXmpoN92kYS82RFl3PRE3hrLSEbpIcuQ7wTsERgn7wb2U+AFni+tpqv5pIu6uHA47d3pRZAzObqTkiGbfv3LvKEheHwgt/YJCc5TNww4e6VJwWbDWqA1Qz0x/vcl4ljE6jtaxYLk71iJQ6HIh40AhQnKLNJbnqCny5pzeUW9vnv83/Lu6DmIGh47jNpiECnoGYY0lMgwPIJtGJrC7qbBIOj5xFAcvhrqFz+E3/rRRT7DHz0kxQ6ie2Q4YJcT2FIzonRBnbpSVLDRQOHlFStqvHgasgWCcRLm2YhJHiVrvWP+GjMZ0Qzr7fGhVM24WVW89KMksghcH4+QWPIHqs+GAXnVY4srydw+ClaDeJR+MLduTKGF/hjaJhfUvkkTCqWRCuxJ33nVGxbvqhDqf6Qs62WOZ80km7pcRdaIUVdBRLJVnBdg2QennDhxe2oh7goWJTJDqgwT13Fcg1h1dqZ0F0DZXti47wsR9eLoRwQfuquJSopnz5Q9eBbwnnBbS2LSOMwg4K0cYTDB2dHM/dlggZ3c59Q8w8FoeO+UsuwGB0lxLfoBjfr81Pf1KnlqqC+t7r4se99tS7+hap53z88zv9wDy4462mXflT4N80Hlok9pk/SknKMcXCgmUmimszHthzPXrUySGCA0l1AC7WU+EdQa094YTE77elpEdgeUwiDcPhFE8WTvbrsfxLNFNnidgz27IIEd2tVAqrTqFXF7ggfarUpaiiAHYJCgIqVbaZmmy7JCcbhFLRix2E7pgB0lp0CPxLgIy2DBo0SAjRdNjEehTRnW7+8DgIlk6jwFBl/N5LVxTqCAdtEM+D72zGSA54JiFjEnOO7l4ihcvThgAqJT8OTMLNalg6USaEz0zmyE99zXF9AbCLf2glm+r10zNX1iWjFsu1PwCoYst18AXS8ynbsMqYiA1mhRAsegOxrMc3BBKkKYfcb7014Qye0ik0ZC2Fmv8EYb6MCSnwEcJwUXNz8LDKu1pDlSJnhHBluyMF8kS/1Gf0mQw80ZOal2cnb0b08dc+2weeCVi00hM9kXiuEtfX2TyqPaUOry4onTKEQ++8jPIckVPjRHdB5FOEf64yZbuHjsCiT0LtcEyDSvP9rEhE6FMux0evn1Qjq6Oaa/e94ZzmPxmGOnruJ1cwORSA6KDxSewaZJKVH1zr88KyDwcGoTirxgKg1F2qFOcuLn3fgOoVULjG+CKpmgmXR7Tz8oYTnRkkVdvxOpMu2keCO5lrmy30C0AglOSl/4Rn859a0NtGmVERVpo24fRmeO/gZdkZjjWEmsjKwQU0zTcQ+LKN0gL537ALFR8bh+eLErP5jP13ZL2hg48okEeiBC6iqPdeU5XgGMHOTBtiABiG9Dp/vlnSrBERcfDhX5N8zPykqquieSLU16sOcMNo7e1EUUCfMZWVqXSyB5luxlAJ8GpuU8NZk2T3wye1YOO/4ntNASMbi/SkW3V/XfALFNXcKkkt90U49JgGtDLnTj5a+G8db8/TC8wJ+JhnGIwQTcAdY5QRY63CPc17+UN/rfb+hDIgiLMTv3LBOZJN2Y8jOvTNE6EbmOP33Lu2mt4gfNPmFZvEYB67/6g4npS2gaCNL+BeefLEcpb5D09uGDSjQR3/djYrhx4B/+A/Ba4llqDYAU1/78pl0/C8gaiHZX4UsSre/0yIorP4cktnap1kW9iKwm/bJjbic0u2Gh6YiPYaiyEZ5sOfbh1BHE8hbh8MQrj4WzHnxSS76IMZ0mPPKRlF7VdEXEuwabkQVhf0kWloENIaagTCpthac7RTpcrILKEdcixYFlnmBh7Ai+xjTXh44yg1dg2KEpCqz2xmZX2XGw1cd97GfwPkOfeC6dS5cAX0ER788umbKEVHvVvOi4J7iplmZGyFguacxPv6IXSsuCGVVljAmpftNZYDE8AIDO0/Frg3BivivEP4GIZSYApZ8BtnI5S1MqKYzuUjHB3xAYhdZxRKMWRp/AAFcV7+TCcdzUmWPuKXsBgJc99Cp8zIuBEWu4S1jCKzQ4T0QVxPLhSZ2MyHk89sVpIZCYOeSTkQCHvbQSRvAwvFhNJIrMdE3ss0j8qM6DbSgJhcnK2iOx1xO9oELDgGz9NGyvuc6GL2RrJ/TApRiOh6VPC52umILPM8AR/wP196OjaR9AvDNbptd7g6ZKvDxSttLk0OffwDptK0QT8mGQKLqxiLk9ksn/CNcswC34kQt2gl/S1sKg3ax/wOOaq1E2UKGbWVqYsSeMNFD2qyDelHtKLGJhzcPeVBP8/6VF0Y2qVqd8ITErVEmIQ+IoVjU/wDtjVF7IZ7NCZDyUvyqVHYGYNJ4+qzZG4pJVkemr6hnlxI1UbLrmC7oI0+n45GxwohfrzS/g/EIIyVwdoa9QRGLovhOOVCEgtQn2cS7u9CzqhA0KuLXYx4/KygH3UO8fBzlKfVY3aZSLSHhzleHvoRBycnQZPNd4bnfT2Ky9Is3Q2ErwJwYnE70X9476olU9Swwjvz7ZbK5Q6Jut2m28OEj6Cdv8r0/+zp0KGw4XgYDfPVMo8jYq5UJcpO8z7L/3fsb/W5z9A4eLDmTJgbkGJJtxzC55tDaUgOXSeToYPEzaQkCghYSfd8y9kNVwSGm0jOoX18vO2olBCq0xXLUg2iR4F4ivHWSSJwy8b0dfW10iEUyl+lkgb/w1TuZr0hWHNUMKH//ov4npsJGrAv1Y5uWtMcExRuHL5m6br4htiTEvYfTvS2dmMCc1+17H+3i253AIii8UIMgtEmgHxGJpeSG+ZWRyfE2ihvi7im2JqZKsoCJoAQfO6YIP6DgAv47a/WK/9siZ8/Zo633Jitk2vZvY/RUi8PLbf4N/T+2DwebAfbDsM+8NdDYfZpzPrxet8lyxDwhn5Y3Iqi2zhvixtz56zjmzbni3RmAKG0pjvruOPgZPNrJGPdxQTjLBM4Tbl0JYf4Aajbn0kcGckkuMrSPWSLw6yo4Z5LX9oNv2u7+027sq/g8u0CPYooXlb9158wbtAkotvsTXzdE5r6KVekU59E1gnFcD7oSwnfgqaS7Q4yEJop0GjTzqS030AWgLNxTHlWf7GSnAdN04jYDi+N+HjprSzMWilA1572sUdKxllIifklHilr8LPK88XlKMU6Xa2uxcRy0m+vXGYCGI+vwLW5KH03qCarA1f0IxYfdL2pNMNWVgMWZ9Epq01gDwi6Lf1KAuhhCsiCJA0/O6kd2zC7cZoX5Ps5pkT7xOU9+LlGTZArvh2ht4rnlaFehfP2diKKbQhB19ZKUhjCca+qNpY2Qqcj+b12gvoLJvN+NEP6XYniTaz+cZezGUawf1k38Xfezevvry+ofeo2lMKkHPhAM8Oq7kpJ0nhECVbdVLos3TvS0bxW0J7/aXUtSX74APV8IJWAnmNSvJJT6YMAKTlCtWqXbBoiH1z1/lg4AGEiex/LeHdb4qgveDw4JD+nvKla3n+j6qgDZ8rbu+uA9ZCBEezojaP0ebX17XbF1/ki1X9IfUVoBw73roQNEVIj/cWqHsIB6Y81iS79QY+lRKuOGL9vT+s9wAZU/Xndda7ORBYx8sXvcj5jGqnigIiQJaQMP67oEq3kbYa/cJCVEkc41CfVL1YEAVHJypRFRjuccpZjogPQAEo1zAf5K5cM1t0ESa8ARJchrPlrxxTuHRgWp4e2CM7tbum9JaFm5LW96yNbtDzPRrQHQaPvq4kLy78RmtIuuSN42jAl9ygsAoZFo5awikFLlx0KagriMDtfMczooVjRdejGtiyOZJ2Fc8EmeD7o6nJ5V1tzSzMiyDrUV1fUdGmkMYiM/vfNjV+HHO+Yp+BiLHCJCMLsb2m+sQvGfgVmy/NcoxriVRcn0OXcfUZ8qEg3J7MZHqNJPvG+cHRvDj2RGLqsslQk0iRHcfceU7LXMbdp27xtO9SCL8bM05xRTlPm5LcAVZ6D17U81hKDrv82gpCDUz8MoM8JIay5loZ9NWYqZ9N/jXjiQVWf9spkhphrqM8vYTQ/ydu5F4+7MGamw1RHom17L6Z5pu3jAd0D3iP4UfQAmu5QPX4+6iV1VXf/W/xfy0uVdBwmJ6IqTzNiJX0c/p+iWMfFH4Ma16yOR9cw4ZaJ/NHezSUgMUCjuZ8g/yYOxcs+W/5TsN/PSTOjMl9+jlJMj9sS5VDQj54lTdymzHjXokRminvqIBfUGCaNloaWCCUaphy9VT6QfbCwA5M0/d/4usqTexuIS3k57Eb10irToAQ+jdOUNMXWDydmCgbobb1Kgd0abN4cxpQ+LMaBzQlHt0IeFbO5kvlhZ+wbfY3gxgWXpDDn+1KhTTahsMyp0jprXtXw2/oB4c0Y/+FZTwpj7qB3ScWfi7MWGfnop2DX1OBVTQ4Z3fn/C1kbuIKIXRPeCsUgswxFSl5yi5ZvU319D5t4rJePofX3yyC+ORkLvoSWbqwCs7BsFfs8A3FgsWJHPFsqNgH1fGo/8StqE6lhi65jnwB2bnunW/Q8S/VVv4bPgbipz58VjaHTa68lOFszBp0c69TC7JWMeJsbXYjaXdmW11i3enbyYC1A9kNoupeM2HAFvIVhstJVBXLS6o4yrvYWNMzQWNi+WdE9SuyB/0o/N3em6xcwktmXamh3dT3edyTssa/73MC5T04uK5f3GAXUtSWvQYB/91e9moqps8FOaj6PmGxgC/MOdSmZ16ngz+c4iFO3GBz6IMdpIwtQ3mlKl/TliutaT80NpdS1QYtvNnACW+i5quBIAzYk4yx1ypLP62jXxhf75LrcNHyHormH/+2uLDpVGEkKo3M/OIjKbZo16dL0Tg1N8ZJAvlJfm9oNs9YUPrMkGDsL68mQ+og/QNh3J0nrbmyZR45qV1fSFiEc66dpgXcLM/d6BqTW7p2GWJS7KARJVc1/4FRHKWduIsoNZ0OLXEdFNlrnjB3Nm4QoL85HAtcrESSNvS8R3rPS7eyM1bOpPjf0baDqWNqNWOWAxXVxkIOHa0xmm6IYEtK+KePuZkKe44wwpTH5fS6UzwZlMu3iLCTQBPcR6ZhgKV5yAUv4+o1PTbHnfWvVMGkf+SU3dMTm54KTaUVteSuQiFjx6P1FsinJ1+BUG80PXw/mogZOyQMwwbGyPYXUFOosItL4cR6zNXq7cGzB47PMUqLeOThj4W2iGOQty2Z3zvj+aUyiW4x2OXCYwb+Kx0nOrXLumu4BnjSDrS0Qsozre6XHlgz6XWyfljXPxNHgat1NZtTXQCTGY0M1R9iNuSGTWoxsG+G6l+VBIj75by0ARl4ExNVBuHWOZIjOvOXArLVEUx1pZubXYTYGgNyB6UmVAzF3B4P4FYZlgtm01/zwC8k3aj6o9RxtiaZcInSz2GIM/jPBXk6DOA2W0tsODfbAJOr1aeoUb3JD8Sqx8azSlrdxJY75OHf1mouhXfAvrrPxLGusE4060eGacH6miuLoMLjzA/gvyki8utF0tJAh02S/tzjr8nCmbvZH61wGgio/0zUEdEh8jUlZ7wc+hfAezHYd6yXuYQtGpMPENvflyoY9uISMqE+SA0wNaSeLN0dAdjMso0MytqW4WH2F2torJOywLNA8ozsaxFetnmc1m0nVXEuvDhtddoAe1FbfKfBU0GAbg+EyL+knBe8ocTysIQ5BUZqUNNZpEDKfBUI9OxMrQoOmIF3avi7l4qLbiq6vRpOIcMJ1r9Gj8cuycGSlcg7gTYhZooGedbWYGG1gPBVmCILibKSu4oLveeou0Sak3vFkRC1hnqA+6bjnzUT/z4lEtFFmVblpKZMoMSvNdpaiZyZ59DD65JKZgTl9Hd+8LMrdC5KJF+4/V3THSZ39UL7u2kpalMN2YYy1zxBZcpFwubKKV4j/s9Yv1mKkWqM5DQuKK4A3Mhop04IHcnpl2dDLQlOz0GeerdOc7Q6RSaHpYHv5JAJ3PetFNmjIbKzM1a84Qp/myMgC0dtqW1nG764f9PCI8tEiv2yp535nvMlFw/Pt1SuxCh2E6RNaAKkExMeXUwp4J4m/gkx7d/1HkYWfs1zGEAUgcU09aR7m2BDNLBOmuEc3kA/B5Vx6oil7Iu+m6aSOLSxJX55aVFFiclVriXUzDVBHZHeWjvk//dXZyh6jAf1ezxfqeaVrfjNA9G5bRaM/QDKGMSmdy2ZS6FZhpSp4Kp6FwB1yYZjttbxia9d7K6ImXX2ty4d5WQ0UgvVFBesxStP02/T5TXyoDAo4MfKg0c0kEUjmUcle9KQDbfAHdcpOW46YMNFDx/r6WNAAnYS4tj7HrxeKHGJacsjQ6+BKMqKIZ25p7FMGgEzozxzIJyRL38o2xXO6Q92L39UFXyPa7dHSS1XJwnjRJ+4ugxnanD/ypA8BZOj8YLBW9hjqZExEK+9hOagulkLvG14sp8E887enRetGC2NXqbNM9VuVxMZEv9oRNcaMMBpQ/lbnCBjtjNP/egh1NzvAy/tkPKVUDEHmnHLuj53msBYWrW1wooSF5UPmI5QiPMQ0yOwNq+JtwjRCKLGbgm8IeAAsjtRNIYWmfHvP0wVpzPpZMPzTHlG0dpb96WfLW6iWDxby0uMWL96sOZM5+je2E6joZrPlbItPNLoG/Rwh68PsG5t5E6frUO/2wOmWQ1WCjEJQw9J+R5xItqGz/E5aiKXmVLAnqd4lLMlSSwrex1y+vqR6BzwZUpPscz1MwSEa8QwR7Q0swvtzDxJYo7TOEHN3wCJVTsY/pBGaLj4MuHQHhZLCbyjPJ7dxbIwxaSQhjur7E4nTUncpmt4r06G0iTmgxyi4TV5vlcKzHxd6vXk0zpGo4obvj5Y9b4DGOoaN4DP57MzLMVY+HG4tpK1OUqA8uMJxJmrgY82/ulmo55rAuNP93Om8EFVRGY9Tnwiesw2JIb10+PANQgXJtSwg5jYBlcgwYgHA0IowSZlZkrau+Yq/O+NZGRiUQB//qWwTDIaTN/WCBd6ydBylJDApcGG41Ks3URjmdp/Yt9udDpC5XSd8nUxrQiSJprFkhQ3/1oq9BWmbX5cNUUX0SydN3rnZm+3Fi9B/LgkXi6vNuD3vCnAqhNOJjuAs+C78dkqOKhendoJ+HaW/AFZjM1rXZINPd6/60N5zITmMn6vY/ngg5ifCZRrCSMYdB7PU+bC+QZJSCCm5pRqxAgorV3U8kjGFViOdxVw9URXh1oI5aL1P8kgAZnx2LmkwF3n2uWn+zuOktltlptRRqx4jW5cj9/yAkp0KTT/0UCeYvqx+m3JNvhSAWJxEhENP//cU7P+Jxhnjj/4Hqo5TgQtV4V6OCrFjF3n9kBdCIWKZeFBb9NSPPHKDsrhxhAZzFYKH4UjY7TUuYdXgZO4i1TZLtVuwT5bTTDpMjValp9EIoaRKV5cVcwxSLz9A9jSxWaNEHLzhdsPRenhjWjFZc+LIa9UijWcJ5AEzn6dyhn0h7BAOHYMJXKzv4UsLYzotwEwrbeCxgCfsxgoEg21MLkPo4/KtinNdT3FGG0QJASo39Xt7bgUe/n4wcB8yBOuW1626Vb/EseT9XOCkc4bTFujlMifhXzOlcN/f3gSxYtRKepTQGSAV+lJIdSjeuUY2LGw4hl0XYigOznn5W+eNmygNsE41/OTM1ikgT4MC8DmoQrSlp0rColGF4LB4+pjfwj2dPIP2nDxLyfBcZcJ8EWwCzPKlxKsnvTvLLzLvFlN+gTjRmuuHSUxmzvr9+nZilO17fcqLPkgamj7r+5K1PgTJK0pXsOi38GWwq3lGrHMhWooCZkGoaDCqeOJgBtKLNaR8kT2nxNTz0TJN8prJnC0C8pJlDH9jQ88w2oL5fRtNbIhFQ7evlLdgN45Xq72boEGfoSgg0Hir5FMX8KjAxHDtTMyJeH0Fzfr4oNUkoMCHAcFTlcSzR9U/gO685+9uokXu4a70Wxrj0/4GjrIRGd+FulDs5wVnXnVm6sR4bTGbrfuVC7wh3d7GNCh3G9FQaQkobCMP55kkDF2zSg72lI29ppME2TN+3HJcHlySsopxKf+MsTgB6F0UJvKvEkPPfHjU8W6XZrza+UuJZJB/kSfQU1GJ+0GzOecvHx0wQenQKf1TeR11oKquYMpIo6RYTAUHPW7cxBcmSwP3rwH51xnq1cYpBROf+45L6wCq7QkBLFn2uwEvrYZPwz/FFDc9FvJkwXsxljqZSSEh+/U93p6W7mGfNnlD6NcpOWHLlKaXoU0DMIaT7ELmfcwZvnnGDDwc/2lpArmi9nXye+s6EZjJS88iraTv8t7bvqW5igrLf8z84R3wJOpSi/XTXXQ72F5k+FP5kWwaBGl9tVKN423SOF5LQZ6eueT2cTj5B+z/Gn4Xy8QYDKRkd3My1vVLhS+foWmHG5RizCUMZPYyViuGQ27UJzvFeIl6UE70GJ1uVtAC/R0ajZ+1ID0asBn6EXPSAdJy7gCF7ZjH+uy5CwNThM0XUwOB2sacnlqbd5j1F6Yo48QxLqCfOWj5G4RY+2zIsff7K2swSrz/Xi5y5t4yDjXhhr1wlBvn3wjrcsn0z6gqkt8jZ1547Qw/bKxaEBsXTmhx1AKsCqZLiGxCJuUm3gCEw9miMziH+M4x3HMTAD3oCLFHEd7Mu4X2weXDMjqClZCSZ6CW8PwV14XWv3ohLxt7gs6zorCdMVr0v5sB2RVGhEECm0djNVzl7cn6asC1/IfbIiC1j2BBxdWspagvqUof4Fu5GQPZ3QSAtfEs9cbtGo5mq+5+kP99poMXWJtouoYFNXhkb3cMNUBkvFV5VJwXAlmTHRHDcHXjuGQJdUURhTU+VrbvGjw8VYK2eeVZev7cKxTWZisaeqgzCqDIN4brX18zAX1qqJ3jXsoEBumfHgIlHjp5SgC81K8njpWmL/CTDkCEby/l2+VpDYxkG2BqjKddHPxoE4Ep8EDgYiJVaQPWuh3/gjwMc9cyn8yi43KhgXCqQvYV5EzbjB1A3U7oZPrR1y/BZ9USa4byQIOfekAiS/BECi6QeYLpXuvq/4X7ILFoGMJNBP4977zknpRlP1YeiZ69d5g4yxDgsZNOq2u9X+UqEHhOEHLnrk7R7V40akYw+nNNLuYH8l9Rv/bwQBOYW9ythKrm1ctNFPeur3DWM/XYu5y2KrbAG1Z73xDTCvg0zFF5d0wZIkMOACl+mWrg5tR387IDEnh1n7WWA2U+T0iNug+DTv1ex1Dua5T5Xw71f052rzk2Y1+wL94J4piiI39nJdyxeS96yAq73rRiskK4YV1FXVe975Uu5E0DBdUrn8/6zkoVJ9GBNyz1UWUeaBSHgbY3kwXs0AFu9OekWSb9WsXSBKzTeCtXkhFdENFgb+WdCZ8VV+idDR4XGLVFw3aC4E2FoFsx46pSDYLGJZCccbnODZ7/q6jrOOHQKyhM9sZVh6IlessFb50/Qh5pinhSauDlcB+8ncoPAFvEe4lhrYGVE3326Jof52TJ87pCWfrtZdXZ0g7TRWDFDdowXk/SJ1siVLYbY4gVdpMzw0cAegOMbwPf5m44+JaVDOZ546Wisnl3sCP3tX9Oe3XlamWTart6kynXWwxQGboJFVHI7GjLn7xJ4uOE7/7NdDMHXMQm1WH8XLN91+XMyjvDKvDXfclOr4cOXGt9xFcBCgl3EilwHGAZtsYGOgM3WEU+kvO75ANQunMxMyUZxLWVWnuEh32ZHmVtDZkqhlHYbPZLnV8pFfO6FP81Ie9fMV/Y8WngSWBrlOu+YIyZFQVqpP2JtiGvbUQPFM+DPWYvvX7dUL8Ddh6gQOkn0N7iH34pSEzX+gV8wvTvavs1VRjVcS5dk+cX8LJqPaV4OS3TEE4M2RnWUni1Imp9KRL3pkEkJGh3iumcqoa+yPntP/uS46jpm6/7rZ82UuoR2NugRAsC/IHKPbY8z+WJw1h0ueVLacoDfXddosdIjTBeQNamyB3BXB/hbzOcxy7ce42qQZN3yVtd+EwJh7XgpO9msM4hn+7OwFJynSMrDQGhGMl5JNefAKp9NznmSh7GOhS3JVj/p4afcNQhS8JSX9LSXc2syMNei36DB0jmHYWaNy+E00elKUX4odSD/ZFrmENKljiOyg8IdC1AXbgqZCmX1FBe0nnQjEpZFzig5W7Mn+heTHlg2SncMJ7T/7O/NzCKg991LGNDe9lkaD49a48nu19OpYcFbGbyfRsYN1zh7679DpUjLnSICTYPLUTgGDDyhdhCwU605q8NLjsh7BC0Xn0hpt1zljDoQJOZxLrlYlY5XunjgpxhFZkc1+NvO+8yY50fnzC2osjM2nlTmBb7eQVLRWKKXyNsQ6KuL5w9irbMibXcL9kMQL8iOE/e6QoNkYJzdvIEUmKGRQFcleiAbjV4ppUSgr5zfTp++cHQkJfGoU0gCIZrzWVEiAib1C9TKbRcG5ykEsvA2orIf/jRqUA85hi3NAKADEKCQkuFujfcIqqle2xSkEGgOY6SEXyxOx5P5w+BsmZxx8bOLpxaXNCEraUdiztqC/L+ndULAbMXZEcfvb3U7ZA0DLhx8n9ORsW3e4uUayANdrpaO8kkKSGAMqzGHJgeqkR31qwe2zQ0bG00PCM3dMZJaDdBggZ8IELQEBYoMjfSY1JL2pP9WS7Go7JM0vGZ52fYbyK45F0lJFI+6TBv1aByyx27yl1tlWVwqDcda9SWYExo8ijFWIaHrGLQHOe9iIgw9HTnn8mJ2TAtAWW4boC91RzqjkkgyKU1B5w8pS0G02URuFzSJABcI+b3hrgfeKVuuzoAO/F8iZU0rsh9fdd/kA+OuA6nMrlvprs8sO9dr8QuGx9xZ6lGjn+ude1YRVKlwzAfrt2aT6sPYLGE2AWq+qijqMuCioAShIIx5+YjtnNUS4hlw7lkBpMVZyj2yuz29+tgGGzwy31cqorT0JL23GEy+staUWWHDS1n/v1ilt9k4oG/fHIymuwU4I2QFKjlIuL/PY2pENC7Q0+hdR3x/H+irEqyA89z4222i3kJwbsynHjhfupWSDTwEWmX+KV51PVxnLaAvCTR6O09UujUoqraZzBgTYcm9s79+56iD4CerAfGpQM6rxtiaMasf0yFonUlz1GxVwoGDufcuK1FflL4NKQwNL0R2cD391Bf4lr6fLwWqTQ8COykDBd2bMgeuO+LRVtkQ+qvj3e/op+XfYQgBo5A9mH8mxyBImYsmlEvFMn+Ci2xDEZKn/gT6iQ9eiptmP1IeTvZJJjHc/4YzxyJt9nXCWypGf9VL/pUJK2I8hzECGKIUCWu+W8uHe19MDWYjwtxEWDCIeSqilXmcdjB+FvV/uU/VnMufKOgRl0fLEMxdrOG/9YNl53cd2Tg/hv0hpq3SkwX+u4YoEwo5YA8x7fCDweuW7Zm5INwmoyEjqcLVGemOwSD2En8mmEcfVT81oe+iaZa+papfxLxbHaCY7LPiFsq40e0mHawW0ZzMyoQQahu85KFBqPKGh12vd0z960Da5Zhx4MR05Kr+s/m1qrNdpX38uylqYOspkmamqmjrYt/2nHDUzy8L26CZ4c883aJZzkv/6K/7sEyV+ueaZv2+xcV3EMDHY4ivzahI9GojMgVvOagDUpRu3CBxdq3SAsHsT/KWvcaaIuyWYMriZRR6FLgrgmqn7DocKLumSP4ZZbSYs3q7LaSSTtJLqD0peFQuIoF+h4NzDnI7Ue1ocrb8x5vJroIqw0fWw2wxuIGeJ3aiRByzpPln0u/UP2R3s1M9UmLiZxdFVqWh8r7GVT2q3iNHidilgShpZx+OJ+CMEwSpU3XJT6GRtlr4DPvdgcbim30bI5XhF8dv48+hBRvF63/o6aoqHKSPVNYW4HhViYUWM8Y7oZKbMPJM94aGA97mATvaPJy4oQIQP9tiCXZgfaLPlit9vkUEKLdWFmu+CaW6sVtoDz//SxLQXI2I+xpL9z6kYkbSZ8ChQRSY3Wqx/MBcdUkATtEpiQsjodMuGz0LyI1haWez9aP5AH3ZiHoaqLf6z2jesyLHM36lnk3ek1ae4qbybVsZGj0uF0LEeR0YUnnXDfDj9/SDgg/jC4ErVZJPmZe84tp4lZmsx+0pddbTnCz0jcTbOHz9SNTJUCWCrix5rAle4M9c4XJZBiZEcPDqxJ02gLrYdHLAO+222Q39TTESwJlmioRQ6cSUy64hKkCJvonDmSz7afdm5IF9r2xg7RoE/tr2GYfKiUs9bGdIqed2+mE9xZ2wV0JCnUFMEaFcm6D7yfzpuYmw8nWdM9BhFEKwKi/XNw4jrq777c3B/Yem7Nb//seDgDzu2G8Sx5duXgZreT6pQcNjFjxdU/RLNBPfsM7rG9OQv84OFF3uUvVdOLzFQIgQgvqAqlZu0s6cuucQVclBcBNFbmWZz2PllkzX129Ul9DsxSQoaNltG5nnV6iua+wVysDwIOQKPloVkNFOd0ey5+LqHYxukTntfo1/jTmi5WTE1c1B9lEzWsOgXkq1bJ713jGhHHDt2kqcgw+OlfjVvUDBbVYjZYOuTvARojJFid1N2BI2OKL27VUy0BT95ZJAQsyW0wByzuPOieve1H1GA0YcjXCF4WtQ1jd8+ufmKhX0ZT1feox/69G1m+nvm5VymG2VwGn9zAYFSWl4RLrQm08fH3OP4wP3U0nev8zresnQqOf2WpN+kEmJ+Mo3wkkK2mpxtUsqfHAGITXXz2BdTBlsOZjLMiGeZJDtPHELQQynJubBAodNMrMxpFYjqNoi8ERhKmr7f0d0IwqsxLhJ5gOrF8OqdFNSf97NWg+ZHrmly8m1MpqUqXncoXuTh4RM5UMwbOoYqu6hlfZuillJy1+EahmqhfNDLOVlbCiHgpla/PHVuwkd2fj2cC5a9238CLhKUCLQbVYNOBJKYNe7K2Baa4bEuJh9akEM2dMnrl+rEin8+JvYIjtZ34DBex9AEw3P1AfjUeot6W2/U0j7HD9qtbaBEtL6NZWAu6ogM4NMdkzlBbTppXoXBpeHPffReCp0VpZ0gIBs3IuVCsrvSkbpT2jJerFsCfFv6s26Q4OsFzFhUEt/zlJRcb0oI0w5c2I+lHX09p8m5GP3CwEm6CLc1Ae1k5qq1Le7Z6jMCX760lNKOt8IopQzDh4Am7c79OcXzKbm9jcMp/URuhb5s6TU1BBnDGRQlHEqmK2o9g62CDokzM6sMualYk/x0tmRyw1NG4RGE+R+/9NFNAHAWSzkdoYjnT6QMiT5AoV0nfgMprOnWs3mrgFAZFZbS0R+UFp+2j0Hl2LxZoCmeR/W5jk5f9k+rqoW7ftliYElc0kvyAR2/vfSK8XuA2UbBtO7EozJrrv36kaXPfvMAupi/oNuJruv+UFlc5MJv57QPcpARwgN1j4q52kX9bzLOfSqqVUsQS3Ez9TbNH0lQFrJaJ2slr0lkaEGlrLJuiOFMWwFyXrmbaWz6wC/1nqMrfQVcBEl9e4/JHtC+/9OIXz2yxfXCF/q/2rIvBbHwqd/n7FFMEnZVpUkoCv+bzry5gjaQ==" title="Mekko Graphics Chart"/>
          <p:cNvSpPr>
            <a:spLocks noChangeAspect="1"/>
          </p:cNvSpPr>
          <p:nvPr>
            <p:custDataLst>
              <p:tags r:id="rId1"/>
            </p:custDataLst>
          </p:nvPr>
        </p:nvSpPr>
        <p:spPr bwMode="auto">
          <a:xfrm>
            <a:off x="-41748" y="1823001"/>
            <a:ext cx="7909983" cy="4436468"/>
          </a:xfrm>
          <a:prstGeom prst="rect">
            <a:avLst/>
          </a:prstGeom>
          <a:blipFill>
            <a:blip r:embed="rId6"/>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7" name="TextBox 6"/>
          <p:cNvSpPr txBox="1">
            <a:spLocks noChangeArrowheads="1"/>
          </p:cNvSpPr>
          <p:nvPr>
            <p:custDataLst>
              <p:tags r:id="rId2"/>
            </p:custDataLst>
          </p:nvPr>
        </p:nvSpPr>
        <p:spPr bwMode="auto">
          <a:xfrm>
            <a:off x="6752906" y="2418798"/>
            <a:ext cx="2998557" cy="3434875"/>
          </a:xfrm>
          <a:prstGeom prst="rect">
            <a:avLst/>
          </a:prstGeom>
          <a:noFill/>
          <a:ln>
            <a:noFill/>
          </a:ln>
          <a:extLst/>
        </p:spPr>
        <p:txBody>
          <a:bodyPr>
            <a:noAutofit/>
          </a:bodyPr>
          <a:lstStyle>
            <a:lvl1pPr marL="182563" indent="-182563">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pPr>
              <a:spcBef>
                <a:spcPts val="1828"/>
              </a:spcBef>
              <a:buSzPct val="100000"/>
              <a:buFont typeface="Verdana" panose="020B0604030504040204" pitchFamily="34" charset="0"/>
              <a:buChar char="•"/>
            </a:pPr>
            <a:r>
              <a:rPr lang="en-US" altLang="en-US" sz="1600" dirty="0">
                <a:latin typeface="+mn-lt"/>
              </a:rPr>
              <a:t>Investment</a:t>
            </a:r>
          </a:p>
          <a:p>
            <a:pPr>
              <a:spcBef>
                <a:spcPts val="1828"/>
              </a:spcBef>
              <a:buSzPct val="100000"/>
              <a:buFont typeface="Verdana" panose="020B0604030504040204" pitchFamily="34" charset="0"/>
              <a:buChar char="•"/>
            </a:pPr>
            <a:r>
              <a:rPr lang="en-US" altLang="en-US" sz="1600" dirty="0" smtClean="0">
                <a:latin typeface="+mn-lt"/>
              </a:rPr>
              <a:t>Strategic </a:t>
            </a:r>
            <a:r>
              <a:rPr lang="en-US" altLang="en-US" sz="1600" dirty="0">
                <a:latin typeface="+mn-lt"/>
              </a:rPr>
              <a:t>Planning</a:t>
            </a:r>
          </a:p>
          <a:p>
            <a:pPr>
              <a:spcBef>
                <a:spcPts val="1828"/>
              </a:spcBef>
              <a:buSzPct val="100000"/>
              <a:buFont typeface="Verdana" panose="020B0604030504040204" pitchFamily="34" charset="0"/>
              <a:buChar char="•"/>
            </a:pPr>
            <a:r>
              <a:rPr lang="en-US" altLang="en-US" sz="1600" dirty="0">
                <a:latin typeface="+mn-lt"/>
              </a:rPr>
              <a:t>Financial Development</a:t>
            </a:r>
          </a:p>
          <a:p>
            <a:pPr>
              <a:spcBef>
                <a:spcPts val="1828"/>
              </a:spcBef>
              <a:buSzPct val="100000"/>
              <a:buFont typeface="Verdana" panose="020B0604030504040204" pitchFamily="34" charset="0"/>
              <a:buChar char="•"/>
            </a:pPr>
            <a:r>
              <a:rPr lang="en-US" altLang="en-US" sz="1600" dirty="0">
                <a:latin typeface="+mn-lt"/>
              </a:rPr>
              <a:t>International</a:t>
            </a:r>
          </a:p>
          <a:p>
            <a:pPr>
              <a:spcBef>
                <a:spcPts val="1828"/>
              </a:spcBef>
              <a:buSzPct val="100000"/>
              <a:buFont typeface="Verdana" panose="020B0604030504040204" pitchFamily="34" charset="0"/>
              <a:buChar char="•"/>
            </a:pPr>
            <a:r>
              <a:rPr lang="en-US" altLang="en-US" sz="1600" dirty="0">
                <a:latin typeface="+mn-lt"/>
              </a:rPr>
              <a:t>Human Resources &amp; Compensation</a:t>
            </a:r>
          </a:p>
          <a:p>
            <a:pPr>
              <a:spcBef>
                <a:spcPts val="1828"/>
              </a:spcBef>
              <a:buSzPct val="100000"/>
              <a:buFont typeface="Verdana" panose="020B0604030504040204" pitchFamily="34" charset="0"/>
              <a:buChar char="•"/>
            </a:pPr>
            <a:r>
              <a:rPr lang="en-US" altLang="en-US" sz="1600" dirty="0" smtClean="0">
                <a:latin typeface="+mn-lt"/>
              </a:rPr>
              <a:t>Technology</a:t>
            </a:r>
            <a:endParaRPr lang="en-US" altLang="en-US" sz="1600" dirty="0">
              <a:latin typeface="+mn-lt"/>
            </a:endParaRPr>
          </a:p>
          <a:p>
            <a:pPr>
              <a:spcBef>
                <a:spcPts val="1828"/>
              </a:spcBef>
              <a:buSzPct val="100000"/>
              <a:buFont typeface="Verdana" panose="020B0604030504040204" pitchFamily="34" charset="0"/>
              <a:buChar char="•"/>
            </a:pPr>
            <a:r>
              <a:rPr lang="en-US" altLang="en-US" sz="1600" dirty="0">
                <a:latin typeface="+mn-lt"/>
              </a:rPr>
              <a:t>Resource Development</a:t>
            </a:r>
          </a:p>
          <a:p>
            <a:pPr marL="435965" lvl="1" indent="-177159">
              <a:spcBef>
                <a:spcPct val="0"/>
              </a:spcBef>
              <a:buSzPct val="100000"/>
              <a:buFont typeface="Verdana" panose="020B0604030504040204" pitchFamily="34" charset="0"/>
              <a:buChar char="-"/>
            </a:pPr>
            <a:endParaRPr lang="en-GB" altLang="en-US" sz="1600" dirty="0">
              <a:latin typeface="+mn-lt"/>
            </a:endParaRPr>
          </a:p>
        </p:txBody>
      </p:sp>
      <p:sp>
        <p:nvSpPr>
          <p:cNvPr id="8" name="TextBox 7"/>
          <p:cNvSpPr txBox="1"/>
          <p:nvPr>
            <p:custDataLst>
              <p:tags r:id="rId3"/>
            </p:custDataLst>
          </p:nvPr>
        </p:nvSpPr>
        <p:spPr>
          <a:xfrm>
            <a:off x="6752906" y="1702397"/>
            <a:ext cx="2998557" cy="625745"/>
          </a:xfrm>
          <a:prstGeom prst="rect">
            <a:avLst/>
          </a:prstGeom>
          <a:blipFill dpi="0" rotWithShape="1">
            <a:blip r:embed="rId7"/>
            <a:srcRect/>
            <a:tile tx="0" ty="0" sx="100000" sy="100000" flip="xy" algn="b"/>
          </a:blipFill>
        </p:spPr>
        <p:txBody>
          <a:bodyPr wrap="square" lIns="0" tIns="0" rIns="0" bIns="86293" anchor="b">
            <a:spAutoFit/>
          </a:bodyPr>
          <a:lstStyle/>
          <a:p>
            <a:pPr algn="ctr">
              <a:defRPr/>
            </a:pPr>
            <a:r>
              <a:rPr lang="en-GB" sz="1750" b="1" cap="all" dirty="0"/>
              <a:t>Additional committees include:</a:t>
            </a:r>
          </a:p>
        </p:txBody>
      </p:sp>
      <p:sp>
        <p:nvSpPr>
          <p:cNvPr id="9" name="BainNotesBox"/>
          <p:cNvSpPr txBox="1"/>
          <p:nvPr/>
        </p:nvSpPr>
        <p:spPr>
          <a:xfrm>
            <a:off x="408925" y="6861483"/>
            <a:ext cx="8918841" cy="343342"/>
          </a:xfrm>
          <a:prstGeom prst="rect">
            <a:avLst/>
          </a:prstGeom>
          <a:noFill/>
        </p:spPr>
        <p:txBody>
          <a:bodyPr vert="horz" wrap="square" lIns="0" tIns="0" rIns="0" bIns="44365" rtlCol="0" anchor="b">
            <a:spAutoFit/>
          </a:bodyPr>
          <a:lstStyle/>
          <a:p>
            <a:r>
              <a:rPr lang="en-GB" sz="970" dirty="0"/>
              <a:t>Note: The Nature Conservancy </a:t>
            </a:r>
            <a:r>
              <a:rPr lang="en-GB" sz="970" dirty="0" smtClean="0"/>
              <a:t>and </a:t>
            </a:r>
            <a:r>
              <a:rPr lang="en-GB" sz="970" dirty="0" err="1" smtClean="0"/>
              <a:t>Easterseals</a:t>
            </a:r>
            <a:r>
              <a:rPr lang="en-GB" sz="970" dirty="0" smtClean="0"/>
              <a:t> have no </a:t>
            </a:r>
            <a:r>
              <a:rPr lang="en-GB" sz="970" dirty="0"/>
              <a:t>additional committees; </a:t>
            </a:r>
            <a:r>
              <a:rPr lang="en-GB" sz="970" dirty="0" smtClean="0"/>
              <a:t>Human Rights Campaign </a:t>
            </a:r>
            <a:r>
              <a:rPr lang="en-GB" sz="970" dirty="0"/>
              <a:t>has at least one additional committee, but may have more</a:t>
            </a:r>
          </a:p>
          <a:p>
            <a:r>
              <a:rPr lang="en-GB" sz="970" dirty="0"/>
              <a:t>Source: Organization websites and interviews</a:t>
            </a:r>
          </a:p>
        </p:txBody>
      </p:sp>
      <p:sp>
        <p:nvSpPr>
          <p:cNvPr id="11" name="TextBox 10"/>
          <p:cNvSpPr txBox="1"/>
          <p:nvPr/>
        </p:nvSpPr>
        <p:spPr>
          <a:xfrm>
            <a:off x="4417621" y="5119542"/>
            <a:ext cx="1211283" cy="292388"/>
          </a:xfrm>
          <a:prstGeom prst="rect">
            <a:avLst/>
          </a:prstGeom>
          <a:noFill/>
        </p:spPr>
        <p:txBody>
          <a:bodyPr wrap="square" rtlCol="0" anchor="ctr">
            <a:spAutoFit/>
          </a:bodyPr>
          <a:lstStyle/>
          <a:p>
            <a:pPr algn="ctr"/>
            <a:r>
              <a:rPr lang="en-US" sz="1300" dirty="0"/>
              <a:t>0</a:t>
            </a:r>
            <a:endParaRPr lang="en-GB" sz="1300" dirty="0"/>
          </a:p>
        </p:txBody>
      </p:sp>
      <p:sp>
        <p:nvSpPr>
          <p:cNvPr id="10" name="TextBox 9"/>
          <p:cNvSpPr txBox="1"/>
          <p:nvPr/>
        </p:nvSpPr>
        <p:spPr>
          <a:xfrm>
            <a:off x="1769423" y="5119542"/>
            <a:ext cx="1175657" cy="292388"/>
          </a:xfrm>
          <a:prstGeom prst="rect">
            <a:avLst/>
          </a:prstGeom>
          <a:noFill/>
        </p:spPr>
        <p:txBody>
          <a:bodyPr wrap="square" rtlCol="0" anchor="ctr">
            <a:spAutoFit/>
          </a:bodyPr>
          <a:lstStyle/>
          <a:p>
            <a:pPr algn="ctr"/>
            <a:r>
              <a:rPr lang="en-US" sz="1300" dirty="0"/>
              <a:t>0</a:t>
            </a:r>
            <a:endParaRPr lang="en-GB" sz="1300" dirty="0"/>
          </a:p>
        </p:txBody>
      </p:sp>
    </p:spTree>
    <p:extLst>
      <p:ext uri="{BB962C8B-B14F-4D97-AF65-F5344CB8AC3E}">
        <p14:creationId xmlns:p14="http://schemas.microsoft.com/office/powerpoint/2010/main" val="1705042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Large VHA organizations have 4 – 5 standing committees</a:t>
            </a:r>
            <a:endParaRPr lang="en-GB" dirty="0"/>
          </a:p>
        </p:txBody>
      </p:sp>
      <p:sp>
        <p:nvSpPr>
          <p:cNvPr id="5" name="Rectangle 4"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PzPYVFw3D7i+DR0JDst7poTFmHTeNyDfbZCiXVp1mo9H+j3OiCcU4tf4Cwphig4PyrsA4lHcnx2MkDeNGe7rlGdx9ecnQOgNIjjXD/zk6EJF4KVd4fXqBCsSBZcKFWWx+DaP9IJv6r0Ll8IELusP2Byy4MqX1hSsyG1t8hokgqkQdCZOHOLPfMUckozVFvyfUXQMmEZnk3wxAWaI7lIy8RBcy3a0X3N5aRGS08MWA7aQW1M+p8HhfdYKO9Mm8gNkqHAvYZy5OnxQL/H1RIIcYCVMdWJvrjksiHm4182fkfyyFuqccDZPifBG9TI7k81MYt3GFxpdjQbh1svAURCnvC3hioL1CJkcjWcBiwrXQKgrhZJz5XrK4vPuK7lbUBmpUauCs4tXoRtGCV3yRt87LOO5QWDi7uempavQY2QQ5zv5JeMxdiPWBiemD5dhEeRRPtsHKC2BkihqMQacczMyz1XoGaaZ9gEY9OL6Cwkh1+QgtgRYA9btnfB1RPkS0/TZdcfDsCAXoOYf3TtA3AoYORyakQ2/ITyYY/ZT3ijeXHlASUWJkC+NDF6FtkQQO8XMyq3ZGp+x6Fzv9iSLMC4wzKUAvJHsBlq+Hq4AKUbkv//G/FkbD61lO70liC5rFU5azUg07/wLyNvGHM6qkv5dIamRvIQQYbd7oXrs4AYJrI6VxPSLQ5cr0Ye4Gp0EA8dCQd80XDRfyDA6kahNM3ZwIhrLh+IJB7G+WWXiyVYKDHBrzSDAXW7rIP841/piq66pC+GISepwGJvKP1RLxC+0L8uLrGbhbgGXfg6WDHC2jw8qVOeG/DMe27vhLvQGja2l23T76X4OmoLgWHtBiD8e30FdfuAiE99jiIRGzQOGRFOVSSs15gwo/8gsOvohGVgBeeGCTs2wQnDJCG/FlvyUp6GpjH5BrVunBJGM1IQHqeDNHu5DhZ9KfR/OVDsOyfcEcvPfN+cShBN1kfcbmYvW5PmqyXi1KFQL68sRLgYa2MleJRYNhdmY9howudLuGgtCxjf01FMsWTyuvaYuQqg5xgIcJaJ83s6rTrWnJE+e4TPOcqdel0QOgfxwZoCt+WMaAyUkcXaBop73f7Cc3dP/cqZbLhWZx5efzX8X7taw/zEpsBFgKT7zhnkHHxQ81cNzxXzGMzpzAbWTlO2Szmq+NOQ/2eA8iS+1gs+q0onJbESTwT2j6Xn+ck7T7KKr+qU3B2qfLjOFDBFzSShHbKRQ+9cxuwEu6ydcldwSaspXJSCNZt3A62DYh2GFJ700DJMTDXST8LPB5ZsAInloOpcsw7eN8nKI+y3VT0Uw++5XRL7/Ja5QdzY/lOXIZyr/vOySU072d7RyBiwrd5SKoyQiR49Mqh6jgVAkPsq4UJmXyywg25NxIbV+Y4aUC2GMzNquZu4eJOAKVfaG0azlF9uJy/CIrJyH98EWav5HIYm4GeS9qex/SQfG9p67FYdExLlt5eZ2/TVVx64EMfJcbfhV3zKWhDRp/uVb3YKentufYuraG846skJqsdFotRpdIzs370sWL+oV1+8PUmNSX0HiSHBK/5ld0ZDujG1AUQ5HL7yYHkYRdDLFSPDPNTtOPUHRW9ZYecZwYOpcn956kexXUJ9l2Rh0n0we6kBz1n0wxykLCFjoNBjdH1aXCs+JH6pS+JghZCPySen9PZbVu2N34ckTRhHnvyWXQ/ojmIRA/Z4ydHezjOAZ3YjuwBZakRdVWvGSWjtqt0eetYONsI1s81mtsqDS87x9tDiBP8ntA/xA5qKRwiClE0vUkMYg0Eab5btpDXx1dedg8RSSVI5dkQdJ7LYMlWFx82WTpIfj2bA/G+KZsdRq471CIDW7qSYh340LwqMk9M236xCehKNRX6hqjCNJ8BYbAA2BhG181BpYvzt+BGd3GRjMa+UExk3BGsVLprnvlYbUealtRC+LGgGT7FgRyFmH7dHd3B54XI4eyPL1DxlLGVWZU50Ot0fV/hWh91jtAUDuTIuKRG8PxAmaKORoE/EQBxQQ7iUrV893sSQkNvXIkWz5rEi9rPmqLZcZEhlRj6dQF4NjYLtVilfGuK91+oSgVD5gTe9eeno6bmfW+8/HdYEnpHtnOE+8el/fNoyYil0iTsgGObeCM2zej7m2k18a4RQmy5i3KTqeg5uuqRQXwZtr0o3hMI7rw3p90IoA21fpiNpptiEdl/SJ06CbtgbhCnUOJSomc3wE3SFtl1PQncQEhqdvWn8U035n4uQPei++ZPDXCZeZk2k55t3xoeWeAfNfYvmn4yQ5p02SFWglia8uN0ZNsPZDK1uSCfqpNMUdN8V5PCdPhM/EPftS1fVVJfpKcwBdBQtrMHry34WNX3opNXt1dsoCqJE8yKtltKG2zU17DrcnLKiuryYAlVifkna7IQ+l2lEv2SkjN3x1MPlqu0lfvS0T99OCSE6yMc2sJaNPtpy2zxmuJaEhugQ6caQnDjflxXsLG9j8EH6ipKvfaJ5CZywkVEuHZiAiWNjGrIr1VE8r/9Ru4WJ6Oy/gN43YeXCK/Xnb0busQv6jz3LLn+v3m8B6B3GEdSRgW24pr7FYg3iHBYpGl9hDjgMspziy8WiDF7C6DgRr5VRTBN2REpTOgdZEV6IJltrWeaQb2SkV+DIJ2LSLeKX6iyfiftRgSFG7sKEjpVy24CrINKIcbt5DS7DWJSdN1Fjow2q6tonnJSFcxJTSIXU70PEgfGSxsMjAEVMFyQhFzSp3U2S//wNqTNg5HRs1dp1oEmtb5KfDKYsYbozzsBDvs8/+gTQz3cuixpE4gZhQkwXB2FTJXoPReHuiF0pw7QXG4stzrUmMxHN08PoEdFPmjxfwx9b9EZyeVzVoSmN2X71tN1abaHF9cI9qO/iUK6zKsMRh8efA+s4I5ckiFVD4IYY4oCFen8Pv1QVa4HImZhdFeMRYWDEPzwt/euMZgoKp2uq1jVLMFLAz1ikz9tSl5RZ0hW7SOXt2qgiioCrEkT+WXSexwHRnGo/OOxoRm4uv1/fFqNc8j1ZVS6eu9w7apeOhUEGfqdgDBp9xWDEk7dnQdA267Hr/hSeL2yMJ97cwnmKyYzNkmGd9V8sK+ciEc/0Nc+KzFlddubDuBv42cGlU9WyedOHd8CNGNAAf6PDNG1BIUcNYK53w09NnRPwaNL0UghpxNTsuT5PJAVyP1hWhnC+dExEmbc6nYRa9KODEppybio5iuW7f76M2JPq9q3Db1QSJoUArZ51f9yrpb2Y5Yr8xVRtRhrN8CB3kOYcdauFiYrwXdvf8e1B27CI958ZJoThwGrO29DlHUqREpiypxXYyocWier//SJi+NcKLCIsySzpHE3jpTA4FpEx4JRskWuQ1/lbLQt5ZhvaeHIDNT2b1XdmPyd12UkrAbJs0IBJH5u22ER0cLPo5wghRizTQnM88QcPoX1SsMpa6cwrmvTgA+D37GD9H+x1d+d8rqDYAH7X9tZWPOcUcFOtdOL5PS9/7TbIRVwSfZdA2trIxbiSTQB5+3ePjAWvRG2Ql3uZlwyRjD88UD+LZvNh/OniG5XilJjbfay0kDRIhunNjT5k779z9VG6wZlb0yHdMxih4Okf36Z+vr0vwivA0Zx6dMj1NiAVcApxF+p2aequPscsj0DaOCCxcrKJr9M7Ivg3Cb4Mk8N1mAy/16bek7NijH9f7YBjzu9higJR1Au7KwIKpGNsCY4sMxn9Vzi1fe5HZgT1aCGEsRCgkaZzA3g3gPZLgpjjVdV6vbFDgiQYhX71MTGjKX5aTnOXMaqu7mB9LuoNoBKaRZBMW2tP2JpgwApUpC4dAPX9LzE2Sr6wq1Mt3b0G+1m4UegBJOpunUeBJwqQEm1FAozski3hiIT5B4nFJ+dEdYVq3Ko7oO3XDzOKiPUD5Dkne/MCuOmrIQHVpOMjaUuqLqSxGL5/piDWIEb4TJGX4+tS7rjZ6Q1q5kQpce6hFacrm4kmfJwcD4DjNqc2Sn4hu3qkt0tAOqKEdwaH29zSBKYw/Btn05raoch8QKzZU8ieZ/5lLG0et181IFx+kaZZ62z5jT2SKPkBPMejZJ2b0fYyohtegX2NVvPFd3EvANt2fJ6BE0DFhPLzib4LDbPMtNxnq94L0/r6vCECsGrOXVi2PSKzVO4aZ/HirOlspi1X2GqCOca5wbqo/komSCvwdxkD/UlWD86GDwaTwTTEpmWzgJH1m1PO2rFb/tUPStazU8XzVP1pC7H9lY14lOw01hovXwFs5bemaRmV3AOMFyG+nqwXJHwVRB05+Q9t+eTeun3QQSPuq7wwKYQYFxUb7StpD5eS6TRMm8yDeqnQO3r+S9C2A7ZOtHwaAyEbqHFiCd+CXr06/s6grOjVGpSceN/Z8Vmrq8KNZccFUhESND566sUrw9K3ENkQdwO3+rkuElJuADHSwoIDFdbZaLQO5+RmXlmTKczm+hCrRLCLkPIkqGSV8o3Scn0Ed2QGjyFEjw4UpBwN+e/YrN01vVbXVWbJiogn1FWV4z93S/ooKh2AbIfWlAWJZIxCwiXI5UMUgUfv/QQDH/PwXP2Ngbpb0r6Cp9thzmfvdnJjB7tb45VcnB7Zr2xKDtWtOiEj/LmktyrJa85McxoH6HZXzojAwMH6+66TDsclB7bws51J1rSXQT0Z7yXoW3+tynWNrIjvaiLILCiKtyrUGBYdtMLEDBu+rZpLpsG1n7DUIot3jRZ7SUtiRbVzFww1R9moJVpE1/qrQVlaawLjDX+6Yj2Jd0ta/H+ebEuR8jbm28e/5SEehqmP9IjL8FlOmE0iLL0Cy0XRoow2RQeZuEewiOfIJAGiWOFL05aoKLVdj7RqFeyepKXrSu6W28/USJ20R+79uNBBINZBNg/dHWShCSDoEAoRtyz0HpvzB1fe/H4cQePClotlGeymaRxX4Un2N20o3TG+jnjLWehdSt9O2ZKDqkw5+WnTc7nlcoTCwOIOW20BlAKkRvkVoAnukVYjaZRDDdpNdK0ZAfZVKNroO/kIKuW/W+LeYV5wB99olhamqiVLzgjwLiLJ4u0rCQ3fy9L451785MiKhEIXY4GgLu2ef6toZlkVZ/uNWqaYWtR4+wRKOKq3mEl8wCrAYH1M5vUysHCAx4O3dbCXuUN2cNVcYIkQXdgpHjk/sxRvaYTwZhTaUjEiCa84HAR93vgzn828X9vKXQDeB3lbdOH1SMuKVRTWdFG6A4ebpHtix30XGiyxgiJrU+xVoZvwVQmLfw4uf9k2nnZvtmX13npmtBeJlSFV3VlRqoYzyppNh28dKoabw3gLXZvckFa3P4pKB6tII9a2T2RlGyiR6gMq8jLOpvc2HzvUvfIImxW313HLpptv+LHkKI8QIYE6TgnuwO7AsXMsovJ4ChF3aD9W7DAyL09XS3LGHMf4nv7P/euZfSkqVuxcL6dhbsWcpQgtB+En3GR67ToSPbIoGiGDfbU/gZeD9SE6j7Gz6NJYGIplj+ff9ijdEa2UmPYHVnFmNlD2HcNjEM9N5grkqFcbNc5DF0x4tOLlN0B8e+EfA1GJVH+fU9RdnDyexJvIXpeqMYN5kU4DeeC2uJqNxIZ6PuIsIHB+sRhjApIix5BazZ3P01x17N5HY5hF1Z3Z2mdg4LSsgFk4Npr0w2Wufn2bwkWOrAqvqB8fkbxxIltwSH/ZX90jr5706T1JmDZ4Stvihwf5sTeUwSk43FiLYckrXXccu8roPY8dcxNbq3Y148B+0zgdJI4k6hHR0leuin6nyt9sKcwJGXx2mDE3PgT1tsR1m5ScPDBzkFGBrfRhmOb04kcEA/SAJpyLch6ToQBhr+YvBHz78cjrMisIfNjNGxgKbk6Lm/YjTMEG68G8bLI3cKmy9NgQi7jjuM1OV7LFjxXSF0mZah1aLl98IPWHkIb/iQictm6/j0Ts+J7Cyz1SBhe4Ta70z5V/wxrIyJhcUqtiWZAyvy+IdRMuhgr8NH4MiBGRbfURjuI5dNoQG2h0Axp1cvWeCFQRXjsWn09zYlTWxEC6hz1ZXDuxPB3klmXrsm24p4lweIxoaaydXXu+0g9b1LsJn1kOpLYU+LX0mOuOLdmVcqUzNMjvIO++WJQ7ncx8RewkOYWcYh8hmTfWBD4eplSQ+2IzJ7bgmhAPvItw+Rbju33vMnhz0IkWXB1giIKhw9HT8Jv9NoUyY7+PmWWu8W709HCp1AEw6h2NtsvF4d1yC2IIXCfhq4gr4VMqicXsApX3+BnIP+uePeWyvzdWweW903M96WAnHldaVmaNn3BKYlyVGQ7M6FxvAqKIxueDPHXtcF6+ZQ+tnzEkwDIjN4zXomkfK0yla5bw7MiENpNBqJU3sdBaCuYX1hVcbKDjUlnrF3neC9y1oRlo/3IIDkmaivRIAJwO10dAfR9ZzypK8g7PEwCoXAgn2DAR88vWbwVLVNCRiFUAPmi+0sDO/jQRUXXwF2wQ05uEnF5RgmLsoVJ22Dk72c3UsqJtqSyX1bt3CEUgS+5KIig6oFXkoulji8mEnHhT9gU5c+vsyvK64J5YwkDJ/b4Gayrmb/vxyqqFbgI3PW7mZZrWhDJBdvcHwO6BuY9oZRmNCaR55IK2pCfCBaFVXyXGJumGe3D7G75JmQdAfGtcIu5O1LSJ/eEuOaldZwRRMZzpkDfSI3cR/b4qP5J/60TzDzkGTi79pNCKdJxRPULI4OiRk8ibWrouUGHJaHJlwTdkse8/g2h1a7b0FGuTOucXIJrzqwmQ7ymj9Mwk89L2aAcjz7EdZLK1RhC6La4zzavShfILmQ+wFqZfjzIXTYrnB0nIXnpJRAW1LoPxEy7UHSvPvaQz4Kc5M4SR/oXuuurI0yAgZ7/yBSVGETH6OjdL++h3hVLfOB0gtb9HJ+VGCB8IjF1/W1n0TNc/0i8Bzai+9tbaWKl+tXDOJsjW/5E/g/FllR0C7uIPyFKLQGyn4SXJJumgAp9LU2PJY6nFl7Oghwdzh7kj+5WYEbHeMntL2C/MU5rOXzud4HpOUxt5hcnPygh9IhPdmqIZm/bBxO5MenoIIqbbQM3Az4Zhn+xeEJ1iTk3QNJ5sVx0U/iz2SWYCX7lFE7S60LGmVrL9urFE/8dek3zSU++R6YVMrKBTg/Ua5JBE1Fe/iAVEy65v74vIYy7mrb5rEHqCoIt9sk6hYD3LI2RKVDXDMKfVZsRGJbBh/kzVDubxWIDzeSoekaifEn5BXOa8jNZNYRDKSobDL1e93Y/thGCdcUN2WvaMHTr5DJG0TRo1elqV9F8b8fKqsAoevT7xJUwrlJu5G+k1lvUcpN9v6Ld81A4xuT48vVdjh1X4GrRbKCTiP16Dt6yh+LpWEjOI9P5M3ZcusdnhPcgCgWmfznv0YBNQI6EGGrEwitEobCqkTt+82BBiMzuz6LR5TCE+sSoqIAPa9YXLJBzcywdz1UggrwWGGtHCKC5bCzU+4NsgruOtdTKkMKaP3/Qo+PZHkrq9aG8/nhGzu1+mAi5G6KMloFBe/2czyKLA5AYllwnkcVxXFGtVo1iD9Uz8xH6zMCTrW2qw3rkrK2M8gFoxkGhgNMvtcWu15OoOyBJB7mfMRgd/XOEdHHE4U0bhrSuMNwWpuaBtyQtsLiww4ARHu5r1FKzeIwpJC0s5BU65iVYx9sZ0mQVouObzvBFz4cbq260B7QA/e+tggBct0u8Afdq6L8ATTOS4JzOUdiow133lE2gsXHPQdC4z22V16rtp1WFpK8wz60lxDAY/wHVJ5B2MifL5+M/ZrOfHL/oMV9Dc1iU5+gw+PBbF91l6CKUzkXjQWCym+OWATgBB1eVWFktnK+rtOCLcDRW+hMM2KJymYvCn64H0WSeGri/YLzVGP+2EMSirffSIArlWs1aRI9UwCP2yMFz4IS9qCNefDoauVT8G0wjLgrF9f6tXb7pfXu3w8EHcs54QBMP++qxrXbHznHiZQbPmm8Brptku31UMcGWs8UBU+JXq4BeTRwx7rwazznup50IEvdeb2FNPs06wQ+wRm6ES9GQ1nLKL5Ds1zFLft6WhImgkVAuLCf+Q4euwQ2uuwDrvxFtypE0ptGPB+WHREHHyts8KDe54bAu9pTrSBUd/tZQmoQ+JwXZ5IuamLfhgM4rUIDUhV1a1ga8+3yGrQglYGArU7qf+iZShsuSKuJoCyJ92ZRBv2wRLw6SoDUNN1e9Nn47xTXaooULrbFKAqRVMNPZmH/eeZEiVnAQ+DUP9eyxpH8NzpMj0sa4XiegouadlbqVcKmFlzCiji96iWUduS0M+P20Imw79fe04T27smD7QuJ9lbDR7L2AHHB19L/ao/wlx9qqqGhnCmEtRRUPRM8VY95CiKWfuS4a0RNZxRmwlUADYfvQMexXUIC24dv7t3wHBJzw1meNsGwJg19f4WlXFdkmWF/PIlWaEwM4F/H4n0PO+4h9WXucEANaNd5pM2lY+uTQJvvx0MI4TiY2rKt5yNLsZEhSAnn53k0n61jNb8nY+RinK9jtoD9xVIHMvZXlkcZvy3ig2Xel45cyXE/Xp3WeJsp9zUDjSSEToD3Je+hrVOyMGt/dwUHPGptHixmkXL4n7vUWSgflqt5Q43DX46EGs8wjE1MkJxwMgTExloP2S8EFARalsd4z3VsHtwCNTPs1kIguhAWUmRpv82+AFY39ivB9jUDYQe9V8jmcI3MVfWDB7oqfOjF+Mxc4lpNyY0yFdQFbePT+HqhyqZ9qo+LYLgmGVU928Gd6Ktv5lxOPyf+Q64O4WsWWX2AYwgRPXZcnFV+eQz/yew/bzZlnC6ME85XeXw19i1qsJAvfHoU2TbOVi+CVSTIkfout6e9VWo9HvD2HIYHw+hDCX+1xfrKhm42Mq5weKgzJHNoPVlTIsq6IdnPdEDYB4RzNtOOtSk/SStJ7hirBULRBw6Nde24ZAZ1WCayK2a4VBEbovHYVxznHzxBjVQwk2CR3oVXCHYgF42fTRsGdd0oqlkjoGpXLdngC6n8ADDVhfcV0QdShDS164xBatpbNIIpCMhN5QfBjNDK63UokMN86mK/nq1J9MnyoT0UPzITR/l/hA1PG8UoawMJy2v+lNxAG7cwcSKDGvIHpGiYoeU/Ms+C0dTtzotjdx4B9u5XMvAsGTgm0skPxVNRvnQqbDg+jsg6t0kEiPZxAHbfvm3KWSYMl/X43MDZ7+OyfV0Ug8vvXG7M9sRDm5E8aqwBsly8L62fvAMLF/g2XeOUh+BfiQaULSDwf5kN5RE2xL7dGCvch/Ba8fxTVvDeaA8/VbuWtGIqATquGuuq/sttkF28mgA6tbeqIHZ2YUyYlq0Wu+InyUFb3lmIM1AZpwSZjZ0k+8qWKIc8StOWUhPni4TZc1YNq+/uOv1MsdCo0MMdJxoMcsbCyfEBmeuySFN6lfyI0iI47tWeQuWfXEQkctRFyyw23C+HZVWK7+wkJMsT85PnYXhBiLEnegIo7SND/OEQX69ew/ilgdZfrya/6Gq9bpX5hLGpbG+5J0SENJz8VQWe8ZQBlMR0eaTwdM1TBPMFZVSnvsYRQv1s46Y+tJvEHmIRxSw5AFI+843t5IuV+uNO667Rzzm/sjUglDoF5Zmuz9AyusCCqkwSHEKi84M+OndX/k7XV1DdGH91bhvTykSlG0qRraGO0k4qZ8O9q6tHb+uIn1i+eZAeLQQQzo9XTvmYXbngM44JSTIvm0NOluZ3VbycS2LRlizjLIElHHTNmdyZGQdPrBV/dJeOFf5EXhOoN76YLZ1clBc87LKcA4F1d1LHdEugn5ibcf7cLYBMWoInTsfCDNNCg+aXKn7Bf1KXyVcU3rVDUwDhqeCgQXBWAfob7qYklshb6bWvvwYMIkJecKDaFa32xZWPufCAQzCouCJS/GW8EHMYuk90EuC7DwfwSevp45jxwGUC8TPog8fRWLZ96+V9gAiAI3su9Fduh0elAQ/j4N3ujOFaQxiNYVEyPIetXjKLYAQsNxBrRQLHrPrs/q2WbQn4eKoEWVgmIhH1rRJgHCobraoNyf2/GKCALVUs2CeFCwxInNrhFTQW3996RbvhXlc6GE4w0JZQ0yoLAHjKhH+14LjKPvc2Y5WpqJUPsZn9scVMDHGcWlwdt3pMZA5uUvX9199NL3bxULCXYF2R35Bc75rnSu4EZNCVm720J4DlIAc0ta/b+XDEZTRq2d4JmlGybXzmajprTEWVOTiMTTsx9k0gaxILD+tMGXkLyzVY2GP+yvw8/KPkQYrQv8xQhgUY+sPlVDhaBMzLCcTkserAwP/RoxK9Kvh0egpANadJcvnKaNJKLJp25wfARusTttgiszl6lQ8+VkiQpfQ+PPVbGOGPJ/2nbl1rSwlrhRH6dZ8FYKxV3R5EuLdSItsAl7O1EGDB0XhYTaX9YPWNQtmn/GZl2wj3DvmK7TIGBkbmQtBodg/j9fCfoDtOxHFLn62mPxbabCYgw1azUePTea6PZ2Rrr5iZ1JvgRrNojcfAUUryiU1VpmQYOn0HVm6vr4GeyFFmhElCrHNFlsf1bfEtzmDsPlHuPKW0cXbbOjuhb8i4WhFH44gTVj/XA9AEInEfKkBxHqdjY0w8RkEo/BeNDfugfrrObRMwVrxVsZTdTKlKfGkpnhs2JpJW3yBB7go57ROFNbZAX2hehRZEn0i9ntOgh5D2s//47FAq7igwRiqZSa+t9HP5645tn8XF6HfBCUIrJuSCEOqQVbh4Cdgq4CqrTk/Axl3NbE7E2VVKqs5/ebIy94OF+XVxJGFx0QYBhnFbBN/1H4Zts03p2fGhHz6aCqOP9H10SpwiBbcRCsAb2ujPygNAI8hUzcwkUsZslJTszCQ4ovUvKdbgnTrduC/6DkKS9UKu8//Z8L/9WBTzoJ6SlJUfmuiXe/UQWQQvs1uI67mrsqeRLy7Er6j6s1FXywK/GaiMZZ1C0+n8jqOxncAaOYiLfbFpcMMkU+v/8wLEnbOpc96PcpsoKj37anvY1RUATKvYzuZdrBcCs/KH36LvKhAy4el+Tw5LsUQfUBYbS3htOYOgu2oK9YO4IzzZD1H9HuOKjBafHerLysjuC0LTK/9o02OQDfs4MKvJEv2H3//h6fmSIfCdl4aJT1AxnX3IWy/yZaSu1SRewsHFUiG4dJDr7F1nUnQEn7pibQleUojO4NPAopz6XETJQ0t5E7I9eG7VYN7TPak2cWE7qCBE8oPa+lCl56n2BtyFBr2vUt/2OnAw3UHQDeVUsUnaNN7DMmo8qdYGj9/G/ZrxeKk2eSeL7QhxwpjaZLd+qBbbkFlrJ/uLaRhsgv6boatGk57UvUkaSkaKCqQsta5iDYLipHb8CKJ0Pcj8ijYTXuCOOyeMF4nxUQL5z+isXMOoHJ11rBGk/mYwnXH4zwl2WWCEr+FDHHuq+0cQ9Ge+vlZAzAUfGFKS/jzBlCyxHa7Fin7CZzNB3axXnQR2PytL8VhhzBT8CgWsrtzBU2Y3UX3DjyOgSY53+uciV2VHkSYwEBb5S1V7aGwMz2UMEN8W1Y3Lnv3EdLiVcCZ1EN1h0y9bFwIUoxxRrjydhF5a/IyPosIBBl/OpEoL+skDywtJoIF6p3sqkXAU2LdeyBAWI+w1hNZDpT8dHmRb5XUXozajzGF0GKN/eLu9d1Mg/zUG524K4wo3qX+d+ChmF9W8hF4nmMXbUBnIjflPdWXgR5XKJhlShti20E5uK2HSvx/JV5BHz4+gEBx4lVY0dnXIwOdReHb8dm8q7ORsAC2bHNfjm8Q2rHcf92bQgAHveCWaPHvV/qTtBwUTRTHHF/1jEITBhjiEnx+XXjUFZ6n2Ad5zLr3e0EVNyomBm5bpbtg2SPqOLE+HPcqaSmoXzrPNHxGlB04ypq0Tspwuc9D1+AJOOgBwrypyNtluKiPDpjR/lgbVHHM4qIiuBFjWb88g4ovnRvhTpXyZCXnbYCc0PRBLkybu2eoyWpXdGjDuuS29G3hYmuB4yYWdSF7R7Knz1o7hN9mzrSQQTIwzJ/9MwlMmxoEIZG4VL13910SLlRrPpEWuID8xDiUtvp5IJDbMbL6ITxpiB7QOP6l+jXQFmG+FXcVK0nIeKkaarSIDVZ9SwSA/irfxSJb7NDhoxyAuawv/KNGrKAXT54z2D2/P3WZlQgkHmPaQYgE7sMkBZGe2fVfZE4nK8fXgPrKJ0V++6rIawGtqKlkHWF0VJSuL1fEcjCBUzzPcEADrdfYPPLyxqr4HZWchHyO0BB6nbWtnQM/FNiCLTX8PFjiBS9QtGNpXhgZxM1WOshlzzGJNnlGzuAzLcN9n0PeAdF0UGE0zxelX06D0uas39KQXt+j0hx0T94Ix0EiOFmZAca90TitXtA3bUcmjLSrfGcoCN5q8z67VIDV54MbW9JWV4RgL6LdwzoFJC8wZVhe7ojqmoOOJtT6JmD+RfhPjf3iiFXIkW+mAb8KBW3gslORWxCf29HOhmMik+F3ASDXyi2+SJlYl7wLUuPsE0UG3rMg9srtal1moll6lavxgBEUWhD1A3TcV61NKxtj32FfmT1CzO5Ck2sxNGxAFm4hsEJ+LO4ijknhCaTSoUz2h5UaCZVTSTmBcdS/LEFuQ8VfPYSSBLtB/n9obL7izALtIKUlaPJzREfz5cRjOFNsDV+b7E2aGFYZBDpiBNTFhCS89SOOxekCJt6dqMjmE4iqL8ElDQtJGs/5Sw8Hlott5gsKJo597GjmbK3I6188ZKPck6N19Ral3Fusmwqe7H3jhIMqcT0Ty/y+Dv/s6uReizPljQ7gHIc+kjQwAu1XB25ub6nwaBag8Nm6zui7H6W4jVRN4N7lPh1Lr8Ys7+2ao2ttsO0xxwmyQYzq8dPrOvXh8KO46Pq7P1w0JgPq3quma3dLChsgUNl0WzU7c/hBh016SEbZHHTvoKE0tUkLfd2kA0gvzO0XPVez6q+/yxJ/fyAYrVawlyZHDTFa8zdxSNv2BOuPTkVvkowyi4Y8w4pYmTCmAWhWIAPR13qxrBBJjRnNvHoxHVfbIN5Xd73DlWuDSQydZVxVSM4qF/zFWTzeXAXAtDBqBgqxPfRommLUfUqJu5ZHT5zxF2tDc3Wu1bHb5tFNfQEnN/rd//wvrYgMFlx/DxESUkrM+c/JmoE3QmexvbacWV6VUsoCfQy3/rEeLXd4EtVTv1lCTXmCLCkanQjleQINFI5kagxHHb3SDTVmnAU/oA4AY0SaPJCxrkV2ugMCX8DNtp4PSfFXE1XngyCsa2rPjtuc9/tlj22KH41pUnsUFZezJn0S6q/Q+V4MX+H37BwEXNyI8Uu3RPsOhUoPAXiZfD3j3R2EsDcA23mBFd6OZLJ5BPE1AslUbnjNoYtGSO+eKXruMGs56E1ccpS5Ac4c0G4wT79bx3fIEyDrNZPXk6zVnP5eJFnfs220b1ZJpWAr4e538NzGZ1AplwQMUA/mzfVL3x09Nq4tWSgKKYMHsuEapWOSGnlN1j662rr0O0NgY6kPHwHBaoA6UZuLc3dJ7ye3YUBx2130KuvBizy4XU6IbOkB7lqfWgh2T1sxGG+ugdr1IiTTtriZ3qsec292PDqh93Uj/uDr60hzQCTcMUYHqhfGw1jBBipraojt5eui2+SAnRZXNXfvAqP99wjfnnJyJUSg7j6bb7JzlYGWTIOPLEzEgh5hhFaqEDUM8mV2JPLffSdKdEQkbgsfyBvrx30pA2ND6D0H2IlP0VCpmvrI/mZEUXJoyhaxSi+lwKfA+7syujIqTiDcJ+Fum/bZsfYWpWaHkN1cnnDl4MlAwi/V0Ha7Wsqmd7jhEzDOkEieJrV7uEcwIexSY7nYcs2Rq0GT/XAYbhLkcuux4RGrSKFCvfXGKhTmnvruKK9ap8/AhZGU22E5C8uuNa5OUkgvWCVh2Gyd//t6MvNT5RcPJenxIimiHfHyd160yPrrIjkuaxxN609N7pOdIlL+8B0hEp9i1f5UBKyloffvOa70Q9U6NJ0HpzZ0B+fACgjvPrTWD4tzKTkJPTT3HSoTvIKNWkTgtv8Rw0H8cwDLmROi6QgHme2oy4g67+wKPDFxxFItm6iodfwRNCAM1M0KoYJR8pJfTNWDXs9xnIVreA0PeFKMu0kAcpo+Z8TTMKL4Q3OxL10hYA9kKheiSiL7u3sXQ36S+tYm1v9XR/CsOsVEW3UMhLxZxve8d4C6Y1c4LWDVZ60F/v9V6pbnSWHB1K0ke1zC9xVvmTJ8+qVgwnV7b7fqMWxfBksp85mXsxeDJFSYuuNbj9SeexukWqMepHkSZv5DgXQq7/kOTJPTX6EsVY5KFJAPreOKHy+zm8M4E3/p2HGv0DnFhk5N6DbvvGDVzfYNAew5IXrp0N+awyPzx0I2GFExiCG4CeuyXY+jutSR3yV4ZQMWUIoAX8/vuGvOBYI1h2n0Rlz0UX2fHYO3xyNWJTmzHxs/XeWfewyx/xdiUx1tkJ8pHp0PczPFYDrzKWBL9YVoGW8iCx+WbYLEehzQlGgTNzGkCl/QbP4DWmVHUjWE6USFg+fB8W5/rDZXfslmGSMIjO/eT5RWGT6s5asBPZRtI3D9JnLHRTIDicriKVRQpNRFjoDW2NWQr+y097AutXGo6aJngYAyxNA+tDA1cq6DYm+JK0mS7jyMez42uLfEshAf8+lLTfJTTIH+ST6vBLZhC6lo5UFRFKnJ8+pgmNKJt6jHJnEDUyE5Z03gFG3aUieuGEzIZo32ddsGpbvnFxJvsQgn0a3+7h9fHpQGwDizrfgadHiJkOkGZl8n1RTRcVib17kouh6ZlG6Ybop81qFJhTFEXsl6l68H3jDCp48pEcAOqp4lplT9fXnEDRkkKtYA+ogE4NCgITGjgPWxKfvGkBe8fG3HGoJGCoERKXeRiwDISK1tR6pPFBZuq7P9mTQNRFY2qzQO+/rmOL2wnoJQMDQGLVQ3nN93wXZCEvZevT7UosnAEa/qIxK7/NNhQOQHNMec/WxZw31tDcX/Ugmpztb6wdfvcty8DTrufU6XDvp1sQxE8gkGQwtogLj0EiHKZtwoUSHY6RnBtSYv5xJ3YsroHg2lcuCH2rn6sbM9VESZgr0qZuuUgcajxF4x4Paso1sBabjMExhs7+Sem6EeC+ACuy+99Rj7wiLcnmADTFKp6KSGynh6VWzzwCptpY8cjC8euTkx1lUoO5Ls4x9wHeh3qHEj0LoL+PpZIvjjF9I1IU4zZkC7oNG0WHz2q+S5xrU0+UDDn3thXBBJ3g/RcuLZ9MT9okvs3B11h0MQhXa++yPJcIvIwrM9ZoSqBocxC6ZId3szsd1bnm8CIF6nRmEL4ux7Lm5KJvh0btDGcv4oQBQJUxie/30E09rwZdsFxoG7w6RFplL+fSbCD4WOJGT6TzbFLZTkm6rINZs7UQcq1aUZm2iNDkJ2XHyvxviWcgOa2IEqaiD+Wu0X4fSYZXA7Pm6smOKVCSYrwK7629zqbSJqnbsT3j91bsYU9wxhH8Fgl+KOyLSYCK5H006Rj3QqgWXDLwJf40kamacQdvUl4jwIGLBl6gEehXfZe/D3oBRVYTrb51QR0VaBgLQci1BI/LvbGPR20BBc/JDDi4SG6DOef2s5yP+V20vzKK1Vz5GHV/F5V01jWtvz/zSki/8XsgbGDpv4W76mwCCU+9qrhEyKYeyE/78OQBPwnLBVD3qA7T1U0vO0u2XcOV7Qc7ib0i1beUgRYd8+Y9mfS++AUFh8Qx6nuJnzS/DIH94DVWTlpJ4jBkzoOQNJniyfr5YduYkh4DLwaKIdlXthXplPRC5npVrzVXJFfktE2BdNqW2dCZEDMcRxCptU89HfnqLzayVZ77Hcur7EzqxgmtvkfC6RrYlyM7uuJScGcZzwh1efQIqR12dUj8xC28vox7EepKklS5KYyRN8xpyeFQ8oFzPEftJAwnxSOVl9h8HxSgKrzw8ggsm8W9d0f5gW7z4+4Kk9Oi4UfBNF8Azt4fhRYM0kn6wLDlLcpnhdR3aJMoO6ipe0famWZi2wZZpCyUYh/3mcn8fizCRY6JuyLkrhxsjm8A6e1EG/0bNKhZSgPIQuDXgmTm5b6YsC7E8lWTuS8eWkgxqha0s9h4OrN7edF9XEWGRRXk8Az0BicEdt5+4CbzK//OH1/AE7VKpxgDpZWG+W9HkwBG/Tcug/gZGIEKMsgj9wbpvWznReeRBhCvRK0bUMv3UDan5ZlVltYDSHRxd4iFuMrGD2pEKJW6dt0RF7kMhaA/YVchQrfOHJkSS6PgptfMpuX9p/2/ecHhVnc6N2mVMSOJtAmnHTnYXJ/iI0xwXKSenMBCkJk+edGwYQ/k5FG6GoGblQ4UwTnZjLWLFbGrwUflfUAEUCfbM2yCnn1vTxbKG3YQFddYdLhMUg2QXNJFlZPrk2/smP2KIwVx36T8hs2I4CAhsYR1R4jIGTrJKoB2EEUikln3MLP9UqnwZw1bjF94h08ctV/Rai5C2K7CYFXSm8CysIIF5Z6bQ+GpblKEKcAeOALwJ4hOinLUPTzho5e52v3Du8oZlbX8rSv7EAf+TZw1OlggJVIoA5i5kDiDd0v7Q4/egve7l57acmwXJKXYbkaq8jgRrWAKrxYnooG7V92kVBfFbX5uYXphttBjYCGJpmKr2D/eqnyfdnBuDB9M4n3UsuxGiE7Y+WhKC/almyue/ga4+LWu5FOW0f8RJWPJY7bgtGcbDBE6wuLv4rHS3hezFHtpIkzMkxsmL/s+2XqihbqSrFkN0c+PGZFwtdDuM9wRW5M5/vvh49h2//qlVUexSetGur8NI2yiJz1IHehAMKC7qW5KyEtPa+l32DGnxXlnf8mt39np31HztfegAWD17ZvuMruz6xmynQm1kUYF8ujAelX835QYY6NfXosSmhVywcCo+afcneFtp4X5t7kcUfSYB7bpI3vxbc3PhuTLKcZQo8+Ebg2Vf47EvJR4vo92dSQtDlNIsxP7nbxQL/1c2e9S0+CMCst6eQii57zZj/NHwkSI2kNTDCgYlbFW8mfWLUN7XMu8CK1mZ/YF824XJBwr+SyBWVk9GXNlEb0wzWKikfU8XP0NOjoHHrSklOnb+3DGzL6NMfigm/7SGUFlNO18Ha7m6IawY5D/VE86RuXLblLH1DXq9QQ0km2dIy1EcUXyQFDen8fSM/7VO5M+XlSDKnFJSPYgTQP8MYkgnqtOrc1EJfAKlOyYR2qS1Tvbk+Ps3T2SPaMdznJJpDMautnK8b+L06yyLCB9KmvNa6xHjhPYmcshnPaJpnYZL1lgYcXoHn+wLJx89lGbMNB7Tc1356sUNnnl07q8Fva9b4qB/g5wcwDW9riPJlJDoQqdQjPKv6aisix1M+oJ6btiz2Mq4U6PM+rxXZIeyLdJZQuA+Okg/GxytcdxPeDKbcjqmw/dl0nhm7JCFrrOJSsnKkrfq/u1D29WxxYRwG3NSDlaa2gGZH/SRw89HN4MKdgjzC5T4g9Qkbpqw0D/LQcWF01EKanOMEyknFClgm1yYMIgcOYXR801nC09mh+B6/sJPbM0wQa+e0pFIywbGgRYV8jpzoAeE0GNo4lq+s5pn3MdkEcZvplLLFomyexkXPgMov27XkxYk9x8GUXh4Ffb1rcpfm7P43Da508yUGsdzeLjkv94nYEEqFvqDXilTRQ1sQwLL5YOskuw6oM+OIDAVYeCd+snnlB7xsnGD4eptXxpizYKgmVVDWnp/3mEIM4ddUgtz4vapr1Rl88OZbekuXgkE/fzXVpOokglQZJrCT8GWlpxiurnS8FrMsmmu/iOnG6Xu58HTEn4E/fnI0Pe5ViiHyICFGo0C8OkYZdfqMwRkv9He6yrodk0ESrsfFJAljtozNHOIEulkhS1b1AqLyDBoVEsii+oaboN9+rDdm+y8S6EbI49F/vKjVDJssiDRqTgu0nHaa1GDFbA5NH1eL3qJbeTEYDlfGUECbMGc1QE6qmmQh2z6Uxx1UkahU4+dIcqNQM8A1ljGn2Nyp/61ttbrOTIoB+KhVukGjKBDG6NHnPnPhO7u5lrLas8l2NU/qN5sOIGtnL6LiZoLZAwfahVEDh1xk5Dngn2/5M7L+HgfzHQdEQj5GGDH4ed9qbT/UMOBKh5iUOiVFpU5bTWp+iTcDqNYLm8MOhTsgtGYj6IYS6Rbwew1Z4kr1ICLNCI6FvtdT5hH/lFs4nJjrGYsR5jCoJx3oZhDpJ4FGdqErmzeOkQnZnBIHzkTIi0RXGBhf46fqC8q3XaG+FyMyMswwoWe4pQMwQc6F//gHlb0twoR4zXSA2srXmJbMjej1MEkPvruqplpNgSGckpxTm1PE6khom4VKpvC6sO1B54srVx3bQ7xwfaJll3rS9FLotF9OHfsXaRG7vhA3Jk93OzoXa9ZXwbNChkaHsQcSUg3zrCgcUVZNT8cAVfYiDlJ4G5pOn1gZRM8oH8XM9cWRN4SAlLg91IfniYuHd+s4njBbxDsEw4Pl/jKCyigyZXKp5BTvVmM0WNFp5b3LYz6LWg8QQSmpoMXj6XXvBwsV38R9IjnzMiROf3lxSqvPTAgQ4sF+gGgagB/pxoRGtkNEhtuWoArFywbT7on2pLYZSyo0CO8RU575xSkWHLNYbNJoLqivjm85d0G9pY+i0/mCe0F2Zb1S5R4XCk5llYRVdvBcYkQjzPg5QOwB8pvXPP2t+UKa3NOoJrNjX7ktNh19fx/AuXAx37d6ziU6CCE4xqKBq2MeBwAt6gcgx3DH7548yIiES8pNpmOS3X7MHRKvQG9JueYqurKKvZ2Rqyc1bdXwQmd6q4cRZlUKiX1MfGdG5+Ps11/iV/EplyU/MhuAWkMJn9zWVvh9Bw5exCyt2HwETzo91f8tLZbLL0gRoTTC4NlqPNYQaRaA+/y5gVEj+wbqqlNvIrvQo0hvb1W9dyGg52nRc/ZiRRVCLIDdWEZJifQp4DcS9c6Jm2BD67A93bzsikfKCiFoa20kxMp9pnGut9XslAXP2YZSfb09GJQJ9swecESbZ+czarQNL0yBSfyhPF6ee0B7JRf4tloi+wvWumF7BZ1DF4Uq2wRfrIOOzm6hQzzxwoF8mdjazPZxNBQsMPiagJu0WaqEpxK48kP6UJJsRN97wS3QBPi2yuzZdhYLhTn1rmU9/IfN5EuB4KKncfjvGMMFfti7m+HAMxw2XMkc7+JTXK0NqjwOLSnWgj307qy/t/OQ6YkiVypjV5+RHnYNL/bS459k23UnX2SraYOI9iggBg4JrW3qM2YmqbFNpi+TtReUIWWUoSldZ++ZxTB9Jg4eoPY1iZaQ2FFl33hVbVCvbawmtEvdrblUobb5DHLJqMVkD4oaO4pVndzMIbEkSBz6pwyI/jJ3pX53CW1gAYcuyBvDsdsxxM2/HJiKOjpsXow/BGJ1r3ltmgtkFmscyNEP2AJarOTCo2sOzQUj92dxOc2bR5gj1YyHkVWjh+FIe2Ndarll/22+WhqNjAuqyJEYh3RLlU8zkueDTlWcun7q3TMftf4Tg21mLgcRFyTw5eXjI6j+U8OdOrHkxt3b6s8NoTh9WrZT6yiSPbhhSByAaNhUnPrN8cXzlI1b+NIAR8OUM35dZ3IhkCJ6l7iHnF2yLs4aBSsjt7k/BekQkkzZ+savb66jwat6fwJv+EahuKtTp6x9qFX4O0JDRPpWhY9H3Zc+eT1mczyA4KgNNRb5Hv5bmbdrRI382VSlbE4H7+zaeCA44rpaC8lnYum0gNBAIwVIEUbQQl9XET0SVO491ktVUjsGszvgyBMfmAVEi5eEWa857qHmCl03wVnCHOYHUgngive2MWvlpZ4M60DlpcEM9XOp1zMQpYc1b7sD+V2Mod9jMBmsMFcMrQ/D2Cc6vXzZQcLn8jJviWOGLSX4fr6iMDv++0HIvZswUCHTzC139vJEjvWPWLhBZ/hAQJhPVivLK9CN3Y9jAea/Y6htpW9UFgVuPBc8zO1PLY5oDvWigt8/pLj/Ncs8zGRQttYRM1jobs1ttoQvQfpCnLoTl7KRL2QlNpyMiWZavwVYpCmrKRKFbj/DC3nCX571gBSmHV3YFqpClIAUGW3H8edSwJfpduyNGAGTn2wE0GgGG1SE9i0Hppcz5XBNFsbfIU6AZhufJ1aREACYK2hIGY1SmAoiRb9nsKkCzMiBYzPGF5ZGUj2fii5yrjiFLaqKWTmDkzp2H506HX/D8PES5vK2Rf5SWjXH1H0wWtMs8IDTpekDIutunhPYFQYPk3skt8KKSlROCllwffTvRA1uTqZvd1g7DVDDMEBugmVSzovAYAHSAx7kAWv1FR4fAxGL1r52RkgSSMGtFnaTYN0KlXXocSjdOyg+R7Z8BHl3dfco1pFLOlG4qwIzUFVK9BpsQbpS/QZAk1lGHIUO6WeILsq5r9Z/XOsQTTt6lOg0LwVH8h8+SVTJPx1xvunCTLl0fKyjFqYmaRQ9hAor/0ucz3PYC3s0gsVxN9Tza3mIcXSaUsIY1586xPPw8DdWnuBQXaQDJDyuly/ppPqh4uzM1I6Rbhh/qBUdeYy40x4h4aOn9gxGEpAKUtxAkhDS+GgkwUoY2zrZpD0tUNhZ32VweR9j8e/W63F96vtpHah5ThakQN1Fsz9izFpQVeDhMbPFg7jSTpk2JQ0OX8Dqbt32hgaTmn8lsqIW8Swn7t9IEmQX3CCMbqzq7snClbpVgH7hdpEYmoHX08So7BcGXVk9IA999Ne3yoh/ZZ9hX0IBib7wtpbzPEF8DD6W96fmfS2r6edyOMDzSB+SKtuQN4LN/+Hdf1wmjG9WjskvGPQ3ObgAlJI9g5JFZz7UTYu0DGJ5jU06Vs0FSe9b5E9USOVuQMhxXBFUDQzMLaPOnUt3pRxHvZQK3QstrBtm1/6Ufv9yS+Kuz+8RJL0g2pRcc1TIRXxiHNAtrMW761SDlghAat0yZXt7xYGstcvV5NvoqNpdHs3pZHDf0r5OL4tFBUCWEDnw+O1Y2QZjNs9BbpTf/8Oks8sglFvNQToM/tmM8F2tOOKgIZ7wsG7mm6tXkRi2BNP8dv+yuceWSyfkjBLWvJd7thxk/xFiqD1/ADOKZfcsselndXpG/cKpMJSyeofWlf8nNHgLFlmDzQdHT6GsDk2VrDgla2Pj/OYS7rSR2+Ony97GzDCLDtuEDYotH8svZ+ki2pmquspI7ZjTgX8a0ktf1qw/AZwYhwZwRoAHFSMpjsOy5MPVrcAgdjEnqyuKdfiyGzaoAMNAG2vtcht875+AENB0TRBIAeZKigR9lT83ZlmQndcMDxebnUeKEeWZjz7Y4OJIuUkg4E9sZ9WZ6RzEzgnQ9UzaQ3BrMe9EnmFlLcZq0hBP0PXrH3oiuIR5BAUmPvggh8vLi5pwlbfcO8TFPG1BfVEa3iposfT8Ur69GUPJC5ckmjamIZNTTo5ny2trEQb2BjSWucjaXA7zgmNWRs9m3Ec6a5SB5WwHQS891f9VtdjwaOv1Wt7gdbGsjgEgds+tN2nvmwBfUYMWddV+I00Y2t+cIh7ju6Umt9egJNjYI1eScXd3KTLhk/LLYK5jqPWIuHK8QJViKxL+OSZyRCkga7uTEk+e6hE1bTVApQKohwcUm+fG3Db30UI4vjlEguyXXXTEnHgA3GMY8CSS1e5AWbnidjPDHaZEt+lPIBTeRN0PRyG+FDM3Et9zmMrl0nq4imWqizK59KLGJD0yqtnBZruJWnoQCEHqTXV7egMBRfqk1iof2Fn6dAwHafIMmzrOXXHkfxopXRe0xME0DpvJtEUPyePPp2u7Yy38xOzE75MUvzhe7T9++cGk/1LdsfLAk+KpA8y5+2ObdZWnAzVXtGl/2RMv5MrY/YCKqsdS7iCBK0zuQHVqy6ty35ZXFxSRYWsLr9oxYtqt30i6I1vVmi/CeU0BA+dK6fY1SuJqCSv3v+/QwjqRBt6pGEB+nywjk96zZo1x7mes7OXqiPM5oGIQKOz8eP7v+eIeFXa0qunp3qeLggf6rXxCBFav90aVEox7waXidhv+c2H5JDOShrttKBzu4lYvdLc+rZVB3j8ZZY6kGbFvvz2/YKu/iPu9Ie6m+mKlON/mhBjS++xpIxGpv4I08OHgevuzHpj3X0MNQMysiS2D7Ov+LWeycuqR6lKwnN9zz2LKibOBVoqoK+4XKQxb5h+8eApb6gv9HKnQyxmph2+C+GgVJP7S8acSlLRfKFaAgUf+um+099hv17FtUYyFaZXvsnQbcuZP4ObL6hfjEaFu+LEMpnlyfrorImk8R+Wqb2Cogv4iMpeXRz3YIa45hHUglWSpslSEAoRvHCmIA8qO91I3fzGsMlnGaAs72ZJXk2MyZiLNRaIXa5StsmnT5YB2ZpfySLnkm2+gnLS7wPwnWtkBphFSntt28EJ3jlIrM3KGW6kQ2N67BG3UXSDbRElaghY24qXdpwt6O9VN77vkwv1nNAT91tJQwUxjaXQzGcuc2Z8XPna+G3agRK/MbtP9qWE/hPWa8oOoCbTy+HZJESHKfzD5PeEgd7cf6J8h2OxGa6JQT9dhA7PNaEwUz97x/S/D7Ydqf5brxBOEYyFjfrqUwdzvZu/jL1ulq4PtPJnJXjmXnr3bqrLNZHIbR6ZUz5J+mVoDOCZR/NK47RsKSMPPMprB/0bbjxmM+j7CM7Go7AUKU7xNEb1HePUj5qNv7NBhfLuX1nRzlam+F7gKwk7X6boTwqITPlFwrweajSfKiHRxAGSiYIplrBirgNti7vP/nlxAhlrDFzHMc0xs2gYIv8aeQheSoeMrW+aQr+ZIhzHTVXA2iFIAX5Gcegiib/vnexkt4vZxikfyGSiCmU9+vlAv4aNtgkUCin+aos0v9+nxR1Pgv0aqNz8JRFNNwKZYv34MScaZ/9w4cTwASJQTT+AEFwa/6dlAQV7w0LJ5bnbd/XjiEO1oUaKUldo7DEpdGB45w9dWCyTp0XpaApDXs++orcSmzjB7l31RfahtrX/ZLIozLD49xfiKPa9QuEKUD/Mc/vH2k3EPLbU2bmLeFGSfqEFXSCo4UTdwZHO1FeDQ13/RcetTb74FOqvkVZjoOTal0Mxte4e2FlN/OjbYl3y4M3t7WMhnppHwwwgBGGuD/cfNBCNmAjxGmP+86b5PcZPHTs5wY3zS1bpN6Qpu8AwHLcwh/xh4ZMvk9/PshhqhdJbl/fBOIzcKOzxrWO8JW3VKVo80EMdoFA2oosRet7fGBfG69B8NQ4Sc3kPf7eqBpk4xYLjzIlDskOXYNIi5C8+L5Se653SxF3fL+3jYZ0ipWBoxY2JZKlk61ZpnI3FHLaGYa8D6yifo2Ppg789koT+WkPdthTjUaSUEMwfAR4VQx4JXB7y7DAN8uG2ZEHfw1/ns1B/ILAnhRt5z3RYbUz4FlBi5AaTuT+VBbmz8kHfkjhxI8ICHSdKOjVqZj8B/AxfvBbgbz5UlntASM84aOJ+yn/SPqIDmJpDhFtDRkuoLThp7xOhkFA6p1kJ3zpTr9YE/FtN6GTmmKXcRDMPcsESvm2ndZWf9GT4VrONXSta71Uoca86s6uULrjx+zY/IV3Sro6kcmQMub1LJq+OGFeLlVXgPVYtvSAiwjWRgEc8lbp+k8xQ1xjFbhCiLoUGXlO7gS3RD9z0YnSsqDGuMDSSgyknREBucifD1mhJjBupILXwYU4RgU5AhYU2+DsUt12FrC/wLl2y6JAfIl/kvQe0ioGG7T9QwimHGU3JcfOyaKl6MovuvInVZSQD0bi5tMogEZlwA8XC7u7LTlI+xArfvxp2n3JMwCAEk/yn6yuB/oppZf/BmpZVzvJhp4szG7r2yrsz34U63Mo3ZUnk76iJNEVF7z2t7SE9+kQkylXaBNapjkrlsq8mVldH40x7UWYnN4EYMzIFwKtR600J1pQEb4/aPK2/ek5+P25e+Ksk+8tohE+4I8ufrAAhDAoXZ9urlKJkfP0prFa28Cgc9+fQmDFZ9icYVGvh1rFeOQDGREyu9SEDhMGYZYYr3IcjiGhLXRxGzP/SKz8U/kTGgJpP5KhZDfgNHTcBD8CoFZ2qlvFHE8rI3HLKXqXrfCJyZFaoDdVyeZVP3pw2gsLiiY6Dqatqpt4JbAqFZfUoXg6SGGPSm51a1uUFg1M0qIYL31Jkh1b2Sg9mfvTXPHnffxtWqqSDf8hrgEYtdsLvn/FkIuNX4rnim0lcnuaJ4bJqkd7Ul8OWZr1LVvjn5ombnaQFF6OrMB0JY6sOlfdEto9c/HJ3h271lUVwPvGN0XL0eXj5UiWJNDHKOBWXCsNl/fc/XmH1L3hTIFtO2SQiqZD1AQoqh+ZfIlI8UEC7rMvalQsyoRV8QC0omoN/HSOTHIhox2kEqDS+RslAbnrbGEzdUH8Y5WsTnNLtqc5cM81ihVEjAxxWx1bwT5PQ3roMuJxYoagDzj3H2gNzRDDvk5oJRKXYyD+E3u3Qb3zz18mAaNjPHRqE8jVgeTKj6xFZjhktBqGKjJx9Un1ZHeB2Hx+PaUOvZxxZyEC2MoUEzQdW9E4apZzLsaIWMDE613//gDqe6je3iXBprbidusRovyn4YLcL4PGFQsRGYmUnP3FVCTvnxmV/uz9d1YSxR2qAp1PTrPKafLfC4MasYXpdCvY89JXNRWJ6hdpPY0cB9/AqfigmlEfDOGvaBTdQWLZuGYx17v2dpqIT2ztJJaTUt0fk+uR/BV3d9AX8Rl7fNSiX65JYzJUq7xJOk1oCgjKNB0cdfIwe9CQGpDi7MkV3FGvPto089/ab980nzFUD515CYVUIc44b+EsYDQPj+xnJJoR5t7NluKpVr4REAxDFQup5Mo8jB4bFBAT0km2k4+QsXUVX74s8EUh4EXYrPvCRJsa+QOY8o5g+WlaEF9YLP4kjhFUeM6AVdQ5aRPQgBA1veIWtYB0y7+/92mHgsiXWPMU1m+Jha+s7GYkrRl9x+w0+Ng5Pqype36Vo9ESg37UMqFudUKv0pWGCyPf1TqgKLBXdCpouWGvUsNrPnvXnRJCms8w1ugZrJQ4UUpimrxTyAsP8CRgRC6svEfWj/HUr8AlP5eJhdQyY9VYn0oguF89cqycHLQv6k+iWaVxyVkOd2FYvsq/bB141FK8YyYYZ6HrYww5btZL28kMH1lBGylTUCKoG07bpnEoKZ7+5eSsg3fWhUUQAYvDDk+moFP2FLaZjI66/oFEQy9m69/Nv54F5X6932gkBnTz/2dGRddkOFlMCUZ2BEsV9mJKDfvCEFZC+Hgbo1rrsIe65VVS9v9bEi8mKOhevVzoGYL5zT/A9G6m9XEsrblTUMyFLV38mUNANNpATNx9PevXIa2Sj6tgHfExkqQRIcLMiC2CDRLpleJUOCs6L9f9qIMtlrHVRO57BegqUtfX+SyJT3lojmMYlbHNqaf6THEmz5D4XpZFHOkhFEa7kicrNweWU19/AhYEl131LOeN+G2SI4WnR0++Z+BZF/60bAZENr9VxCbokIe0YeDc3H0jfHaS9XwWYak9vYB4bGw6jVge+J1GBbwzJCWGIZDDa0+k+y74Ka1Lm8TtQ2/CmDUsClUCY6X7nnbluSIyxVvh7k1fZv2KUcsgvWfwKN9o60WvDh4pJI9ZM6qGvseVDtY9eRnomJtXsbXzF6kAiuYxIBrnSHmYcWWtAydYwdyf0pUKI2PlDG0P4dZk+paW+jjxHAdNODI5d+N8e1xDXeqkPX2QE6Ozw+G3wVQDQUclqi7g7mZN5oaphsMKyykBvoAnNz2e2Hpp4K6kiN6RWgF3+jBbQN1uQH5RhdXW6KM93uiZ8GAlcG3sHycO67/SV56XTLDjX8XAdYxCOPpSkl1m0vgxEdS8PYxi3Epwedfh2CrG8SisvHDO92RsJd82Fe3walrxMILzVb3BvZGDSRVel5MMrtbquJ6Pi/OmUgig6HOgqmWeN+/bCN2O9YXYTfIQpSJXI/WXwt1p0A5ijy5w9Ohs6Dhhn0Jpvr4b3Wk+LlK8OcgfNRxM8t3l3zdwYR9kpvf9wgxjD87WlQtAwym0+ZKlEHnYVg21VjQMW5u2m9uyoFurtY3ORHC5aH6Sf5sGddDdSdVZy0o+ceQ4kGWFRE6GYI5JNWDaoK/51WHeq7sG5pfq63PDCp+tnBHE88tQ8qApfNehR8aIbJrg6pVXdBRx2Q+rTE4jCp7Y+7QWl/5QCMSa8DROflWys1Yf6coWpnuXWFbgt/gt+Qhe1xWutqh99297wqmh/YPpT76Dx44wQ4XtwXDIC5hHIllBGkyuZhEsGdDdVICvaCnSXx2NpMwX1Equ+jJVKYYGylQL4BskPZLwb5qWKA/St52GqL91NI7zxy+d8sOnA8uJ1jBVcX26LwzAul0TJpUq6lxGAAwUsc+bxHG0ozFt/iag3QoO80wZHKemuXy9IyGI3kcV0S4sYXwGiJI9fzhvKoWFRyVrlH/JTAjG9jwZnRDRBguS1/2FSKmSUDaRNHww665Zi1QLo13IYAL6OCa+zMKCgOXLXdMiIaC3M3LMaCbFHua0RO3EvQkpFiqZ2aU2EjYQvgDDu+0QhGFa2nLOONAKRQ1NrP2cf+IBrqZixRtdTjbUllwj9B0XcvU/XxaYVtBWmuoyI6/VjvsHSQk84p3qoJc6bKiQ3nMGiWq4Urz6SIXqW9eJGnx1+WXvtG+uS8zSIBF2809HCSRyMEGkAthEQ3lkMU7Ux+tfJvf33fn31pZ3BtpSO2ETxoR0Omlui6QVt4foHH/QJ69Nq6MCmgC8efZoHDP7YA6/AiGKSk0+eQa0sC/rC/ILl7HmBSYMFUdcujmrWPKeURf6ArEwMfydcMlarScTKFjlWhimUjJ16GjLaHjJQ5m5U3TgYuhf4FGG64cdUWSZI8WTEFV0H4Rlh5U7SUSsvGvceOCQRWQyjLUe7fNE/n6DRw2xJklw0j/BgvR2a0UDtXPZqk6LsJMzxw61T5EhZ8vpgu4Jf/+ldO43KuiwIvknkTnwmw5rBLK6t4mpuO4YK9lTSvphEEgcRt+coLX/+WyFZNbTwZ1dBkuwTAl4HwYJuTe6oZ9Az9J8xbEBzFEhgxlFAwFnN0rdohlQ4wA+Hl/AzIX9yOp2uXrwhHd226ZGP+uQYnZkaPm6R0Q7Gj670ow8CiItS1SE9ZeH83c+CbJM3eCgZpePkqelkpPuexPwJ0aYo9mJGuQSZ+9JhJ21nZQzi+OYZExdpRSK1BQl9iEXj3tA4/fLASyomkGC+D19xHu30i2WA+81KW6utp4OJBmW0357tT4+Am0Al1uje7c+0jsvHifyrxCHqGG0EuCuKMyWAynR4G0R53TXgMKzSntAa0LXnPXCrSPmBpeMIbR11FNDqRdm/H+mPZV/fLjpfrmhowfzkMvH+0MTWOm0zxL7vtbO8RuIW2Ba+upDz0TfjbUi4vkAV6v8qjsCcM+2BajsILJZCY6dO9BYS/iJcBWjnUnCthfB+8w8vMWa9ehwtwsgAChVvIv08RinmpWmkNhIOKPoMGbENCFWNItTFenBlPhY5Nq+wTp/Iz5A5rfEKlbV+YhxiSPjtYLToUnbSAgRaycZHjnekJ8jGb68rpUowKInwvcnfARa9A5YgFR8iQOF0WFt/ZmKU5N5HjcvL/hR5xFZFxasbK2FRSLw586PdsSHeot+yCKxe4o10UcDKUwjfE9EOCJEX2o3xIvF9V2v8qz8X3t8a3dDDn+ZeqFqJHYre3Hhyu+Whvm3xu0/sUmGOnwvL72M9co7OlBbjrbAy3TgP3BAqkX5w018wb9G7/LPtkQIxjHeeCfPdm7qbshyh0HTNLfRpflYqynlqQPGidq0TBT5RPH9EhuO9kabr7hiyzP5xODE++IYYcRiCOhjwh4UljTQ/9To62ye6Xwe9ZOOhGKD7F2CEnnx3E2Xq0l2vbU9lJ76LKXj6H3tjcx0Ln0Q2Eou9uGSnr/PiE0nIzehPFLyp4So69PUwF0sdta5HAGlPQJ4XWIWHiWRw5sAWA7BzPLxmQJgJFW5I4JGpF//bNnYG31qFTY6uQcP+fHVBYnfL4Sntf0oi2xGyfIFVBhOypkv8i7bU3B2/PZK0yHCTGL8Yzuu4YPHDD/62YztmcNtWkWvJ7QnF7bVqI3S7igdTJoegFdJAv+2UFyzm17E8eQpxJG7sM2w3rlU943SrVGysV/EeJSOf1rn47qN7cLcyd7q1gGk0v9cpKPB5ZI2wD5zomFNL+QcCMr6hTKFQtVzQIuq3XkAPYsLn+OIUhAG5/eecr77fbuze34ZgHa0pj+LzhCe8op56K2nPULAkWr4qmix7F3spGrFImfV1ARzWEX2oa1NoUuXQjLaKyRWwgow1rQEGhZWpvVDy12yNd8GrpwId5Nq9cSjqOpgxXpwEqerlNEOYBezXbAop3q2CVzVE4bKRlIzndQ5PEeRxkkydF560B0S43wxZ15T2Zn7B1N0TQBdXIGyVf/xYZ1PWhiDdDksuv0ACLZPnr72A50dzm3PFA1SalFrxFX1IXYecwzBOpdmTxIqCIizInG6ixITO1nGvelEi4zehwsXsmwdnuNHmsDCcxaK6iZx7B0dbYTF2bdPflor95JtTo/7e5x3SoaLCb7agDESIuih2r5VebkbxiPRs8c0uM7nT3MFD3dMW3D8ziijaEY/sNR46hE9dJGI7e1j/iXc6OeT2We8Df4SJxxJxK2n1v6kkAcLgy6kZKPGFj/3iYuUq5hwbt46B7dQr+f7kDUrKtIBSr0jySeajnp7l7kLBHTxCkQ2ydTEVjGrULoMR+5arYS7q3sN17BnxHeHiwB2zFsuHA5PWGVyznP+sIa03fv8b0CGrYJiT1hYnGGwVrU41TwsJzrfzN6uS0DAQ7yn5j3EL8dV7kpvnQg8yW6ivkELb5/eC7f1eLLq1UZCcmdlv/6uR1uyCjvMEmNEfo3QbE3DhRlDvg/KAPYePPQ4vHam1ktTypAqQlWm4OjLxM7N3mtJ5OCG275K3oKBoTaq6ZjboGJUincEp1nCUaPL7jrDOO9rmW/74jdsx1AtU7YF0EtnVg3eWZY75KNMInpnbOLhl4zZqI/A3gRoi+5D22Go2l/+yyDiSjrMVZk4z+fP+fCyuMrSbfYrn3wWXjDhLxojvym1CiDD8PN0IYqPJkASUPA773DvWXovbHD9am0uUmHHeOH7AlGgfJTQoM2jjo1U0Ojae0f8J+fGJS9ZBRPLlnVoTx3OZ3qd+QDFunhop1e414s/AK/YOjRzjvhvBfn73/FRae9/BoTXVVr+g8PZLT5p1JsTtw7ob5/EWjKETlZTF9pkDOjyu3SneJ+1AybLB++i+HM3x6MYkdAyljUnNShFCZ6L8C3KSkKIExuTWJ5F5KuCBaHDveCjHHEXlFyhkksVdVuouydO0Pvc+XdU1Y8tGHbHIiIyi3EDYhodMEHB/mOe2tLDhsoexsKqAEiaSUkzURFrkTZSpNRUjlYCxNn5mr0z+oruC20qIlkFVgzvttR+ZPbjkAnhC3Ntk535uSCyQ6DRMk9oVKxqahix1cMkoewucY0UJLCJpsVmU6N90LIcoBKTQXd3oBZNszA1ZX81BdiTMEUb0jZg6Mf58gaExnh4YiG90HFXqvA+RQ0XtK3GjPxDYf9BYwpkECgot4VtK8ndxzKjngD2XmxskcCqv5+1IWmZBN9Lf" title="Mekko Graphics Chart"/>
          <p:cNvSpPr>
            <a:spLocks noChangeAspect="1"/>
          </p:cNvSpPr>
          <p:nvPr>
            <p:custDataLst>
              <p:tags r:id="rId1"/>
            </p:custDataLst>
          </p:nvPr>
        </p:nvSpPr>
        <p:spPr bwMode="auto">
          <a:xfrm>
            <a:off x="-158170" y="1703819"/>
            <a:ext cx="7976871" cy="4374803"/>
          </a:xfrm>
          <a:prstGeom prst="rect">
            <a:avLst/>
          </a:prstGeom>
          <a:blipFill>
            <a:blip r:embed="rId6"/>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22534" name="TextBox 6"/>
          <p:cNvSpPr txBox="1">
            <a:spLocks noChangeArrowheads="1"/>
          </p:cNvSpPr>
          <p:nvPr>
            <p:custDataLst>
              <p:tags r:id="rId2"/>
            </p:custDataLst>
          </p:nvPr>
        </p:nvSpPr>
        <p:spPr bwMode="gray">
          <a:xfrm>
            <a:off x="6698234" y="2292344"/>
            <a:ext cx="3000032" cy="3682760"/>
          </a:xfrm>
          <a:prstGeom prst="rect">
            <a:avLst/>
          </a:prstGeom>
          <a:noFill/>
          <a:ln>
            <a:noFill/>
          </a:ln>
          <a:extLst/>
        </p:spPr>
        <p:txBody>
          <a:bodyPr>
            <a:noAutofit/>
          </a:bodyPr>
          <a:lstStyle>
            <a:lvl1pPr marL="182563" indent="-182563">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pPr>
              <a:spcBef>
                <a:spcPts val="3156"/>
              </a:spcBef>
              <a:buSzPct val="100000"/>
              <a:buFont typeface="Verdana" panose="020B0604030504040204" pitchFamily="34" charset="0"/>
              <a:buChar char="•"/>
            </a:pPr>
            <a:r>
              <a:rPr lang="en-GB" altLang="en-US" sz="1600" dirty="0">
                <a:latin typeface="+mn-lt"/>
              </a:rPr>
              <a:t>All five organizations have an Audit Committee </a:t>
            </a:r>
          </a:p>
          <a:p>
            <a:pPr>
              <a:spcBef>
                <a:spcPts val="3156"/>
              </a:spcBef>
              <a:buSzPct val="100000"/>
              <a:buFont typeface="Verdana" panose="020B0604030504040204" pitchFamily="34" charset="0"/>
              <a:buChar char="•"/>
            </a:pPr>
            <a:r>
              <a:rPr lang="en-US" altLang="en-US" sz="1600" dirty="0">
                <a:latin typeface="+mn-lt"/>
              </a:rPr>
              <a:t>Other standing committees include:</a:t>
            </a:r>
          </a:p>
          <a:p>
            <a:pPr marL="449263" lvl="1" indent="-182563">
              <a:spcBef>
                <a:spcPts val="947"/>
              </a:spcBef>
              <a:buSzPct val="100000"/>
              <a:buFont typeface="Verdana" panose="020B0604030504040204" pitchFamily="34" charset="0"/>
              <a:buChar char="-"/>
            </a:pPr>
            <a:r>
              <a:rPr lang="en-US" altLang="en-US" sz="1400" dirty="0">
                <a:latin typeface="+mn-lt"/>
              </a:rPr>
              <a:t>Executive</a:t>
            </a:r>
          </a:p>
          <a:p>
            <a:pPr marL="449263" lvl="1" indent="-182563">
              <a:spcBef>
                <a:spcPts val="947"/>
              </a:spcBef>
              <a:buSzPct val="100000"/>
              <a:buFont typeface="Verdana" panose="020B0604030504040204" pitchFamily="34" charset="0"/>
              <a:buChar char="-"/>
            </a:pPr>
            <a:r>
              <a:rPr lang="en-US" altLang="en-US" sz="1400" dirty="0">
                <a:latin typeface="+mn-lt"/>
              </a:rPr>
              <a:t>Finance</a:t>
            </a:r>
            <a:endParaRPr lang="en-GB" altLang="en-US" sz="1400" dirty="0">
              <a:latin typeface="+mn-lt"/>
            </a:endParaRPr>
          </a:p>
          <a:p>
            <a:pPr marL="449263" lvl="1" indent="-182563">
              <a:spcBef>
                <a:spcPts val="947"/>
              </a:spcBef>
              <a:buSzPct val="100000"/>
              <a:buFont typeface="Verdana" panose="020B0604030504040204" pitchFamily="34" charset="0"/>
              <a:buChar char="-"/>
            </a:pPr>
            <a:r>
              <a:rPr lang="en-US" altLang="en-US" sz="1400" dirty="0" smtClean="0">
                <a:latin typeface="+mn-lt"/>
              </a:rPr>
              <a:t>Compensation</a:t>
            </a:r>
            <a:endParaRPr lang="en-US" altLang="en-US" sz="1400" dirty="0">
              <a:latin typeface="+mn-lt"/>
            </a:endParaRPr>
          </a:p>
          <a:p>
            <a:pPr marL="449263" lvl="1" indent="-182563">
              <a:spcBef>
                <a:spcPts val="947"/>
              </a:spcBef>
              <a:buSzPct val="100000"/>
              <a:buFont typeface="Verdana" panose="020B0604030504040204" pitchFamily="34" charset="0"/>
              <a:buChar char="-"/>
            </a:pPr>
            <a:r>
              <a:rPr lang="en-US" altLang="en-US" sz="1400" dirty="0">
                <a:latin typeface="+mn-lt"/>
              </a:rPr>
              <a:t>Investment</a:t>
            </a:r>
          </a:p>
          <a:p>
            <a:pPr marL="449263" lvl="1" indent="-182563">
              <a:spcBef>
                <a:spcPts val="947"/>
              </a:spcBef>
              <a:buSzPct val="100000"/>
              <a:buFont typeface="Verdana" panose="020B0604030504040204" pitchFamily="34" charset="0"/>
              <a:buChar char="-"/>
            </a:pPr>
            <a:r>
              <a:rPr lang="en-US" altLang="en-US" sz="1400" dirty="0" smtClean="0">
                <a:latin typeface="+mn-lt"/>
              </a:rPr>
              <a:t>Nominating</a:t>
            </a:r>
            <a:endParaRPr lang="en-US" altLang="en-US" sz="1400" dirty="0">
              <a:latin typeface="+mn-lt"/>
            </a:endParaRPr>
          </a:p>
          <a:p>
            <a:pPr marL="449263" lvl="1" indent="-182563">
              <a:spcBef>
                <a:spcPts val="947"/>
              </a:spcBef>
              <a:buSzPct val="100000"/>
              <a:buFont typeface="Verdana" panose="020B0604030504040204" pitchFamily="34" charset="0"/>
              <a:buChar char="-"/>
            </a:pPr>
            <a:r>
              <a:rPr lang="en-US" altLang="en-US" sz="1400" dirty="0">
                <a:latin typeface="+mn-lt"/>
              </a:rPr>
              <a:t>Governance (sometimes combined with Nominating</a:t>
            </a:r>
            <a:r>
              <a:rPr lang="en-US" altLang="en-US" sz="1400" dirty="0" smtClean="0">
                <a:latin typeface="+mn-lt"/>
              </a:rPr>
              <a:t>)</a:t>
            </a:r>
            <a:endParaRPr lang="en-US" altLang="en-US" sz="1400" dirty="0">
              <a:latin typeface="+mn-lt"/>
            </a:endParaRPr>
          </a:p>
        </p:txBody>
      </p:sp>
      <p:sp>
        <p:nvSpPr>
          <p:cNvPr id="22539"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GB" altLang="en-US" sz="100" dirty="0">
                <a:solidFill>
                  <a:srgbClr val="FFFFFF"/>
                </a:solidFill>
                <a:latin typeface="+mn-lt"/>
              </a:rPr>
              <a:t>22534_89</a:t>
            </a:r>
          </a:p>
        </p:txBody>
      </p:sp>
      <p:sp>
        <p:nvSpPr>
          <p:cNvPr id="4" name="BainNotesBox"/>
          <p:cNvSpPr txBox="1"/>
          <p:nvPr/>
        </p:nvSpPr>
        <p:spPr>
          <a:xfrm>
            <a:off x="408925" y="6712211"/>
            <a:ext cx="8918841" cy="492613"/>
          </a:xfrm>
          <a:prstGeom prst="rect">
            <a:avLst/>
          </a:prstGeom>
          <a:noFill/>
        </p:spPr>
        <p:txBody>
          <a:bodyPr vert="horz" wrap="square" lIns="0" tIns="0" rIns="0" bIns="44365" rtlCol="0" anchor="b">
            <a:spAutoFit/>
          </a:bodyPr>
          <a:lstStyle/>
          <a:p>
            <a:r>
              <a:rPr lang="en-GB" sz="970" dirty="0"/>
              <a:t>*Because of NY law restricting who may participate on a board committee, American Heart Association has only two true standing committees, but has three additional committees that fit the description/role of standing committees, and thus are counted </a:t>
            </a:r>
            <a:r>
              <a:rPr lang="en-GB" sz="970" dirty="0" smtClean="0"/>
              <a:t>here (in light blue)</a:t>
            </a:r>
            <a:endParaRPr lang="en-GB" sz="970" dirty="0"/>
          </a:p>
          <a:p>
            <a:r>
              <a:rPr lang="en-GB" sz="970" dirty="0"/>
              <a:t>Source: Organization websites and interviews</a:t>
            </a:r>
          </a:p>
        </p:txBody>
      </p:sp>
      <p:sp>
        <p:nvSpPr>
          <p:cNvPr id="6" name="TextBox 5"/>
          <p:cNvSpPr txBox="1"/>
          <p:nvPr>
            <p:custDataLst>
              <p:tags r:id="rId3"/>
            </p:custDataLst>
          </p:nvPr>
        </p:nvSpPr>
        <p:spPr>
          <a:xfrm>
            <a:off x="6702822" y="1928239"/>
            <a:ext cx="3000032" cy="364106"/>
          </a:xfrm>
          <a:prstGeom prst="rect">
            <a:avLst/>
          </a:prstGeom>
          <a:blipFill dpi="0" rotWithShape="1">
            <a:blip r:embed="rId7"/>
            <a:srcRect/>
            <a:tile tx="0" ty="0" sx="100000" sy="100000" flip="xy" algn="b"/>
          </a:blipFill>
        </p:spPr>
        <p:txBody>
          <a:bodyPr vert="horz" wrap="square" lIns="0" tIns="0" rIns="0" bIns="86265" rtlCol="0" anchor="b">
            <a:spAutoFit/>
          </a:bodyPr>
          <a:lstStyle/>
          <a:p>
            <a:pPr algn="ctr"/>
            <a:r>
              <a:rPr lang="en-GB" sz="1750" b="1" cap="all" dirty="0"/>
              <a:t>Standing committees</a:t>
            </a:r>
          </a:p>
        </p:txBody>
      </p:sp>
    </p:spTree>
    <p:extLst>
      <p:ext uri="{BB962C8B-B14F-4D97-AF65-F5344CB8AC3E}">
        <p14:creationId xmlns:p14="http://schemas.microsoft.com/office/powerpoint/2010/main" val="162972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Large </a:t>
            </a:r>
            <a:r>
              <a:rPr lang="en-US" dirty="0"/>
              <a:t>VHA organizations have 4 – </a:t>
            </a:r>
            <a:r>
              <a:rPr lang="en-US" dirty="0" smtClean="0"/>
              <a:t>7 </a:t>
            </a:r>
            <a:r>
              <a:rPr lang="en-US" dirty="0"/>
              <a:t>additional committees</a:t>
            </a:r>
            <a:endParaRPr lang="en-GB" dirty="0"/>
          </a:p>
        </p:txBody>
      </p:sp>
      <p:grpSp>
        <p:nvGrpSpPr>
          <p:cNvPr id="8" name="Group 7"/>
          <p:cNvGrpSpPr/>
          <p:nvPr>
            <p:custDataLst>
              <p:tags r:id="rId1"/>
            </p:custDataLst>
          </p:nvPr>
        </p:nvGrpSpPr>
        <p:grpSpPr>
          <a:xfrm>
            <a:off x="6734720" y="1749534"/>
            <a:ext cx="2998558" cy="4122232"/>
            <a:chOff x="6464986" y="1802020"/>
            <a:chExt cx="3089153" cy="4246779"/>
          </a:xfrm>
        </p:grpSpPr>
        <p:sp>
          <p:nvSpPr>
            <p:cNvPr id="22534" name="TextBox 6"/>
            <p:cNvSpPr txBox="1">
              <a:spLocks noChangeArrowheads="1"/>
            </p:cNvSpPr>
            <p:nvPr>
              <p:custDataLst>
                <p:tags r:id="rId3"/>
              </p:custDataLst>
            </p:nvPr>
          </p:nvSpPr>
          <p:spPr bwMode="auto">
            <a:xfrm>
              <a:off x="6464986" y="2479907"/>
              <a:ext cx="3089153" cy="35688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182563" indent="-182563">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pPr>
                <a:spcBef>
                  <a:spcPts val="1160"/>
                </a:spcBef>
                <a:buSzPct val="100000"/>
                <a:buFont typeface="Verdana" panose="020B0604030504040204" pitchFamily="34" charset="0"/>
                <a:buChar char="•"/>
              </a:pPr>
              <a:r>
                <a:rPr lang="en-US" altLang="en-US" sz="1600" dirty="0">
                  <a:latin typeface="+mn-lt"/>
                </a:rPr>
                <a:t>Finance</a:t>
              </a:r>
            </a:p>
            <a:p>
              <a:pPr>
                <a:spcBef>
                  <a:spcPts val="1160"/>
                </a:spcBef>
                <a:buSzPct val="100000"/>
                <a:buFont typeface="Verdana" panose="020B0604030504040204" pitchFamily="34" charset="0"/>
                <a:buChar char="•"/>
              </a:pPr>
              <a:r>
                <a:rPr lang="en-US" altLang="en-US" sz="1600" dirty="0">
                  <a:latin typeface="+mn-lt"/>
                </a:rPr>
                <a:t>Mission outcomes / oversight</a:t>
              </a:r>
            </a:p>
            <a:p>
              <a:pPr>
                <a:spcBef>
                  <a:spcPts val="1160"/>
                </a:spcBef>
                <a:buSzPct val="100000"/>
                <a:buFont typeface="Verdana" panose="020B0604030504040204" pitchFamily="34" charset="0"/>
                <a:buChar char="•"/>
              </a:pPr>
              <a:r>
                <a:rPr lang="en-US" altLang="en-US" sz="1600" dirty="0">
                  <a:latin typeface="+mn-lt"/>
                </a:rPr>
                <a:t>Policy advisory</a:t>
              </a:r>
            </a:p>
            <a:p>
              <a:pPr>
                <a:spcBef>
                  <a:spcPts val="1160"/>
                </a:spcBef>
                <a:buSzPct val="100000"/>
                <a:buFont typeface="Verdana" panose="020B0604030504040204" pitchFamily="34" charset="0"/>
                <a:buChar char="•"/>
              </a:pPr>
              <a:r>
                <a:rPr lang="en-US" altLang="en-US" sz="1600" dirty="0">
                  <a:latin typeface="+mn-lt"/>
                </a:rPr>
                <a:t>Patient access </a:t>
              </a:r>
            </a:p>
            <a:p>
              <a:pPr>
                <a:spcBef>
                  <a:spcPts val="1160"/>
                </a:spcBef>
                <a:buSzPct val="100000"/>
                <a:buFont typeface="Verdana" panose="020B0604030504040204" pitchFamily="34" charset="0"/>
                <a:buChar char="•"/>
              </a:pPr>
              <a:r>
                <a:rPr lang="en-US" altLang="en-US" sz="1600" dirty="0">
                  <a:latin typeface="+mn-lt"/>
                </a:rPr>
                <a:t>Development</a:t>
              </a:r>
            </a:p>
            <a:p>
              <a:pPr>
                <a:spcBef>
                  <a:spcPts val="1160"/>
                </a:spcBef>
                <a:buSzPct val="100000"/>
                <a:buFont typeface="Verdana" panose="020B0604030504040204" pitchFamily="34" charset="0"/>
                <a:buChar char="•"/>
              </a:pPr>
              <a:r>
                <a:rPr lang="en-US" altLang="en-US" sz="1600" dirty="0">
                  <a:latin typeface="+mn-lt"/>
                </a:rPr>
                <a:t>Revenue and marketing</a:t>
              </a:r>
            </a:p>
            <a:p>
              <a:pPr>
                <a:spcBef>
                  <a:spcPts val="1160"/>
                </a:spcBef>
                <a:buSzPct val="100000"/>
                <a:buFont typeface="Verdana" panose="020B0604030504040204" pitchFamily="34" charset="0"/>
                <a:buChar char="•"/>
              </a:pPr>
              <a:r>
                <a:rPr lang="en-US" altLang="en-US" sz="1600" dirty="0">
                  <a:latin typeface="+mn-lt"/>
                </a:rPr>
                <a:t>Stakeholders</a:t>
              </a:r>
            </a:p>
            <a:p>
              <a:pPr>
                <a:spcBef>
                  <a:spcPts val="1160"/>
                </a:spcBef>
                <a:buSzPct val="100000"/>
                <a:buFont typeface="Verdana" panose="020B0604030504040204" pitchFamily="34" charset="0"/>
                <a:buChar char="•"/>
              </a:pPr>
              <a:r>
                <a:rPr lang="en-US" altLang="en-US" sz="1600" dirty="0">
                  <a:latin typeface="+mn-lt"/>
                </a:rPr>
                <a:t>Communications</a:t>
              </a:r>
            </a:p>
            <a:p>
              <a:pPr>
                <a:spcBef>
                  <a:spcPts val="1160"/>
                </a:spcBef>
                <a:buSzPct val="100000"/>
                <a:buFont typeface="Verdana" panose="020B0604030504040204" pitchFamily="34" charset="0"/>
                <a:buChar char="•"/>
              </a:pPr>
              <a:r>
                <a:rPr lang="en-US" altLang="en-US" sz="1600" dirty="0">
                  <a:latin typeface="+mn-lt"/>
                </a:rPr>
                <a:t>Advocacy </a:t>
              </a:r>
            </a:p>
            <a:p>
              <a:pPr marL="0" indent="-285079">
                <a:spcBef>
                  <a:spcPct val="0"/>
                </a:spcBef>
                <a:buSzPct val="100000"/>
                <a:buFont typeface="Verdana" panose="020B0604030504040204" pitchFamily="34" charset="0"/>
                <a:buChar char="-"/>
              </a:pPr>
              <a:endParaRPr lang="en-GB" altLang="en-US" sz="1600" dirty="0">
                <a:latin typeface="+mn-lt"/>
              </a:endParaRPr>
            </a:p>
          </p:txBody>
        </p:sp>
        <p:sp>
          <p:nvSpPr>
            <p:cNvPr id="9" name="TextBox 8"/>
            <p:cNvSpPr txBox="1"/>
            <p:nvPr>
              <p:custDataLst>
                <p:tags r:id="rId4"/>
              </p:custDataLst>
            </p:nvPr>
          </p:nvSpPr>
          <p:spPr>
            <a:xfrm>
              <a:off x="6464986" y="1802020"/>
              <a:ext cx="3089153" cy="644651"/>
            </a:xfrm>
            <a:prstGeom prst="rect">
              <a:avLst/>
            </a:prstGeom>
            <a:blipFill dpi="0" rotWithShape="1">
              <a:blip r:embed="rId7"/>
              <a:srcRect/>
              <a:tile tx="0" ty="0" sx="100000" sy="100000" flip="xy" algn="b"/>
            </a:blipFill>
          </p:spPr>
          <p:txBody>
            <a:bodyPr wrap="square" lIns="0" tIns="0" rIns="0" bIns="86293" anchor="b">
              <a:spAutoFit/>
            </a:bodyPr>
            <a:lstStyle/>
            <a:p>
              <a:pPr algn="ctr">
                <a:defRPr/>
              </a:pPr>
              <a:r>
                <a:rPr lang="en-GB" sz="1750" b="1" cap="all" dirty="0"/>
                <a:t>Additional committees include:</a:t>
              </a:r>
            </a:p>
          </p:txBody>
        </p:sp>
      </p:grpSp>
      <p:sp>
        <p:nvSpPr>
          <p:cNvPr id="22539"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GB" altLang="en-US" sz="100" dirty="0">
                <a:solidFill>
                  <a:srgbClr val="FFFFFF"/>
                </a:solidFill>
                <a:latin typeface="+mn-lt"/>
              </a:rPr>
              <a:t>8_85</a:t>
            </a:r>
          </a:p>
        </p:txBody>
      </p:sp>
      <p:sp>
        <p:nvSpPr>
          <p:cNvPr id="3" name="BainNotesBox"/>
          <p:cNvSpPr txBox="1"/>
          <p:nvPr/>
        </p:nvSpPr>
        <p:spPr>
          <a:xfrm>
            <a:off x="408925" y="6861483"/>
            <a:ext cx="8918841" cy="343342"/>
          </a:xfrm>
          <a:prstGeom prst="rect">
            <a:avLst/>
          </a:prstGeom>
          <a:noFill/>
        </p:spPr>
        <p:txBody>
          <a:bodyPr vert="horz" wrap="square" lIns="0" tIns="0" rIns="0" bIns="44365" rtlCol="0" anchor="b">
            <a:spAutoFit/>
          </a:bodyPr>
          <a:lstStyle/>
          <a:p>
            <a:r>
              <a:rPr lang="en-GB" sz="970" dirty="0"/>
              <a:t>*National Multiple Sclerosis Society does not have traditional additional committees, but does have 15 CEO advisory councils that perform similar functions</a:t>
            </a:r>
          </a:p>
          <a:p>
            <a:r>
              <a:rPr lang="en-GB" sz="970" dirty="0"/>
              <a:t>Source: Organization websites and interviews</a:t>
            </a:r>
          </a:p>
        </p:txBody>
      </p:sp>
      <p:sp>
        <p:nvSpPr>
          <p:cNvPr id="11" name="Rectangle 10"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EkSQYi8aoY9J232P+TZmakSSCpw5H2aULimCevtScrfvT+5M0BLUfBN+8GbkjVtpKMXTgKbcw+scAsW6iVoQUuVaT4AGsPT5qiHORW75D8AMDZjRgBTYCsjSpqJ/EvAFQYerrAwk3oY+9BsPuYKs7wVdOXPbS0N8HbNkGsOTwsGLHEIkxftj4fTuOAqWTA82heCwUGecdhITUr/HhxGVPqk9jAT4Zlw1sHWlh4t+PqWDtLWB2yQf+RPvd1Lsoe7TSExnoVcUkLDG9zrvI7ZRogQxIrLwpyZQqO/PeUM/6yC11goXWQ9BKYqYdHGCPxiReLtPwQiK7cH2nKVpeeFWHLansO1RHiE+ge9GAzKfOoRJYIMABM+5CAbq8+f0ExstVlIjH8YVYb6HGT+TZIiqMDf6BQsqp7QpZCmvVLcIigvOwaSd29jrgw52bCcnw0mJ9UXg7KdgVWvJO/mBNCe4JUFKfHN1LeNDf66cZ03H8n+pIwnO4em9yVlBT0Zmjy1nbYd+4Ik6jyS9v4VX7UUXd3F3XT//sDkAZDvUzRz3yOFrZ2gEjR60CJ4Dx3ZiJAipwCOXJT3+zi3d6k20O3ZQ5UhvL7G5cmQidBga4CEruEtAG/mmCxKitfLUMkqZ4t9jEs8T61+po9bmoF8Yk7SZ3cLl+Eh6MzYGffprB1MG9xuvALuQrOnxxiSEJcsVkvUkuwkNeY4Lht2lJ5LbDBVr/cKi8m4Q75Zm2vIyr7ELJV4a/nQtSwZ9J1dZzE1tw2+uXBQ3A5T9D4zAqWhE9WT5g26CyUOXhOhr+AsgdJHVwLQiPh2HgzeFx3lpz3zbG6mAP/0yNhN/P7q2VhTErJujBiMJe4OzG5IOIslr/RjwST60fgBIFavjiK10BbZ62wlGRXfxgIwMs3bg1hC9uXLC/puYXox4lQiJnQ84fxpOuooNTcoWIHFG79amfTiliQLLCqZF+R7DjTXmi/fBhB11paVNSM748wyTpVphYP9SOF3wLHbzUVrgXQRGc8lmdeZg6kNQi6oi3sjngrSPyoXWHfk2+Ya1Au9OTTfL7AtL4Yf1bbKXcZDq31qPEeYWKK9lZLcfGph8nX3RNskOpeseXCw8iZSSwoVfGkFPylX+WFGB/puE+u94DvikO1AKuexYKxDgTSNQpov16ZXQG7c3rOwM9CvXifVYsHOpUgzJLCN148RhN7Cx3ZMRRfg839uD2le6z5geVS9J8gUsQGnAhYwB9MXityX7CieGVWvMAmmpLBrU4Wbse+ixcpU9Vv4yPJUi2KLwB596zq8LHgU5lroBKvlfaP8/ux7H2J9+D/Tp63BpdRQY+ow4/HGlYXn9QXh4dzvtcKmIcOmM6BBfs309RAqfiKM5ziYOEbPi5ghheqRBEKMqkECVyKepQAD4unYjsS+iUWcHh2S72TP91bDm3jB3kjRaFZCLUDnjJ9G1JjYiJ7HKdYqRMmd6yDFR1eLzXyXlBdUSZA2Ib1TV6l+jFaeL6F5FbX4As99iXb6ve50JunqfgyoJ0v0hFAeSfqvpqACWpqWc0LAf1yiU/dZVFRcV97dMCiomdzeB4pZBx6p/L0Dpmg2U2nm/u+xJRAziBeqZj0VpFvU2gbGzyfiufkygjpzmV6tkkV7VYfMr5szyR4+DtD7al/ocDWrBnECiVyWH5R47pJH/A4NiqTZOSwgMRl4MiYKbczmLetpqgPwfd5ztd8p6Iy9QUYmpeVfBSNpo3fLWws6Q88tzYtYnIlGbNgSOuPSGFHU/SzLEuWCIvja/YuAcxkInom8zaTihjFQzfws0E+rmnerCYCHXic2e4f1GpWAlpMQwQEP4TPkoijCA4gXRy38sURapO5JQEsR382Xce7PLmYyjFYTChv7hxRV1hXqJemZ8aLckAoHVuvw0pmNKhM9gAgXiwREcU2CZQqAZrYt9JWPL+nes/EGok2NL3SDkX6SylFR1AOS9vwinAY24hhnacQXX/CcT4mbcNwL2ZWxzLfERXAYmTY3dCr0SGf1VS6HPAhVUql/zVpehi37T/CSEisx1Q3lh4TLqODyGhuko8yJbdEoTTuskO/VselDwOv1whLn8ReIHv6/2jASJ1UaJBqr6BXHA/ZMaBYtRQwydpzl0LKEvfW1WD2sNqafn3D8Mrf9Q2Ub+1MU/9ckwEHsaR4iTDkXTCGcAc0TDgPphbaaNsvl0MOksBVwvKPCZ5ENdKb9TxyGT8002jQFeVb79EpziwMcygRKe0F8AOFMh2doxZ4GJYgWeng45UCG9qU+n/elTUavEKBRT5JBCmI01esZxW0mUeArxTq44zEgeEnglM1B03S3aqIH5XQiZdX5dAbRZ7ozr1DpU/aJIC0lQe2OL7x0BihyUwr9IzSfJVCsxbzcikHN2UW8g5o9ITrwFmWTvBpOd6Bk5fnuVGunsz1KAECUSpq50GMWIVdVhwhKV3mANa+Imk6t5dZYOlXXnv/nwhZHjEZROq60yfqQOmJJGekaF9d8V30NHjExh0EkwZ1gzB+H8fv4LTgh30WktfKosFISBCe5bV9uthREFXKiXdRjyOvD/u38t6EsnqgyPZIifpOd9HHYJT9xUE3yHVE1uF6vEcG+pQJCLdcKtwZqMwPrfR0MT00GOpWOZhFmpsrvTIF3jZVOx6e89MjiHYCPSVZsl90n/STvnPT7Y5F7u6eNg+ubT8WCHVyW6Zsv3llcuh1L6frVOTZxDQrQDVGEaM5O/MBMsZJhbdIyKerY/mj4vNDMV7nbsGbWH7HABniz4n+Is7sLIxUhXZ0gOSvUkrGFjOmjxDaFP5gmXS5/NvZqnowUfVenfESR6mXEeR/+u07MJA3yASrS7+T1dl3TQDS5IPsGAz1/c0WMzmgMiwaaUNPdEpnL8l7fxmWXKfi9hzar4QX5gV6VFH7dwQZTsHBqHoGx7T6hA2+WIJbMN1STLxsNaucvpM5y+UOY/5CwmosqMGGrRKgVp0q/SlkOGNPVC9vKiCtTL3/soatoTZtaPBIn4g8MOu0QuyrGc6jzVnMK8Jj+SokkGGdjUnBPdSbFv9tAb9xFVcaaoKbLZ61wWke8nFv9G2RyvxU5hCNhHXvWl51SfvRQrcxYlyteJ4TmJSoZTh9KdbGkxOPd6vnWoOeU1H9yEwTKHsrGGASFVF19bU04wsLGyp6hEcPb3a5G5gmll4HNRkmWPBEWbccdFM4+5ZQxDCqNfrPtjaym4vXBmWHK02HxeV718I4jMO/NOODpTzQ1F2XtoxOiDYSoF4p5pZRhsFlJW83wmFnFpfBVgGjT67DESxhiU74EGQyN3umWJi4tooDOQHTDJ1TT7i0rpUGKwgk3sKOiCpyfI8KBqgBdz+X734JlS1B6kFPK1Te2sz1HcgGNGqLKKQYTMpLNNLJOfgTKSc2dhp/exIudtV1vJv0l3UUy3exnWhUVB5+IWJKZs3k07adPDdMSoRPFfgTIt2+K0vERq6L4iPblPvqxfOkx1vuYKjM6WNMDD8DyMIr8+QqdyQBBpYQP75wCT89IYbOD36mpTFk0DHPHhudZXRrY1I4JsNIheJ7biaJF1wIIYYuEzl0YXoiEOHeU0/r246tpzyDVPZPBi3vg9kBY9e3Y0D+IULPULVLco4kaFKxpogbvvzugYsp8GmKO/NV6FQ+6TvwDT41pjw6HQythgFR+urCet5K1DCq26dHdBsyDICYbFztQgRT8RMZRWQGihJZjljkTNgRceiSO6V/gQxx7m52+gg5SaYx22NAVwwOnzA8GNudEYCSc2TrfFDf1qIukbRzbwzDf3pHQwFoYwPfDiZHf1RZI/tpXn+dMzVv4Tp9lxmc3Fe5tmEzx4rbPZF58lBbDDPJcJZkQQkwzVo995fSvECP6iCyNoXLEj+UW0aptgdRMIu8c47Y8TZ6nZz1WcD+TAY8JBmgDpt65lXAeCEjpOcEbI/QN+4H0uxZOX749ZXWeVZgjfKHiEqtIr4uzXU4odUWpu3X4ZzdbLAcAmJVE2IEiQf2iBhWiDHfLWVvl97BwaxRvKlxMWUg6Fe3ujem2NRlUBcLqRkOTpHpPT3KpmAW30PijuJiGciMkbO87x3NyQ6KRUvAcZxxWKwH/j/vwMSpvsy18hZm/BB05Xo74UW/w6d73S2LwWzxHK6gBsIMnoMlEB+hTbcr9LgBsPTTzYhigT39NIjvSOlFr0QzIPr4NyQ/pAKVwa0iJ2AyDWf8SOfkhKXwwcZwpPwdJMRPRqScF93mI+j6QL8TvtQmFf8nY8JmfpRnY88pnU7YnuF54Tl/+fqd8ob8m1z3YyQSoe0tZQjx8/Cdwoi8I1LxKAay4+jeePFz5hfYiWPYuMyMTB/MQtUCpsiH3oCFGguQeRE7jBV12l8zdo4+2IkndowqtE+xv5UrSHau5LyGqey4+NeVOIrLmF/C4WeAa4L21ZiN3GhJtuWO2SNKLhMfAdOtTEu7xx4zpooUfsZ4TQz+9kWQ5o9JQPF6WtYcX1CvCapcVAQmZlNJG4JGvSvwltszCIst+d3sER2M7niKVyjuLQ76y54/oXUFUKGkzvLkU+BaQRcT3azX5OCnUXqLXgOVbzg2/fTC24qJbx/Y0nXkpxK2nGryljBf2sdwE/SUsWDkDttfMkHKi8ADV6rfqecku4UHiu1p7Vz4KQc4TWxw4Ton12sn/rB3J7pONWoOltpvwCHUAsG7+Y71pqzzSnlMC6yDRrIiiUBO/ZIj8audSG9dreq/kvSr7zcVyZLcijYROs4pYO6QHHOOsB+bXTpcKyPJRX28XNQkyUCmos8VfFeR4UM5GTwxqn59id7/0e8MR+jqB8XWonnbhM9hDCr5n2j23rQ1N4gBMQIymMgSqMOstJ2hiLS0miwr4rY3I/04dSSYnZhgjLGWUfuG1wZaN+sB7zBuuTHm6Cnr1y4jdihpCCdqulZdDvYUq3ZSEeNho4fsl55KJGQsjJCJIPzg9On+NcD78H8UtIq4jicfleGYJ9NEZFis5so7Raq2aUKt+4PFHAQ9l8FnUfxnitevtog6gtzozH3bHJYs6KXzAX0gLpgFRPMVenzvoGXJ7Kj2lP5lwSSt+LX5DLB+eQp6USoNed3Z+xcKRYu8hodz5oFlQtS1z29BVF8r+62NptaJDnw4tARMTbcJU5sqS3L5+tBt9hkiZxp3fDXjHfbMwXTpSl7PlHcyKO5fmD02PY+7BwMJzP5cRdeIoHjY3MpsQ0bLcT5B49sSqk/qcwR4XlvTr2IVSwGV+f8JT2sZ5LzaozsN2RJ1AL+CKc9qyJfEA2NPPrNc61NK4NLeQ7IQB88uafKtWOCnhc590DQTNG3pbB3onCtTg7fqd5PtKN4XDJ5bjsnMzfbQO/2PbWpCyylTBt2lw/vutgKmualZEN9yeseEp7CIyXK1Y2Foexzy892oQZhbsWA34vpR1AJOTzbSGYju5Y9dBws94TULJB645LhXGVg0pHjMjjbXYzUOwstaLbQLif1w34Y5quvHeMqqguhQdM88lhPONQ+w35+bAEx6TmoMGXrDh1aQlyH5HHdJrZrC8OIRcHor8UtHoO15x/uRKr9GEbbOXNR79B90/aSzjXa5hbB/O4b+AXkVb9rjZm2EyIQGnfuYIOVRtd7wUpNgZ1o3GcG+Q9v1EUFRkvXP6IM0VAQoaP5j+5BBuCRQNaBdk7+7IhW/IEX5WwbeSXI3aIlXMvPc+LkhahCM9YyKos51n3rZxSVfT8+ZJg/voMofgzBTW79z7gjLRpq+zZNzmukTQe4QrSUEMeGvA1/XnAqNRE1ZfPZn5+aIzPdTsTyNwEazP5UWZFdi0Zm8g6zlqkOEwq36fFSLdo7Dlq13DD2R6b+0IHaEBnroD+wVdxAb7l4rVGWNP2bMb4yDPxiRJKbg18XlpaN2cbvwK0SE1oEYh6ZvlE6aax7tx4axPgWiFpE7za2OFgDwdrcXUV9a/+fNreB60oEqTJDP5tqDjtTYojZBW67B1jWvZo/GpPhLXAfaFOnG+TTzTo9wkm3Nr38FztOwKJ6r5x4dZLsjtjaVGdswG+sD3zzKPX3wPNqOsqez8xR3WPmLWTueDepNRcgkNc8dhYjVnijT18c3gqApaQAIsN9MuTMV2nXffAnO6vFfHvVLu71vW6/x5UWk0tCYc1xb+sERKfIOXIdj6RK26sn9KMKAaBEleVtl5Xf5vHUtSIrC9tvdrewTc3AFm4NwbJUVe66JF8dwmVxtJ/xJOkdSwiIWrVDN38fw5cexCZ0pMrjk/wT//iDVgi86B6ZJYrUinOLJQ9tTwH7xqLBc15FfHNb8wTUcLe1rTyxqIVKwejSfhP/kChe7SSohyJva4pywT5o4tT/9oSB3U5ecPbGV4au3JZtGv5LeQ8FkcueQv3ghgZGscpXV/VnBSfPnlAqgqfn5EuB4YvQAM4Kd8NI2JfM046DiX/35eI+V4AIoRUC8STL79ZB4nfXzg1ih9W0NthNJDBYUu9kU3xE3I7rXZuK1AR2kevuzZJ26YXg4pRK2t9SzW4fiQ8Wk7LmrkGb4wUmBrdq1l/BiBd1OWVtYjr65zuWlMQs4gbvX4DAMsWVVwjK0bC2XjDtCcwX27T1MZ0zCjff1WfNogyxLupGd+CveQaD059PJMdBjpHvQ05FrWn6jK4SjudEUvXSPpifCDKK39pcvRhhMW0m5TufeN+hKctJOUEa8CDE8/HN3MRZ0Q9371EDPQ803mXzmk4L8nX3N1AJwQIQjNEqdDlLDcCMtljg1wolqj3LdqHa2hT5+vjdK8Ahzz3JOtNWIxJxZYi9idcbP1sBG0mjvixLND2PZYDbQMHFMEgKb+EE3Q69ltECdwpUHF8lsX3+d9tu7zcZt8gEq1v0LCSug0KWlBmH1ovkA3MQvLQ08kwyPDR2JopuEjT0o5Fy1/u2fLZavoj3pHa4Cb4TzN/1TLBLHgBG/sC8olhBnVaUHtYEXDZjf8qhPQiilR3ONv+UZcgtP4BMopTUL+ZZwwSHC0rMrD5YRGIvu4pbBbvpl9DmPClIPuevPU75TKv+nyc735TtpdMKgSVTDOnKofr3GP6AxdXgM5iKg+MuIzChKS01oQ91od3GL26xXJgho62H23zRo/lA3/tr1EpP8NAywOOgDdJTWh4FqGxRpxfuefDKH9mW86addlFP8Rx/Lak81YVEsYatBDLObcH+5Pcw83fmMpDR7/HvcLq02m/Jh0/S/Mh5iucsT78EZjrP4dRs6oUbolGVYvyDJPHK2Iu7Z7zUXwrfL5l47+2Tf4DVxUHNMo9lgZRcinbCtbvA+ZEyB4jGNGEjc+mX/CZo6+Nc5MAU57c1+1P/a8UgFyQ4fDdEWgtgF/Db2sRs6E7svthQY/AOURuOL2U5tqfwkL5D6XV9fn2lk82Gwqr8k48OsPHT+0/LQp4vATjeRki20VxIwE8aHnR9x/ovm2f83w0eq7eA5tU7rzaqzH3Ax/w8sn3BkQAQNbdZrlLHCLoNubxZ6MLEjalPREp5hwyQT/vhu0vV7OvLM7oCzy7AKWSUHqUvgCyehBtvpH8pAcaBZkAuCOk3E98askvX695U8+lJ3u+FT349Cbu0czqijiIXpaAv3/TA7B1WWJ25zu+sACdyuCpqff2IN58xMRZM/c/vfu+uX1Nwh7wAl0650K+t83W7y6tCZPflMWvcxdz56IWdlX4l/BwDnwyFrN9T2vHnZGoKD1zzgLbrgv3PrxjNn84gAhOZhxhX3S+cuA+8NdK66Y06FK51I56/DjaV22bzYwkIvpJDtqfBz7aC4IJ1szLDV/+HEWF1RswTzlrPeANqtlrcu5/50+MkL/h9rJDQAvIELi5vChmZZrYeIgPfEl7nbecHfF6ryAMf5C7KyTaQLZ0ACbelwu3zOVNl3L8l7EHHcpoqR88/unqDsabB0X1o7PGF25jZJEmJWGPpOt4np0TH5wEKUtB8frW0vqWp12zlPXHPUuxJOAxcLgxHSOga0vsweRnlnNHfuEB27Ywf5rhnyBMk5apdPLsnck2JJldJhDEeNcaro9GJ0RkGWnr/iEFcrM6ZcKpyLdmTcoAbzN7A3Aq8s+G+jFUN0Q//ApL8d878cE4FICYzaq8+pMl6JUWstrQYugwGFc+YaszpfkzhIY1XiPlolqQctiqYEC4Y3jPm+bKPgOtgP42qJc2AvwrqkOGEydT8msSV9PyFg4BTNURtKgvFX4mepvoSjkaJlwmiKQdlhOpSxSla1UgUS6SXFvMiU6fOgK1rTwSrXfYae2hUr6HNFmU0AVxa+BkTipgotjBIfndR43oiykeDboroHkAWOhhXqWbBAwWp88xqXc3XiSE7DxtYcCggPtnOFBuavj7p5BDR+t2ejJa8Jeu0mRJpF1B6xf3p/lHsF9RU+joK9UYm4+4IoX9kaIetGUPLs0Rksh3Uv/x2qDrG4KBnQNPVQRuMW602XgHD0BJhzGR0K8eqkY3wYE/mFq45kpPVVXPHsWOoVJ7cgiVpoocyTwWxe1vhc4vImZrtAZKM3VwEDY13GW8hqjvx3S+0Rq6r78DUS/DASC55V/EAxjrst3hvdCxI18AUGIjBXhLN4HesTbzJPpU37GXgvlEe1A6d2PQiSAqr2OXbQuZREVbEdHj6SrUXY6MlxGMQVMXQ8sh4IxQiBKdKJYZtKxIXDDXrId0ubTncv8cb3897pdFO9x/vJas5bHsU3ACXub+ddVdcKE0BwcNpIAqd/zyS2OgZDFzCrOq7oJGIHYLq6HYa0QXGOp4+EdsR7tgGOXdRGrmCZmblrXwc05vBwW1+IeS3KrcWCUE0Ezk43TzzSpnkBKeJBHVBJfugs3gaEzh2j28xOniI7os5mVAvsS026J/KBYfWT1VLtLmNaYVjYrWKSiXhJCEduvL2x4TobsV8IWzAikZrsPSSKIrA7ddHl/M+kM1Mhd82akArJntGb31MWYcoPo3kY+uS/d+GaH8aHe26rE7pQOvlwLjgFruC90x/w1XxaoekU1TLZDNaYnwuTN6j4Iv1dRZX33QXhty0YT9/OjGU4taEO5QnGZd1Bsp2A3B7dtPZbye47meIil+Noy56lKw13n9Xp9dCDczf1HK+zIQePUcAPLQthPohFRgFQZtW714bnvU6NueFgOzop372ycx9voY+3r8OUhsaq3FQHSZDsZ6stCwcWl0RE5u3UNcWjqm52/Mvp00xoimKL9F3ITxyPjqu8tVAueFViGuxnS5XDyHBgwI2lb+TANz2Uyn3KuWxAziEJLMKavRrn8W3L9PIwmCEfWcXm8zH3CJNiBda8NnPd8apX5TJXVD/y1aNspKw+AXtqINTgmAQEiR3hIzlvluuqD5E17rdJAeQZvwaVhLO4BGGIWy5TtIVnfjI85UA3EjIQjMfbtu7iTdE1hgKv5p/40Shz6f3Mvo5c0J+GlmZbIiRYTrzm80gd4B61QOJZlwuoRsLBn5bj2yT3dm2/fiqUswqfO7kTlp2OVDNMU/qLVJloFtB5EsZOSFeItMtgcuo1cDma6kr92KjrJgtsaElFo1O0MsG4SEGrw4Ujpi7ir0FIk8lcTrcTqHzMOQdjWMKP8UW28StYikCRNhiE+MxDLe9JztmyNizZJnn9U9pvwTHet+P3dMXJemGwG/4xk2+gA95Rjx31ghvWs1CQ501Gn0/xJSr/0FL24CGG+r9YdRPFfJ1/iowVxQPpb5cAZhNZOlZFwcEyItbhLLbzSK63Y2UJCrVfrOF+CZs8Fxm72hWjwh8Aeq4kDgDjp2LNvqtdrzOhhKvnaDWSZGC8mf1THEbgwKgFHdUwHPMgcbidDIxTXvNtiI+5NnDTzhvw5pPfV/Ff4+wNtTL7g+Uwgv5B44FwcRL5TlxvjFNAcr0DxhisVZZxDiaQoPSMAMOByDT4Alf514OpAOgtJ9qPms7XCa+GMKP3myeiDrYK9NkuEHzAJllVlMeabJYI9z9swUswRRTcsrPDscZu/2nr9CJT4W42JMqu8j5/AjawIBbdcPlKgwcIYWOKBlugdsTi6mrx0UR0WWLne0RRs1SzsmennskISirDJg6kJh8wU7OtFXko1gC6g6fTp8EP35LcpCQGge/DTikfmMw5Ee0Fs3xJNTO+y8f/VU1DmuemlzYSr3Ow8k2WrrWpprLLw2Fd74jLzjtcYnDyJ7BZSA9qzg2wu55y0qXv8i46hPe9hGOnoQAAuBjhahaUH1QLB1nG+fMSFU91uRSaQFKunnzT2J+DsF9PRGYWy9krFXYgGddleBt+SMNMBims427TilmgW+GCVqSKCueBeO+SADuvgMGRe/OuDmCQcyS2WjmV6RR88t3aeCfD/+QP+sz9HTli3bgutjiu6GNPzzHX61CdnmkifhuG1FXj+zYpy6C2FVtG+Z5dXSgfdWI0mt89DA2Y+l8MpYcuNPyKJsu9PGENNj0w+zJi9p/Nu6FUv7nBjVBaEAWBMwVOYo6PehUamQp2B7Tj7imj4vOxEdPPnRFCqjSXZF8bJNdv+fr8xCH/WpzMkeR+lcTaLgNJinwffdvmk/TSbzHxIcvAIfuIpRXw0JyPL6SS0q/2ALW/Ma7ait6Dilg0cEkZSmNIsw27gLP5gLip0Z2grVAjpmxHa+9keKtCTSjVHACkKT0O4uRQ2xc+NqyJY4qBa4/0OTIu8+1S6Xb6cMbLMqNxND7HujX8bWUGW5eLoENCD83dT+SLLudvt8TVO9M94KsvJ7bORzvzvf9ms66NGbpI89kmiYclV9sKPi20qwaauhqC8L7qPByNpEJSxf4GhKw0YOk35Sf4EsW+WVECGVIj/MMEdXDwhk4ydYfW9Xd9/6bpe1/ucVWC6dHEzHnCG7PSv2uDbmNQwealjzVPn92odCZXdwjqs6a36o7IiqRGoRJxdrvb4i2TAPHtAnRTRTrHZ8luuaz+t0vJbrzvlamDepF3hGbNg1CYvpKZ186HwUFkIkEHCTZ6B6k5Xzght1KTXnwXMEspKM87Cn5lIvsVFZUBparhagsznmBw8eMHfXwThNSkujBY3O7pbJar3kZEc5d3v2oNGdcXDN6/fNbYp606GIB9IF90GJbj0/vUu7BBYTycVSXZ/4C2ULmP9NXwHr3Wt8MQ/0UQxLxLeEYEBA9/ik7HmRgRGiL5bJ9v6TFKUE7a2cuvJ7u6TdgDCM4448QPXUXsdbBOKiy1sliASd9oDNVV//usUov5uJvo6+agwKDO99LjAsTvzU8LLaco6R6CD5su/Fr7J4+U2TOj5DEdJJolFNsdgOLBZnxkXkNVU7EAy/qk75SizOuGvwkYVWHMGs3POnZc0rps0tCRSDI+2iotjXr/API0beP7P3MO/HyHGidUg+6n1b38/diGZmH3HZ3bK+RYAjfZc/VWSrKxembLQDLU97Q3jkLQqYAnO6ZBLpoiiStiUz0mXOOoB/Qe3Dmd8y6wJDVfdHmCVhAVwHlU69Wu8Dw+QexYgdDh+CB0FdhB7IzsOkS145P93sXnaT1tcZsWZCORfhM2KBhV6Md5r9MLNufpc2LKBqpsc1hbHpvQe3ehyeWErhcpZ+SXJs01/34hiqFPLfnVqLZUpN2BCnrdYtzcWTfJsybAncyzzjfHWyvCumdlBe6jWzDX4HsAbRmIN6KnW73LGq1omnY5FG9bTiMRGBqWDF9K5E/KCbz/7c/4TdP7xcb5ZyI6aOg0dPSehC30DSG58u+lCxlXmT+tgZ+AMdz/D305JzhgbnU5tDXfELaSnC4W9YWcN3JCoLbr5dkbg6RSrh4z7iGSobbECKd5APgN71EkjEN2VXiIwjKmOvNy5LUEedCtQ5s5dO9+K4GnzDtkU/i9tR0ds4D3Hdq7RqAVQp8Y/jcWG4qoYNk0zg8h3ub4yebeRZa8oOSmDxzseby0NuPgc6x7So8kRT2Ev37GNn/LQcipzYbsdYcih7g/4bX1uLnMSp8DAjGjl1veFCHqcGUzZlQABCi6vDtZyfIJ1/9EQUdOxlUPSHLxusaajZvMEWHIafRiODgm6YYRm31dRY666w5YaSw8Z9TDHrkRilkjy/hvm5yhZm2OndBBG9dsMVlRW+NgZMjvHR2biXRYdi2QXvHueDW11HwfVsVkT8iOQffM+3HyVLqkgr4ODoDSvwxUyFyZ17GX0WJ3otXxqMTR/kpxluICvhQN2IIadsSu+baozrjSwPZKJakBLfOjDEwmaXPm9os49okp0KOwssqhteEvjHpp+6AXCPpXSKDtt9h4hWeRd54tnOljq93nexXxeHae+Vb8if+z19B+DGN9TSioWvaDty+FbPrGDqnaYqZ/FU/fA1z9GXBQaoAXRqF1fc6pzrUis1Z+dydzR6OlgI4s9THvhknTeSwHW88CTzUDTZ8chap+nnLcMpuDzDbR3SFmzXKsvlUS7VBA/T1UmOaRXx5WnRTUAeDYXyNFbvj4ayBqNGxBUveNsRS1N2AGumab70NkRQOm65w7197pZ9CpXHfDJhF9dDojHXRA57Wmm69TFfk8W5/7queohoS7Xrfkr6TLeufVwVNAaCC/LUp3hOVHbTA3zYAs8H/kWgb3NC0fLJDHHYGv7M1E+K/EstkhzJ4at8fS6OLREKB0fOcPiruC/61ZoxZyY+OtHyN3ivkVftDM60ozjfA5wCRFphgV5vg8ubye6lYyLs8Z1SliM/Or3VmlvLa58XWCEhXnP1uPKpsiXG6mRxDWzE0K/eHYyeckgnBIq2wuSGGWg5m2fCaUWqYOTUHU+6XDDyM7IjzVk4IiJxXAGDt6M18nII5GnwwKZuFI2bRZZmXROA3pLJS6dhhqIB4qczIOjNQG752Xb/A+OjgOggA+d784J03XyV6JyUAZ+2C/JL4md3SYX1eQ7vQ+35asTf6bT5w8ErGTmAFzXJowPS3nKeE+AA1QBx7TW0K6HzIONEVAeUaEQA1LUF5W8QIsXLkKZpzLS9QDcj/Ul9wLLHVybhJMv3RLNS6csdYU7YRmhAWow7Nkbv9i/ZUu9Xt0Ao8ninLY3xcCu3azn+As+IF/dFV4u9C0+GJzS0vDqfNQLowVXUtnqpECWJLXlBwXszuXOjY65tJ/Yp5MdST3ZUB11sm8QY2+K+gtU9FcPajJophQhuzKoZa3fyTAvE5AxjU/zKPr1VRJydzcwoAn1M6dWweGb/6ABeMTWqhm3JtLKDvu/3bYdWVkfPztBxE0EYiau/AAl0szZ55KGadJBeOYa1H3JgMffD1GE/UddsKqTK/e2vrGMNE9NORSFwHsSJtu6NIwqtTWlQrjcFLeDH1ErZLzFQkKZRIj+m+/XvCxM17Nk7ZGiV45m8wNJas7qwDLq7yeCeu9w3OwclcreXAsW9v+sC0Oo4h2METPiQigD2fmjAkO8nHia1Oi1XvXRdPcZ0q6HAW39qTPhUfPoHengIv4RxcqOq/3OqgLN+bglHxEc2tsf6u63NH1c5hXFGRDtUFJH0C0TBZpkn3O2e1hBk6u5iUEsKqDsfeZniNg+3z8wBO24jz/MuyL/58iWra53nKvYRLn1zqIcr0IV8YrxaLL6WCDbm35+0M1vZvm3tVKJl6dNvc9aiAdhXAsDetp37F5tNN9PYZbYjsPqCNTpjdZnFc6Xl4as2mmC1RDipXhGOReRXoqUlVnfYObAr5s24wWFBNfjA0zzWANiivSibuSli5AEO58oD1ChWdluJX/Eh0+dVjfvukBxIfqOjlV8hAKnVF0b86b+0YRtNK7fxojMVjo5QBfzkRfLQ27m3Z3hbvB3YAOCsstegNKw8zm0E2kYIyFcaUpHmcV3+BOKhhcqvhysOE/DoBg675qVkyk9n9nF3YG8Rwm/kzW7eDcy46pVgtKHpPFBg9lsI5InvTjhGMDnW5Xv2j3vYdI/54tOxnC+2nWrrpofkxp8ODLyC8eodAzOWOZrzZfL6bP3N5BKXz7fVuIrbQGE4E7NyA5baIPL9kGjnf4duK1UZhsvRm7V4YH4WaKiwsGTNFIU1Z0doku9F4pOqqQAEoYSUZ59Szd53L7llNTB0YlQoF5MG4kQ/Kmo50t/7G2dIBhLisObHTcnrqXwfVx7DXp8hG9PHS/ngD9WstfYWa1I+Zh/PLlKwHcsIBhf1x71XDwSnHtyA2gN7h0jn59/zbGRw7WFLWpbtbXMkSdVFg4x+sSBlXFpRi/6c7GI5XaBIl+r7ic9aAVde0IXrCiK6CXVZcHKJuiuZUD/71KWd2qfT7VO5PtQGViClK3Sxi8nSE0mVKcF/QzpdHRgfxuNMFminHxKlawpNj7nBHv0mhXfo/rwuGqPOQuZghyDz848rMmEQkk9fD/WSW2/AEMeAcUKA0CCLAJ0Fow7q3hegmdEVY7d5qmYW2LFKTKyqDwheeX5BooBIJHMefifOeIZYzAZMeL5SlytVKCA+Eg+f2bF3Mi+vcru7hDvQJDnCQf1Zqt2wFuB0v+7xIwuHDdlvyNpy12CRx75czz9zH6aH+FDWOaHVW52Fl6YyRm7O60KE5p4jBYV3vXhrkr/ILYHY3jTlhELxiKNA0fl9Mw1SS/0Pq03dWjFmg3Hbywc91LEA9W0JraOxJ8KlLU7E2VKM+ubP621WGc3ZM0/ArV/AXlQhCGeVZn96v6ZjBELZRlz9STCPtEStxlbAho3V0zsqGMRBycB+p8E3CTVl/bh3rcE+PevmNTl1DQyTDCqJoPQ01yN6SEm8afKHRW4ujqMjsqRtgPzrJVnAl63WgLzPAhJkH+ykI2URK62ezRXfwM6EcKRN5Bxkh6+uArftf5NLkcPvTKUOylG6iBF86iVtzoLffGZR4pbe1zC6N2h25uYhaXQveBmbwG3XRJ1jYcNelK0kJQVbR6nLbhasUEesOZj2iSY1GzRwgCc/FXH5gGbsaDZc+WGuFdDi+UWVltxQB6SMCILRyShEgMUCdtj8EhjYLkpNKCncPKTMn2710XbOOaIXuWEZ+IxlsT5teFMWyUn4sbCaXCXz0H/xrlfssPsthWp/C1Y/MWQhJmz/vrgyx212m4ISktSV4m0Jo5ovV17J0MUz7H6bxCEFaThCjxr9gW8BFghnsswSeWCOVBgEU7GJz79c04dwgP8vs0zzE6P6Rs2hG3E800RFdkrV12f9GvQoRC+f0FDWjejN6PAWYFsBgzCJTIeruZK/mMJ0h48+P203HieheH5YdSOMTnn4ysZrXF4pRs4Ef/4n1+16b0H9rVrZzqlwakSvdaPd+zqj+1qiKOFWCrlZg9MdAQSGlosTzlyA6Oe1MJkFJABJz3S5yr2Dn4Jg4tW6gpeo7AitcpXuKY10lS0ITMTufE7eC46ntqoyxlE9YplUKLG6Rlcqb95a5Xnzfxkr7w14DdgQnt+Hc2JwJw6z964Z9PcVwhJsmNz6sdM/8IDHBzXPBM7DDlZdnj6JZjdocRryMtqtFezd/9wbUuZfeAPFuEI33Z24RaVGFmUSk6mWWmW2Ez+zvhcYoUwh1s1AjgMKhj8fqQGrXj8bde98NVNPCa7jdcsw6/BRpeG7mhw9Rn5d1ubRHoPiTxmemEZeQMZRmEgdwnqiU1W3Tt+i+6v9f/2E3Wd5TJJH9LGka3Y8439dB0ezeFQQ6PlSKBt5zPH3KQT4U4U9P0UxtIIj3eF2FKWVg/tDfvWOCM5WsLX5G1hBMsgBA//Na/AIknDQU6box4ZR5nGbN+C0h2tr39Gg9WZQEQM9XysmNG5f5ZUr+qARRMHG4x38KUwn/pLYZxr78nKVCqlz8ct07c3HaVhJypps+ZH9kbmh+4oCBKNMcnsiZdZ3NIoHM8gPiY9R3wVlGNf2iMjz0TtO3yLTOOVmWU73OxuxUFlTOMyWYhHYV0NlYBXTvopUChjhpPCsM+vgHdOCqVRgXksfCdCXRl+FSB4pChIL30H2pdh5HJI1gZwQfyuyhR+YcvFFhbc9QFXchDlJeuulwP/+5Qi43IZy6F0aeYEvi1Eqc17Gnv12a7l23AQpO91a7K1IBWVSsZga2v9qT2zcdXufi2ecVejCEXC3Aa/Z/6gBopl/nIm4nW+I6+Coyp7vIpf4axtJ+wbzdzVb+rmlccPnaEUX5FFeiSF+GQI98RmemB+G4rRdYDr69bWil8QJYg0j9DUsZnizhD8sB9SXo9v2KgSnVa4UKkNr6YBTadb8ymOToBXS5QhHccMz26IYVpQynsFlHDJM7cw09lapKvOed/+nUm5NIIPVxeWr4oJLoAD4cYpC2cfFOsSUWcFBc6a+jvUQ5yZjZwhpcFo7gmHXluuusgO1VwG8qlQ6aDTor2VWfowLX0X7/YGn4ibF91MvN5YK89eYDzmrA716jipuM7rCOzJemBv7GvbJlr99pCWiCrfeHEtDGALsy/OHT4sUPj+2josd5oSNh2J67TENlDLCZ9HmQtAweneTgcRqvZRlvSa7Bt3Ghwgexjozg4tDZTOJkEOHnCWPspLscboYvKExb6x240pePRDH8zJ4JhM7KIdE8bHHMEaKSrNpSO597hYcLyD+KmPA5pZhpd3dn4c+RvbxT+fj4/tGHYRJo4WE7hRI3MtXtH6PYAhjHJ1uQf5tyrnBpXSjHRKR4tu41JZdaXXBoiXE/t3peawY9ls7FlPyLDf22ktRmE8PDkgFfXbsxdhJ82FOgEN+w2CpcuBplqSvL+SBOLdUjoMeqD6MbP7mlBmj9c8vzNgNxbEVWP8vZb1oFF7jfZ/wamo99E7cjdX776qoMzJf0RoKK19K4LN0R2ihxunqEVYv2kqRrUKc07zj0t8bNJnxv4auX3cUQ/Enac6gX0lBGZxEassZH6Tb4boXGmcYcuFPAC1x0toq5rxTt4byEMSGC+TXo0ilKqjR06G3CD7FLxFqjuUc/fkQpd2fZzEQWCJo5u+MsL36dP0bCYvjqJXCR5yuOIYZVq2lhDu1u6Zaa8INCCxLXpgXZ35ctflEiPx8DQ+PpmwW6LEIkTdwCW151NfheUBYnOdqfA9N/GfmRy7F8LhD9oL8UCEwCkDCqZOohxcauEH0G8EeKiW+6xUqvq27wcc5lHs3yMkfzAUR+IDfwYl2qspmH48J2y5QW4WIx/TFwKNeSUkYYI4ieuzBwo2FT6X9tn5qoMj+ErLPao+gXIVL0ixiGEB7xbLk8s9DfxTHfaR7WSMO8ynBH2v1g6fk5EmtSEtiy4k/WSdDTH3Sn9Ah2ZUNH6iio/weS+x87zM4wcg3gIKvM5z38rmxrtEeWUZyAT6GSLOpuRqSWGhLEPEwM5drHcED501IKuId+AvLwGoX83aLmaOUmOPeOFLA1z0eIISmwYfn7PaZVNTyOFbw4oX5O1954xijtbNhZDCsB56S0TM9qscA7ze0DJasZ6Q25kXPeklWJijUVQ+LTRdkIIpxnCPGidjrAHdronzj2DElQnjN0XButBDCXKvWFf70k6ZRrwQM76WVXdN2mmPF3QA+Pie1wBHSQIbRD/4p1/7BgScBeYz5yKju4Uh6VjxxfNLrdDFC3hc4AXHs55RPcxpZt+b52MpPovlQrPA7gJgKY2ZplBIYeVnKKI7eton26qDQ4YOGAJU/0SuxyuqYJRhBtTlKyRfwB+sDsYfMf7lggZV4aUrd8AqLA88Yqzjur4+EQJCoQqCLDWPOrrOoAKL7bgqMTumXj7zL2Qdr1YWKfiU7CSIdRvuCELXsSJZh9E3sighzSMNBfMCstpbUuDQ0u9Tn7B7HZvfRIhypb3hHvt66l6sJXSG/XL26ZM9GmmkNpBwM2nguNbIRm3VES3jpkoZhuLk3yFBNNuGWJwwZ9w8xUzQsV784UiB4EJg4iwB09hcHwbJeeeZKJ/JuitTgbxMJI4wnWKbcUh0xU23MPwEfgVV+ui1/vJZub0oHxkPtWtMYVIKApz1TCDpgV3q1KVHPviPakQXPHn0wcy44wsTRXTH1msDRB8i+Gp4FQmxg4XyL695T7XJOhP09K2XBeyNXFQ51Z/jc+cQt0yptEmuVlqRSKNDJi3dXSpP+jydCQhz+liGBUtd7MON3qYMQt79sRCEg5WVukoBQ38oGZ5AFFmkTkESP0Ghc1bMLA6SIfCF/Xx5aPcE5EKUlcjFObk90JFyoWE1pew+Qv8fyUPHMZ8Odw2lKJ2zTna015JVFCQWd77Mr0Xk+0iwiMLdWXAA44M8WtR0+p7dLB/7CBNqfLh1pQUvqV2Fu8fXaBfufy2EuY537nOY71JrRrtO4Z/kH9Tjz0BmfTxk2X6oxjCLfErxNOA2BdmOyiuH2mdwTfah60WUWjZ1iRDOB+f/IXA2D4LC4VauGGjwNSEifbOOHL81xAplyyGg396vHuaJ/cN21KuPsf4Or+NBsnqJPfKQBWACcrJqyhPGZ2Qi4T5giWELg8LjyEmYZh0HM9uRo5u6zOyVGmNcc5aTYbuoW+DexAZw/t569hfNCw/pZjzSzM4C+Qrp6Fh4JgLqwmR7UPLn1PIOLS5Gsi2WTzw3KEAOsJl+Jg+XTMg8eG+BB7HxRZCkwzDyXdvhyhbpJ/kRf9DAvjtgO4qGejVqb32+4z7NSlnUxED8SaZHDnwBRrYRxowb/wWOK1SvmTH13tOPVLFJm2wBbSjT6xw0W+533q2nfsQKHsJWo7hHwDdSLU+2MYMdEURZgeufWaFPC5K7QAXTewaKWJXP6FdAx7sXDdk+fVfaA9zcuWdZeO9rhUiNvNhrElb2NvJT4wp5/r4WHKM8qOFndgvL4AtY0qXHIQLeHqpDU+S8DjjvJRz344E87X2CU/d8AGQ+bl0GP3YKyNi7YbKe7/Zgy9P5Y8Hj59mCvKp1M5rUGi/5txfGfWKd2nYVABcdE/aA+tIQQY1oc213dFdigEZkAZs6JOGpqDFWPTzrQVCwSEqnTECmt1FeZOI1WhNgstw4xD/kAtxGAyl9izWuCUEpf0j4nEzRtMlexaohca8qH1suapxZbP35GR3SLylFv/fT2yj+wsiUtS2L17bbGAgPC3WWN87qEcrCZDtVi7lYTOW3h+xAgzdTNPDQRat0s1mAbOE+PNbqW6hEh22VgwoGI71pDwn5HZHsKQeNeIgCXKjTJye3/0FvC2W9gHB4bt4Qk6lTEOuh/pVXfsVbj8ayH8oag11TQ+dXaQPkLHviJSfph3Itg4mKXxxPEc+53zBHCpmnv/Cg+UR4B/avMOkk8B3ZfEAuDga/WkWG0GMqvbR3nEmLe01X3XDarU2BhmVGwADu7gEnOMcbT6H7Vwe/koaVzMlgoCGviwWdP46F4h02qY4+0OVXUHDWtKppVg/Yibn5GLF/cyy6rTf5WIrgdj0OAQDpzerjY/19AvzMwIFzmXmf97IJlD3GySxLi7Z3GQz9A0XNW8tOmmtyAsxCtaigtZAmFQgOryLSRux2xZwdz5Z+C1b0G1S9tVyVsfD0C573KZc8CNWWq6DRMs7Tax+EQjKnZ/UsJJz5vGZbUd+Mo/KRZqp0cChq1WowNOf5U4tlNVDN88cPtNhy7s1Cy8t/Sr1nLgrVJz8F3D8Nz30o5ghIAhJBI22oR0r0xegzMwwfUX0WCIjKa1BaDFUtJT4KD14wsUt3ax3Wns9rsXUcnw++1GsruMWWTe5U1OjgCJBtLf48z8gFP6n+tEhJFT89w+1zOhUU9BD9JuWkpV/5qYT5UjWNNL0OmK8m9Gw2d6wPnAa974MbgaHELCTtCwJZMKQDIFkW8WpradmXkZecYpAGplb6YSS6TuDmIgG6CURZVFdZTE6YFx6GBpATItY2XsyTJHMJwtXUtxS2idbJghKTL3Qmoq6P1uSolrmeWxlibdxfPI1qLYhKnwbc4LF3O2Ab+265mL+mDxn3IalE70IgeS3/kLDBDaF3iUJyJnusnTAx5g2suZh1YSlYIVl4ciWOv3zITZiwWKoXZt0tNvDnknKB6GNbJnEhIyp4yltQwR6xHhwHWpE9joagCB90VK9Ec2v8QOjDhEmlkxHe/HWQ9/BMUblnF+qg+aEBe9gzVVxfcMXtT8uLwWbMozJSXwcvX6UCeQGQGuQbq9dKUTc1iViPj30NHuvdjmrPPyjQ4Q2RPAZU7R/idsMZ+KPS/6JBSzOy3a6+SSdE4Q9T0CEfPhHd/pjRXxL4DEy1q9gVYM4OOIifUnBqZUnUr5ahqep/T0mmenvZR0mv3JwBzKXC1/bZi0xExxQxWYAc2RWU7EzLTccUbZDAdcqdHkahM15/ofKK2UwHQsSGfvSxpP44ec+fxyMmZAv7+QYVAsllhOJUUVVDTyrRtTN7s08u7/rZ5szn3jxlpH3aIUgmPWIJjFq3NY4XTbnOswzG98JOaDUrbvFVN8Yqn+a9pQroncpDUEj7V3Td81HVvt6BbW8vlXeurrPK4Uw0guD7Aetwhzm3iswGZeyqFQwLgFsH+FqjNhJn5HPwpwabdx2/LyEClf5hYfDGZTdtUXBBucucgcG+Kz9B3ElqOhk9OLmIsFuoJ3Bs0dxtoWUt+qPFQluOmbd76ZhpJMZeR3ybGiRct3YUJ0Km2/7P3lpiIScp+iOTWLdMKWY2z+1MLX3Y3XijQRfg4bxqoMWqGrJuNH0BvL9BgDyBchhuUD8xeqN52R6DjmeRDZQmhPrbbPnN7sD5gM1DFRsHullZrRHPwGTfMfb85m6LFjAUWZx2jzOVt/SGBXG49vBxNF592pbyvQyeSmsMLFsLeDaxkH7j3cn70oh4txZeTdAjEkL/bx0MgBlyrqmQQhzMN0E1or9sO0643/Jg1m07kOclimBMFuFf8Zk5uNGkJaq5ZU2A7cFfnTKRZkxQfIkh7QNz3XpUxn9LXnBbGaLlVY+f2oujq4deaENzGGVKaKoLieYvG6iKLEGMNclEoVVGwVOdc1ML1kUJWtIjzv2F77TVx8yx65EFRoRmgGOeP33CfHkhgbEIohm29TOOQtZLunWAvqsH+VOnurCnfyjoFx7i9VaNIqUp3dCSjk1R0sgWEqPtB3X9CmmwqwxHu6//fiA4PEZWRTtYCVkbKrDapK/rgs6+5xik7eioitDyDB91FRxAvlzM8ZG4s9Q0Z2HgE4QCHMFa53Yjo6y1/iwpdrn6xE62gwXsj1UFCtsO/XxWqV7u+XOQoudrIRwnlGQBx3OpXg/kTC6709hTw1rKycbPDy/a8NwngFXWHGdxC0ZXDviubsLvdd5C0UYw/YY2kFWV8WrAjl1ZN3jOf6/1DdnNNmYF3vNFvLLnt1MQL+HHJ5H99Q56BANypVuVBKN9B6aw8MDi+/DBM2fjCres1RHw+bg+7lR4JAuYMlLUVNMBbEmUh/PBMa/lKgFy7Z2VhUFFtYVowQC0sYSiGpTvSRv5m68zFGX1w5bUIFpXIrA13x1fr7RIbWKqbgeiMd8f3a9BECclY/LiL8RVKdmn0ULoxA6LhiUc2n7grCJ2is9lWfpIOIIzxgbn0zROhjIeVG74ZsN51JOSAdbh+sNZ2sxvUxpOcaxAFqRln9spcwwVJOv48DoGFDiDloiErev+e0oCG8eqMV7J9nSFG5qQlguub/weBTsxaFILKCzKa8mVhHzwqr5XiIOkYAwY/o/1tVcNwYG8TOTQsi+RcY5itX9Hae0QboLMUC9i6KOriMBW1hP4VXOn27yXS5tKKtniyQYSz1i1KwJ1ZtN6kBupNC7okAuVfTnOSbdBDvnO49r9knoNvRyhfjc3/ATNSrMDRKO5QAtJIWs2Ztug4Yj0p3BkDBvSoclAYafI3ipWNLArHwqiUa/WEhvqkaw8ynccCuIBnr2FP23OXKWHqZTrpdK95aq7s6tXU8XuYVNlodYXkS6A17ypI/GDBuZjA22cxseIKMSBphFHyGViD3rlrP+dVmXW765tZR45qLc9nt3eVGh6sPkXGJRY2DclbhQewWbPdBFbA+WBU9HAb5ftcjiytRI+MwUwdqUywgMkLPClbiBW5JGABD7LUEAiOI7Nn5TS7S2Nco0gQ4ThaQ4MlKjGKxyDaLMwDQ2G5GY4BoZWZyElqxtB/HtcxDH3AFPCMJYnaRdoneeeDn40+ciPEF5o2P9zsymO6aPqCEa7EkfKVrDDG6POUkh+i2J9w11i9yX2qw6MfXgTF8TAosWf2W54h9b9k9aQZCWaOhE4VSeNh9pKMK4lG+Vz9X1+fS+N2M4QwHw7w+lwcrI0o3/nv0kjN3WW4xdLbMPWz3pjT1ZUxKDy/OC8MLMXJ2vF9Cc8JrKb0eBEGNtXRu6kLaOE26nnNBV+skZ8RzVwXQnFUicO8Ja/wVWkBm4GBUvyifkDtmwov/GKemqHe/DBSUC2pPNw992tywknwlHicZUeC7GTRluofSnaVGgglP+rE/+wINQpRuODqtYY5KiDdkRZkocgUzMXIXo3qAbYKHp3OHQkpIfzGvGC8PHP42Gzrrymrmf2xybiZSER0nfPO/NxHUSg+FrVjFGpKB/2IzRze1iiiZ9wgDf24oerQbhcmS+cMsfSxD7rnRWPJhiW2PtuYx1gs8bibsoWwwCDN4rkM2foFrhZVmDmvR61agW2SbifI+sbKlKSQdM6kdQ7xCeDmUPOT6ymcPD1StdFJz4GjJexx9OsX11UNMT7QNRr8Ve0vNaCsuDUmrK/bW6jykCLSVtYZtu2m257U0os9iHld1gQRXdmiAXtuyibRXM40TM5pTA56LkLOs8l1HNL623BkrtuDOon+ZcCYx1YbrTPcKGp3tIDztLUBqbsAPEDgGntwBNX2Y71zQCjIxwiaX94WJRvyQH0TRH2XgHEYEzSD/2fqT3L/1MpE8TfWx3XKlfifsgW/oWuCRBszjtcia9ji3WQJ852G2RUIfd5Bvb1rBymg4JHIRS2II4NDI/DaXkKOIHhIercIaS2zXbRyWEfX8WDIGvoqhmaON523cVYKxKdgG+UT+3It9epoJr5HfbmgfN/e5nTeujFdgGInEXCpoevzUktXAjWsDxRe+V8dWXcoYG4FeSvHQUEJJ1pSSJbxjQiDJ0dZUXkjtH8Q+fQzrB/5wdKI7v+RDQlQs7JwS7VCTJvJSHNxmAstDnpzetSjYX7AVpo/10NNXa4bBP+4iLn+koOMO8evBiiv3PQrtcaygzkJ76e0KYT6kCm8GVkZCuPb8Jl668R36jD2N/t7xFxxwMU/iT2OOOfDy25ZVyk8bYUUWvCoHuFPQ3+fCMZ3wfkNiHlXlyTuagFS/GipvDoPzp5w4RtW5PCUPpOUAWnu4i2Vtd2b7gagygWZkNr+Wt81/twslwD7zbGOkMo+v4l9ST/ELJQ+CYv69AECNhox4FDuEv8dW6s7GFvHOeqVRfLam/ZwRH2SlZP6aRD7vYu52a/vzWOWWXTYwY9DjHuwBwPjR9Ix7FlfONr76lgX6UsJesLAIY03e4FTSg+jj7o+4hnByAHYpba3/X2Tm73Ixri+DTaa3jSRndwPBSEisq0Ahi7T87nMD4ffRjyiswPqwxvgG141v/CQ2GHaFRh4zRGywPeHf4CBXFaLiIfp40tzgzu02HiTMPZ9lDT2uiTUBSrLZQI+HdtPOPnbXgcqQ6f9C28tYHQiXao03ufOOkzBVLLmB0qVHapVMG1vvoXFn9AM7MdHp8G9VRaU46kPUCmWJ8iWsPKYYHbQxzQVdlecuiQ2d1ttHrDUBtNiiLQuP9Vwdg9ujjs1FLqUo0dRiiuf1JQMiJIC4svGtlXLItGUB6FVPohe1VFTx/wdzW0xOkGAr1gsXSwK1nlcrl88XUALIPgnq6fa4UxupZmld6w8s/IfrZF0e87mf+nhC/Fddpj0Arr8GgoeI3DVy1ds0xrHSeCkocF7eluLTaJ01WY2MHzKNx1yXZaxvDXzvnsu6EBX+EYa26WltjfO4uN64GD2WopaVCfLRv+20HSDcHBcM+TNE9+tgDxw6rirT6mPy8ZM0+i3skTXu/MrghYDQV0ycGnvjRiZs7Hq/IiYsoypb4HDiuUlto1htjZc9Qf0ryg85p0GbiHJMQTcGnaIy9WF1/HEy6r4AXI6RhsU9Z8PxCvxZRl/ySB2sdgvnJJg6PQ9KKptQtoVE2FImyK+bT6kAAQrVClrC/HAUKkdkmB5HshpY478aJjZ/mM0LGKtGSpZXIKny+yNvayNQUHYoymdG230Tnuu6VA2gtOtXHcnyJXug/vdXeHUktAq55V/ahg9P64Iix7kSwZRiFRDzD3JzMPWPVI7eqUslnosWSTifMYmWFH6N7qsvxhYsbYgWcDTZYOaYojbZh6+chNqklUBVLssoo8JkuKw3ay/kQRBnBo2KaiWkb47d558IUr0VnlhHmGzrQO3+87n4LodTRHrJELzDIbm4fj2MqdeJeSVnC4121ZbViVp1bmI0yqYkfiC4N/TzOxfD3MheqWkWiYBzDyn7MfnSohm6OOI9wDPNZTspC/QQuL5VCONPoSsdNQCrNWoPRPrNhyhL7gL75zcUL5Xt/z7w3AMeKiYEN0SbJWu5gz1amvSU0En70WcguLuPkPMpShunUBV5IX+FtxqQ49DZkyUCA0J/+XehjNXP4CRDNreD04dej6P94L62/NoEXzuIzzxDIpBwDs9C2uhi6dIO3JHglDAiBU4yeyOtsLvAs2miSGxtpUch7BxsT7U0l/kAvL5t2mQIGw14FjQqUdVh/l0elLdYyw0InsBk64qy22jwsGRLT+wFpkDy7i1EiHATeCEynEzQ0Aso9yjDEd9otJEuZBGZ1icRiIwzTta5PPGzNT5inZS6wtZR8g35mHFWRcuBl/JsLt9ECUPtG4lErOogyT4e5nBYK1RsMxEx+zXArhs8A+5aJPAwj9eyBD/BOGBS+9RMsJs8s8b8Yglq5h6BJ9qZTF4ADQQWTFawHMK6rJYyUSQxyXHyNEslOe2Kurp458Y8Oj+CRRplb36uuLHWlLOr4r3+6LuC46obfRNI0IoulM1tZ12k9/mfa8p2A+xjDuRZk1ztSPqvbZRGn+LD41aRwz8I5G7Nv4ldHqvNsGC+ysaMBUb/qA3nGvmg1Q/9Ci0hc12/AhkaP/H3iNy38LWiSEJ/fsHxfNOp2qZ6ajvY5D4QpofoJ02mc4xo4ZYcx/FWVc26T1Y9mFIqjI3QDx5EU+2ASbQOo3bx5k+Yl9wjgdnFn+kXVDs5tv/ZWStTUQSZa2YxkFO/ikv4lTktt0s+BocimiAxtKhMSN2bPsMATiUP+HvXp+h6QqihNrQ4LVMmbS4dCZi4ABHWLCgah/U7mj7TXzlAaztFKJnkT6EMDIODeJMbvNrldzKnYZhFbUzGIjWUjIW34NNShgLlgFmmSPoNe3cJZn2s5I51HbZ99inouyKDXfIPuBWSNnp1QfU5ufISmqs4ldvXq0hEjGZIdQU1xKbFtLbkNk94ODJxOGnZb7qAI80pyJpG5Aw18A6i6PRD0D6+m2svrbufHA6lCW6+mDiFy1h4cZH3hvb7iKUITg10fcguB3BSjHaPgMQCAZCF84VO7ugRkH6svmwPLqzRpr/dK1DgmVN6H5JjNrKcQVZDxX6kUYwKtri4MgRmXEyUlqgtRiajzCVGVH6LM5t4l2UwSeyjyJOVHmgIYJYv1EYlaJldTUEnaXMea4M4xF6h2S/8HQ7ZkV3nyucmBDmfq+B5JrNwd+lx5NlYkOAwQheTf886uN4Pvy/0IRQWcTQlzRhXDhKPyIgUzMbLA61Knh202TIvVu0u7IgewLffJgH5NO12zdk84rnBJH6j16f0lrCONcwwSoY7uEshsO4YzxL1aK5fMLzEJ8zxLsWsrGT1+kxIOUIbxsFgQGCF1Jfpdwn+UIKK8pd3G/zJvY6xYqEXgOfkFtep9dvzVnPwY0tz91uYnIjbnxCKftwZCLTbBkteqaXGq76FcrqR5ApDPbgIgvzsphy0hzeLKr1/3kPV8ieiDUr7PdFY73U4zQrsAzPgOzH6T1OMwBY3vViQ/UCT5Vi2LWzQds0ivu5avHTMsaH3bECmDgeeffAVX9KKojiIWligBN5tpU6LT8bKK+1ZEU1kfG7D26js1PZiHaxmVwgUlhSdrt30GW3A3rScwQvQC/rvfwdEAqdyBlUHOGODmVi9WXvbbF9d/0sNIV5xwzC2YYhSRU+ymPRsClJ02d3dPECrDbMOiC7lJQyJ2OVlfTa3uQ0UjLAHozCwes3D/JNGOAoO3Xrrs10BJAPw/4Is/W16fm9l1ygHXtnSsLKUf9oPdJiqfnLgEzK3gLSrIL+pWHmQPhsYpKB7GmMqG+nNQWmf9J0ilI4OIT0JQajZaGCeOtMAMMTutFCn7CSXmCGGvltl6+qyBO4PSeDbDPSkvcgBcNnXFf2ifqaY8eq8MuWQCwDPmSGBiPawnLyDJNjTxK6KQ2Nj7tVF094IfaVTuJmoP5GZhUERhDHmCxsYcRyg9nFqIjJgc9diNlmbvCB1dw/vTbb65nKikWaOjs/1YZWb+6WzoDy8+sa8cFmeaBgBeLbvwLbhX5IFEtaGEBp5p7wiooSCMJGZcBpLQ6dakVijwAHeshPFgbben04kdiksjBrENjtYhEW8YO29HlofIMYSTiN6YXfJ2YaDmL9Pt97zbJIKaM9M5rbU7JduCC4lcKq/CLXfNcIt97Jd0hgPlR63M1bv7IW6PH1MlYedcrNBQ8maBDaOwfbEb3BIRhm86ynqXBPqoNxfytW6xpllgtLY0vXTIAx+3emU0f1OA4+dEOoffXaX6nhR9SacPHhJp5WmQRpffLHrWTzo/FzF0l2iQcKQ4kccT7DZ+8JtesqLXgcUj9HIWW79NuWGUGQ8dVlBXQxMB3IYdOVJ5qPg3cGSzOPsGe5zeZYCSU1K7CfS+Bz44sZu1h25YVewaz4p+5A2hSFvFN6bTBuWXG3BBW0ramrj3ZHy6c2mj9Qww7AN/oxSbryzLSoaVEKAy2KNKGPVkA54m5bDyFRdBEcUEsemWsFfnc8c733aXoNXRPRJ4cmmrZY2EjTRD6R2ndbq458cTu+GmK+NR6iG3dhlTDaZYGT+7pQQmPygqI+qk6U9bfMYwS6DsRAXqTp1i6r2uMv0eOjwSbLAy8XpIKFRM2/c9f3I/NoKqmZ5NEG7mfm2jPkfdI9YMWIXoePuu7V/aAHtIArEDx0s7ArTWMy2EfMmhICv11uwKC4Z0pH6DbMKBKUmn1RN8xPnBaXoYRkVnyp85HLseWbelvdba44yUKdkTjTtHbsJTQUaLZwOR2rtWf4yelOqUFJVkpCLrpjZiy2PgtKvQvA9ngE9T4RuMjyQA9/9G2TpwK4F0EUidEae3qbW4OqGvCpFYRIELXfuf4gCt7WxJQ+4EtLRNnOD6o1/LL6IYEs0BKIswwU3JS4Sy/ozkOvIiNNS0qosC0p7TUwBcHS/uzdES09nOE5KbjYg/jrpJbfTBE+BwP0hamAUCsSlwBQ3v/vxEYupPmdA8t+5jidQ+OocTH9bz20SjZOVHS/S44TGt2cLmaelSysaFPuArrfGsUKdkabhTfTZcdKasMeBCBA8weyYV/1nHaXyeaKUKH4oKPGebiWzYpPdFn2hAp2cewhL/Z4EVEL2X8oI28/ZWC0wf1nULXXW2x8eoas3hz/Mj2QrMbUedGmI+Z/UxgiciHiTR5zxB99NVO3OPdhmON31GZiAppBYM+CP/WrjyAatK3ODMzQbw/t7eSzFLmp5NQvAr5IBA1IjJ614+jRuqlHf/EZUVl8/ik+v2wUhfEO2A4UdqklUfdFF2KgSttWRJtJvTRVgsuFoHvDwZ6noxrL/1lB7QpV6rZBkMvwsl919GKGiGEPFvm/UGrAyoe6Ffs3C8qrRK3QOGVlMPvonYk8MvpASiO60FhOoNlj7FgK1N8B2d8HUKvbkPxcOmsLSg8GifjEDlsLjM5atY1qi/QJXaFi3zPUpsmZwfezZ986swcjEPWFSER/QLdzWqyRCeMpUSvgOU87t4tcERypwSHMQeWj9PGOW1fW/ZEWr/QoJq5sFTAteWHNXwfIQpAZcaOtq3Xn+601N3ysPSAVo6ltAlJmFjxcPn2t+RG+oKa8ESw63yhaw1vF5rzZFnvF5deAgZ8TrgdOXTIIyLEIWtrn+XXaDurS8/K2oYPcCWW6XQoovcLLgc0MYIibf/FgDpk3vHN9G4J0drVKF/Wf2daquHDluVSP/vfdyjVXtDfAXYBWCoF5uOqpb5m2ncrSQVr2syuQBrX8oHsU4OE3/cDqQgBp3IDnATAxaTodS3gN/9BRSFP79XjwQYnaV3KpHRwLIkWNp0GBHU99HZiEAylv7xv0uPTIo/K587PjIQ1qhgvcpsaoDvnbBCHh1T0fsOf0G8G3AnBq5rvA/uCKy+5hNoqu56TScpp9EkJRFN74GCTL9fEXMbh1bwWD4m7ZNx3iSJ2u7uJ/uycfE4NW38EIhlzsOMSepqUI6zmSi3KEh0T532Elj13nu+CxqW7hFI25NPZQAFicwJFVPeOxTgxezEldSQbgguSaqKtKn2RB2LcvRQXiaVRbBbsIYBj3xJh9F7ry7o5L00xzaOXes+s6VzuzT6dk2vClFOVoKvIwfIfw/qNmKXZaFxLct2OpWAPVViOInQA1fL/xDcAf/9Mo5pweAnBT/+qukZhj90UL6yz/QcF2cELJbMKskxSQKkE7odoIpWcezeexlu2A2reejBo1gXewilGX2UJxFvbwvydCQkFIFni56B1sWe85OsEQ1Na+JXbqDKoLdG8rPoPxQrh+astJel7EhhCNg3k1n3ddf9uFgIzt/I3A1IwfKhJvL+sMmfYmNaE/r7tQsE7HWNo/34NMONKiudqezbfw9tfHiHO/8MM7urkt9Ddf8QGR7rmR9lJRBBsSGZK2+CWVcX5j2PUGRBaG+KNP7G16T7XEGNm5XHUqhZE4pGubGxyKldwExUCFlmuXyZ9uPdDKadZyTfVXW7n3xcPn1QSW4FuVx0GczFo/35HCaXVIj7V/ZY3P9VyVlBqTmRtWEQ88PPFXrxPKk7I0Sxb7gt9nkCv/zb0GsY6HmXxRlYJOriP5MLLCvs8NQS3SuEph5Ryqup/Uij0LS/TPDqDDJs5GEDZv+lCDwL8vzjAcU90De1Zez+6jkBacXB1ElmUk1O/L5tc3Yyql1VlBMIRVLtaaHQPVcute8BA9RnkW+h5Es1UVEyQDWCZAVqRQp8+7Mc2L2Bl9Uv/5/5Wdrx4ddkdpHEORx7053VrsSvPwJHTU+6S1/T3mCktjeqje9D4JKlPGS1kcfxgdHMvhbpQqyCfIge/P6NV2P9pYgVmqMVkqq8DeiLoCeyHev9DWxnX+/kLtQh9OiZrDKfIOILDlt537I95Puu6eAysSxNbnGLN2wpxWD1IoMRCsRiyy0IqYsPoAUBTrcVhQJF81sL5wDnzlgVg2QiNj9GG6gyhyy7Hm+EJ6lBUWYRAWgDK0alhrM3hLwxoXjsad2URPquYm6N1xWR+umH7F+ct2NGbBLfV0tAidXotT6RV9HaZmvN4Wha92jaeXnEFSI4B7LOmzBpRegVzSLw==" title="Mekko Graphics Chart"/>
          <p:cNvSpPr>
            <a:spLocks noChangeAspect="1"/>
          </p:cNvSpPr>
          <p:nvPr>
            <p:custDataLst>
              <p:tags r:id="rId2"/>
            </p:custDataLst>
          </p:nvPr>
        </p:nvSpPr>
        <p:spPr bwMode="auto">
          <a:xfrm>
            <a:off x="163557" y="1731062"/>
            <a:ext cx="7317407" cy="4436468"/>
          </a:xfrm>
          <a:prstGeom prst="rect">
            <a:avLst/>
          </a:prstGeom>
          <a:blipFill>
            <a:blip r:embed="rId8"/>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7"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162039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gendaTitle"/>
          <p:cNvSpPr>
            <a:spLocks noGrp="1"/>
          </p:cNvSpPr>
          <p:nvPr>
            <p:ph type="title"/>
          </p:nvPr>
        </p:nvSpPr>
        <p:spPr/>
        <p:txBody>
          <a:bodyPr/>
          <a:lstStyle/>
          <a:p>
            <a:r>
              <a:rPr lang="en-GB">
                <a:solidFill>
                  <a:srgbClr val="00437A"/>
                </a:solidFill>
              </a:rPr>
              <a:t>Agenda</a:t>
            </a:r>
            <a:endParaRPr lang="en-GB" dirty="0"/>
          </a:p>
        </p:txBody>
      </p:sp>
      <p:sp>
        <p:nvSpPr>
          <p:cNvPr id="6" name="BainBulletsConfiguration" hidden="1"/>
          <p:cNvSpPr txBox="1"/>
          <p:nvPr/>
        </p:nvSpPr>
        <p:spPr>
          <a:xfrm>
            <a:off x="471661" y="12690"/>
            <a:ext cx="8629282" cy="107722"/>
          </a:xfrm>
          <a:prstGeom prst="rect">
            <a:avLst/>
          </a:prstGeom>
          <a:noFill/>
        </p:spPr>
        <p:txBody>
          <a:bodyPr vert="horz" rtlCol="0">
            <a:spAutoFit/>
          </a:bodyPr>
          <a:lstStyle/>
          <a:p>
            <a:r>
              <a:rPr lang="en-GB" sz="100" smtClean="0">
                <a:solidFill>
                  <a:srgbClr val="FFFFFF"/>
                </a:solidFill>
              </a:rPr>
              <a:t>12_88</a:t>
            </a:r>
            <a:endParaRPr lang="en-GB" sz="100" dirty="0">
              <a:solidFill>
                <a:srgbClr val="FFFFFF"/>
              </a:solidFill>
            </a:endParaRPr>
          </a:p>
        </p:txBody>
      </p:sp>
      <p:sp>
        <p:nvSpPr>
          <p:cNvPr id="11" name="AgendaBar"/>
          <p:cNvSpPr/>
          <p:nvPr/>
        </p:nvSpPr>
        <p:spPr bwMode="auto">
          <a:xfrm>
            <a:off x="2548744" y="3262450"/>
            <a:ext cx="5671920" cy="602742"/>
          </a:xfrm>
          <a:prstGeom prst="roundRect">
            <a:avLst/>
          </a:prstGeom>
          <a:noFill/>
          <a:ln w="19050" cap="flat" cmpd="sng" algn="ctr">
            <a:solidFill>
              <a:srgbClr val="74767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12" name="Agenda"/>
          <p:cNvSpPr txBox="1"/>
          <p:nvPr>
            <p:custDataLst>
              <p:tags r:id="rId1"/>
            </p:custDataLst>
          </p:nvPr>
        </p:nvSpPr>
        <p:spPr>
          <a:xfrm>
            <a:off x="2762104" y="2271088"/>
            <a:ext cx="5245200" cy="3611200"/>
          </a:xfrm>
          <a:prstGeom prst="rect">
            <a:avLst/>
          </a:prstGeom>
          <a:noFill/>
        </p:spPr>
        <p:txBody>
          <a:bodyPr vert="horz" wrap="square" rtlCol="0">
            <a:noAutofit/>
          </a:bodyPr>
          <a:lstStyle/>
          <a:p>
            <a:pPr marL="182563" indent="-182563">
              <a:spcBef>
                <a:spcPts val="4758"/>
              </a:spcBef>
              <a:buSzPct val="100000"/>
              <a:buFont typeface="Verdana" panose="020B0604030504040204" pitchFamily="34" charset="0"/>
              <a:buChar char="•"/>
            </a:pPr>
            <a:r>
              <a:rPr lang="en-US" sz="2800" dirty="0"/>
              <a:t>Structure</a:t>
            </a:r>
          </a:p>
          <a:p>
            <a:pPr marL="182563" indent="-182563">
              <a:spcBef>
                <a:spcPts val="4758"/>
              </a:spcBef>
              <a:buSzPct val="100000"/>
              <a:buFont typeface="Verdana" panose="020B0604030504040204" pitchFamily="34" charset="0"/>
              <a:buChar char="•"/>
            </a:pPr>
            <a:r>
              <a:rPr lang="en-US" sz="2800" dirty="0"/>
              <a:t>Composition</a:t>
            </a:r>
          </a:p>
          <a:p>
            <a:pPr marL="182563" indent="-182563">
              <a:spcBef>
                <a:spcPts val="4758"/>
              </a:spcBef>
              <a:buSzPct val="100000"/>
              <a:buFont typeface="Verdana" panose="020B0604030504040204" pitchFamily="34" charset="0"/>
              <a:buChar char="•"/>
            </a:pPr>
            <a:r>
              <a:rPr lang="en-US" sz="2800" dirty="0"/>
              <a:t>Procedures</a:t>
            </a:r>
          </a:p>
          <a:p>
            <a:pPr marL="182563" indent="-182563">
              <a:spcBef>
                <a:spcPts val="4758"/>
              </a:spcBef>
              <a:buSzPct val="100000"/>
              <a:buFont typeface="Verdana" panose="020B0604030504040204" pitchFamily="34" charset="0"/>
              <a:buChar char="•"/>
            </a:pPr>
            <a:r>
              <a:rPr lang="en-US" sz="2800" dirty="0"/>
              <a:t>Observations</a:t>
            </a:r>
            <a:endParaRPr lang="en-GB" sz="2800" dirty="0"/>
          </a:p>
        </p:txBody>
      </p:sp>
    </p:spTree>
    <p:extLst>
      <p:ext uri="{BB962C8B-B14F-4D97-AF65-F5344CB8AC3E}">
        <p14:creationId xmlns:p14="http://schemas.microsoft.com/office/powerpoint/2010/main" val="1390741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2Ld+oc5wu9QYk8qVBMqP+S/Zz2Jn8iKtpEv8qyu9rQ9AGG1Etg3fda5DMiCRkQesPrIAXZ9bVMAUFwMiINvGD3Y2dqbPUaIV0GHx2gEKz1gn5nXPQeEt+rRJtxfZyFW479z9NrTNQDvshD9w52GYzAv8xBZaCIik3Twa8mHyFUbLSgiFTeSal77GktyjyY/g0TloBd1OXjFCnXgOJ/w1ugsg7WgKBgG2KnGQ3VVdWJNr5s5Z6rpShWIR4hmdaGXhPoSRyzSDZwbTG+rKsBTY/aNmuJu7e2mmpqakHKFMAl0NSuhJ1bCTo+Zp6yTjdcqfHW2uDD9tK2mZ3sqk42EK14HeKkR4FXvLy7BACALqvCKLDmzjd5i1ikOT7hDw4+0Bil1ddD7kRqZvxjmWf7NZDJAx8UQD6hKi+Hf/+PbwOvo2Nets+HuHuJbmFUONEMxdmmKgOB4X80sZNyhsXo2v6o56muDh7RYXmL5+TK+0cjH/RPS7IX3OouXP3vgtP8f0kBrRQ+tegD5Qdyx52auEBNUzYWZHjNsDgA3VjuFbuYmlbbOLhCJ968dul/3Dv6cbRuJS4fEmnskoxYHjGLZYPWwyrGgtwVpdwFqGsf2+E+A6EjxdHNn3dpLtnZSbZ4EnxDLSohKuFbyDJrzFb4KhgtPJIOx6nHk8lhcYkHwWbzEjHnC0P74khdG2OkguT1IMO6mbwjL0Sz0tKYejoeqYLziAqsFlIJXJ0BtNPehvdi2MVOUsG56D7UtcY0moyvmCyVBM05QCoSbJ5wmF+/LVCsSl5G+1MKuqwLRNPgelECY33SoW10AN8jEZS3YxK93eA9qchDLLYUCo5L8E+Mo/u0zy27JlP5mlHNbNEZIOqGlV7JDqVXAy4SGawaHw3A8tF3esYOgGGmy29uADVMrG2ngE+WjtkYKD47BN4ODtUm8jSLY6SKGFBkJkjJSJOc7b0iEWUyubJWGUVB67AGz6UFUzBE+372qMh9Cdz1USpjkiLjFwKTGknmsRU2EPB0OPtQs0/XRFTWMRXUcPfeOmFBHnRSDjz3u1HKk03pwIxhBLyQ5sA5SHELO+b59bUzlf/BaCI+uHScellb9xtp9Mdro9N70V2QKGbORZhDH7LLFkwNSImhTkMEOKoofN5jP/kfWZ5ZQdofQ/OS6cK3V/MmQlftkISx+rAJlU2XGFm9ecDEJeEMCANgAHeoFiSmUWfBF4dx6t8+3g74yPxxDMAf32LcPZceQEB0jKIBkPG41coO/4cAtz7ehPB1LeERy/jQ9qcmkyJ2qwl7EDSaegrClHsqzqhPTAweDKg9G1Wyjd7Q8BqwoTtvxwZmdDXcm3xMvpI+fiy6H+pEqy4Nmpng5gqlVA7OHgMTedRe/LbKM8GRIirR+OV+BWJ8bc9F72YHPovzEcOaLCMmQboVS4K/Roms/b5uZteG/Xb13Dl1WjT84MEY3Af7S/FgH39MuAZ0syglGKZn6wqtpybUUv2NbTRbyksaWMCV7Fg2+rbYo7js+qFAg7UJ+VdN5VKHmNhxZAkn6j7W0ld26VbG6z2lR7Pm+OHDHBavGKAA3ssrb8vkJaX8HyT1urvhco++fEUSMVjbLnZdT9IYkKn0IPg7NqU3/Ndy8s/2+IGcBtvNpPiLcH67y4Sm/BmE8BMmYazF0a/3XYX+MXWQUiYTiHbpQL+LzKXVsrZ9oM/Y3uWJlmJfC4XP6L1vePZADcisGBCoFvbC/DlMreLfmLEGE950oJNM9OkUksMmAhulH0xyGDlyY/OcF0IXL7eq4KWD5BqCI8zuU8hg+w79RS0rKJE+WKt7/nY7P+ERriCUAYKI9Mxez31f/7ZzsYcsfC1dJUJeFND7eUmkLvDYbYXY6bjse5/YTBQkXSgic+cnWeeQIBPx1Wzk12uXMbpJOcnVGzkgSvPPRZvL6HnKQ3UJCKW47LIsQcbruLkqV7DSkPTGtRXA6Be78naDmHohbkTax8+XFp0hhMbaY5Wb5h+F9uk5bOO3moowEaM7EBlnXZ8VDhuH4yK36ql/t52GEtbqaeo/ouuxelXSvAD7WSel3Q/LDoZJjWSOYubDYOZbA+BvpQSh4Y66po1Y7bz/8D+4cCDNi9Q6BNEIiJd9qBrSsauiec+IhfW6ViewCcEU29TgVEF3f8l4v/q4ZG19Yx/u0eAzeXasw0egXkaT+3IEkjUkUKMWiMUKGgEdnYo8a6pEAe/lSctjArjuYLKvLSRQ0YKtQDDny7Z4HW+oE8XRvXNPthSazrlrzXkm+thSEG+zwTiwsGVBGAKMi82ic4gVObp+EeHcuFw//GtFvBZp0OvOJPLJJH3/qYWUyx49svP3unGuyf8eMJm7zC+TCpT1nD6SxCXrgV61YBCwEX80LkmQg1WfGWrwS85LmYeK8uSGPXIW5z/gebymfZrumUeEI/G2CcYYU3BOz4WeAinz72wNCoPVZwn4lbfFilGsOGK8/aYQnlRPNoUtZBUnKSYB+KCjNz4FxQxqpDHvwI5bfBDHik6OlZdMS27KB32KDslaNklBVc/bTjUyMSTA0//n08fIKw31cO8QBks0teFdN1o0+0TBKDkHG0XQv0wG8jb9uuL1AUeZR5mdTmNEypJdlx2Xa9Jj9IH5cdMk9CdxfI9q9oaIpCyFYn7IjEsIG1ZMwTarJ4nBwKV+tx7gmQBsWJ4pfRsLYRing4a+qDvUYQw1d3x8btD3tmaG7S6Sru/qrPdHd9jrbrPhqzZB34RLKVqQb3ZkeUy19zTd3O6WqZljyrGbYc4SDxPBgK3GttK9SpodXn1eXo3yIhLnBQ3ixV5+qCkyA8L4V3GnttWVelUPzHbs32POTIBL6MjEJkAdMYuHC7AA8OMG0+EdAc2TaenyhGgDHp5pRUh+sR5JtRbzO/vxGM7g4WZK9lLw6pnCLdm3NFjuD/dD5Db7ScwIIP0XnqsJ0oAv2/ZiAtPkjLIRC4XKEQZEPu0zer7Blx++ln5X6pRiX0Yuh5gLNck3jMKI57GObZ2OMJwmFVeAMK1qDKZ0PILjcy9yLSMFCvZHdz+CPx0eiiDMXQwJ8A+2GjhnRrd3SqjHJ/UNwGLii/DJKGVYuzf6UvPxeOYR34S4P3oyEF0jEPOs4R8xVQ9PNyUHrOr5QywhoqBt1x4TFDLjoDot01QIF8WioPMgia7j+f2VRGA4X3tBuOtroEZY3A9SajC709xdi6ebEFx2xwnFjOUS6nGZK1vfpYQgFu9qIvrpw8eCrplMy91AtSBbaGL3dOFYLIK5DegiUvzUXH/JuR0h3WNKoTSKQ4JA+urSrpFQYzbvejtAYQpMa6ZnjtwPyzXGDGP8DxS6iyliva2imiNgxYXcj7+9g9BS+OwK/mdWEHtb/P68RuEokzhPKWWxv9tyyq2aMMFis7Jjr6iDpOHdTuBYTe+jRdXv+8N2q9Fee+ifo7EN8D7GlcKjUw+3rdFhGsQbM08yTy8sBzJXNOFXIKwMGG7RwOKht7qz7Zbdloz+vN9Ido7iWrg6xnSB8vbUSgb57drZ4IkE5Ps7IBZlGDJo7sRJyLmtAPbJfcJ2UI3QP0Znp2u/UckSNlnTf0W3PEw8+yDd2MQnzmtzC9sUb8+HBLV6AV4S/02zcDMTCS1IW+RKjq4s/XXW9MpPYucdam+01AxgLm2gL16dH8blkKOMMJHVjaEDdAiKGCIJ1ZvTVXmNT6GJhkyMos/BJuzNWF3zM+ZkGYlXeqg8QYgj7c9il2XvJqzjH6f99rhsU7gGdheEyXYvpX+6oY9XiZW33Z+97B0Mxox8KKcqAfSVJF+KSXZjnbZu+yfO3EiVjvenJuRHfP7da85Z24W3Al6npf1STf5KcQFowKcRSgDa3InnGXLqUzuHM5Fvscr4IWigDsN8TADUXwyC2tPtbxBl7VrzlT/V81HKbYHBOZOtotAOc7OZQxAb3rXE6Qyv4DN5gScgzuH+2JId023gSiY4TpL5dFg5pCDx8IZ6SGXqGM3AJHMkJhP7MfNjLLGX/afBOlfRj3H4C0/3Epuw9Z5hwOkoTf+BBznmmsnuiVRDnM/PgSu9jqfR/EJ5NB4aOc9Y4ysOrBR5DKbBsLqKqkAMegdxL9AxtdQVtnUh8YdUGG6k64Q9zP5ott5H51ofawid9ARjy6G0dQ1KBN2f8USuN4E+etGYK18GQENZ+qTIwAVfK8RUF1Vo+lsRWXJWx+nXqvT3TPaCOy6Nije+W0KsWkjbavtnBXSTTT1zMz/+mrGQPKSbAtNmSG6n61wgrioWxa8uaagzNH4+DTl/WgIuZGq3wuy+00eCIff/VBat6oBxA80sM4J5cR6J6efRW4P2gxCNIeZJ4MZeVZ7KKZU080xnyG4ER9b/AbYkKiN6Pa/48dW2NHI1ASs8OP7I9/V0mKnqfNJGeftRNx2mFRN9tArHkxd1jLTmHArYPtDCCHmxAeaePHqQFBj0VM4zxd/E9xJ0wlALuNWU3icWZPQQpYWI+g3LqELkV6GQKSY8pycO7UQSbkx1gnirxPfu6BqjOcB9nvW6CWQVayO/Ey/W3f7IRz5EcsGgBSizVOhT270Sb/Hhw5ysBp5++yj7PCi3zVwYVJ9v6RbiqevR0bJlb17/69ajyuUQrIze2EDe9TBVXonu5cR5jnn6BMr4LCjRfgGBPM54MAz6YurAh7LLdpTyLQIEhBuAiK+IchVDGFulr6ugq4TA4xPmzf3VdgwlMRwlNCiVlEgVFyeTIaCXje8d45dbGc35AEjZK9kKROBt+lhGO47DTsqMZ/IZTYnIZPDiP+4gVWua2QK2GvPIHOucg27uLbbUWpo+XH3vY3Gbc0FBtKcL59b4e0Md88eALUOkWznGphvnbW/KrtLY+3foYothpLj603NQVAC5aEL6bJXGE4S8js2tIQ121qajSfSuMn5hTsP+lVFvPqfrieekchOYZnUSasvV7CttE7zN/rrRXi6IWvX+rzgMbunn+L5rM5CZ2AmWYmb+VXDRvccxzqG7EqMLzk+7MTRvaDb0h35gOa4rmY3J0kjAp9LRwPh/viPJ4NQypoJzm+Dqr3YDG18uc5qK2B+QUpp4EU6TT4bExhyg+DYqc2YdvC/9T1pe6vx3+uylMv0qWIze5/NMTf9lv+c2Xk3wZuWiDXVAJefEIGB81r5CnTY7RzOMdMKMGTov90aR2H0FxSZ1dwsx1Byly3HGpotako7BFtt1UivYb9TxmvXkBsi/uqDSqIg2TSjSnq+xFLIGu23cvBBnLQQXFaKnrmr8LUK0dIu4Hpn7oWE2uFd4c2LvqzajgqfAU/unjgGarU6XTkdz7t2NRy1fqP2HSnzudRWF+n+QlRb+2UYU82ZRyLgACueQMXGIdzMavyhA6e0mgI/0J7jX+oqhQKciZjbVeCvNZIc9vVzFMJRV0o5hoA4WQZF55bR2gsNSRLZd8jr+QfI9VAzdYAu8aN6biNJOlPV6z5dGObBp6UecQ6raXzIH57rmm3KNx+1klKHHz3YkVBmfMJTs9/HgdusdllYxAIHMCQKLI51Wm8Hfxd40aZDsvCnV08NZkGJ3msE98+mjwCM9Yvev3MV4FzH6heYRgncZOB9yfHEv/ceFCOUOdphXTkBNr6vh8YrJZs7+nCgsqFeUJVnSVJpIolp/Ahv3gS7x8iltl5TJoLTfdsssS5ynorgAs1vvR0AAuzGl2y4h1hXVL9AqPy4eSnCNgV2ji9BQTpe5yTJGMS2d0r0DcbI0uBAMfdjMLtdlVFUHzBcRLSkOfvKqF0sVDWJKDsETQwUwVDKQNADEIXv9mnG69Fl/XycIpOMEFnLCv1kbUqW/I+mMdHyYFYPIkbsEqHLq7x7fjXRVs8NyrRPSVUwPpujQh2AeoGWHmMoSIX6aUbnKPccjSTNk+pc/TQ0YBNiR5FDD5Mf1FrK4yrfHKNwvmBFOpGAzgZ8FdYl/j0PM6Zw+JVtWnpizbU30eI7TXMChBiDxM40FQro/iNYSOBpLcJZWaxDFFNdS0ODH9IQwCEpyRYmRl3LggQg2Z6h+j4qMIdTxKk8YzaEg+gTfL+ej4CjKk44oJBnHhPQJu6nY03gIiy75z6xdx88WyJ1waw0TRq1am0sCrn4R51/oIT2U9owluq8KEZSuWrJe3FbUbnINH9X7O3FgrqEHaiYQ+iqw6fdxyBOJk2dz7F9G9oErK2ttflLgJBZpRM9P5OrHffDSEKsApWdyQLvtFmIfSHPP2Iah79GslPKyzSgUywJPmvqx6QIombH/+Xp6S/4z0OY6lpbuEKy2DYlgrPYU5qXXwZxA3CGNvMVz5rrtMtHAnHQDhdFieJTgJHpUshBWHTTAdPJrDtlpXCel8oc6TVxSpw+U8nZ2gsxSM8YtQh6AzFYvORw7eBkZCUO96dsJg32n21s1nUJVNaQVyB6ZEhbHYZjGPHtXHFlqg4+luMBOldo0IbXKt1aHkO7KUjBGUr/q8j/zRWjyOPmCs77TTObXJXSIoHlKN8Y8p44WNp68MZMnvzI8fJPLPtJWvgmimmxiN4m54WZR00nrTTP95haBZpdVfSZJ5JgquzwEo4faN/3eMT8hvuJVHeU5JtCUrAeRQbnyxIxmVX+j/i5rdiWLC+GedsW5Ptq0BQivngq8F+S/GU4cRiUScPBVrcb3tr1qmnQetgs8cNksCOLjXg+sORsj+hpV8giOdddiELQrgtGyvMX6rgxdYMcPsr3XQwdfzGKxEr3RDsbX9d8/daAcuYNEo+tnZOytEZ4cjjMgqgq7WFsXK+QsEkjS6186PCqX4XIV468ajfSL6gS1qgBvdMfnjznUGfkDVKue9l2mrKUn3lWcuxwheUQ/b0H5gww4fjPqa91/LxGq/bi7KDtGiZLMIdE6/4ec+tjreLCDf90+gPhP2Kmx2/JXOJmbmCvQmRcG/mVnRpMNHRya2ZkAkvkhOQHad8LWn8vBJ9qVlB0vz0D+nFL1LIEXUOAZ+nlBflWUsqIR8RGbutytNsDmjftOEW+QzWz7lMfui4GhYJLZTgGJMPg3Jqh3bmC+TL5f81b6EhucasGRzRASJT+Y8K+rNuHjYlhs3ApDnpxKInJVF/z08ufRxUchLOO/y58BsMGSJw/lthUyGxU6MQovYK1RJqB9aVVS0DBSohrAZILWXbijbOTQe02IFEpYp1N2FLLUbQhGKzLYE/NMNTFMBSNTvWbGEZ1T0FWA5SiQnMTu6ajBERr0/ZeqE9kXr7oTJ6pURAXpC6avnJMTaycPZNUESZulS1nc8CWtpRZ137Cg2I+B4I3mWM1WIibYdynv7897el8AakT2RpJiiyPYfyBmzBCf8EkJvyBmf4JAN2uvzEPXZbVLvfWeLC6okwuG9H/GKeAXtWQKgatcMlLlRIZ/cRxsnCi6VmXE04RRMJuGwb7qKFuyDpWEyTR908jNbOXswZszGUSxiU97WlF7CcM0no/54uPYjWuRXxsYtWLvJDXtsE5SlSxEJZv35f3f5EnQJVGmjoptoOT40uRH4mYHOuLwvU4KJ9TPq6b1sJpe6gdntHove7UBbfBuDFZCiVZGriyudEFBx+CyS4ylr+q0I3Edc+INHMtwH9SAyCS0eQ1znFsxt3JDUwlhCS5tNO9qAtoPse6l12k0QF2CiedHh4CpNGthvo2Q1UYb7B3boZpotKR2NoKyE+V34jXojNU3A6mmgztAlrEZiwUUOT3SHElCLJgknVnmQv6g7jw6IzP/4TiUdgjyzASceGw9j7l93c45USo2JBK910BUxfmMbMPmnEQ5iYawhI9s0t99QGj6/nBy88hVNE0zDfJLJeJYY3jMDVMyidXhS0NaKlzWSSTWiKIj2FdV79uAjz46mr4eF924jtWS6KwQaPRsECEK8uZZk9B0SD6LWWHnc6m91RCW1CPLQJjswGJBFWmDgfGbUrNRBqyz4g3W6AyWRgICxbGgiGi/CARswkVkfQgjhCiyldAcHwsEEIS3p+FCVNa3rpGfm95rcr9ODmCkG9vkKZWspOnAd2AM8L5g5O/gt7aIx+xyl83vHyM6KhprODcCE5h5/lGfcG+Nhj/8TKnMegx1SEM+jtwPgtSJ7yrC3oQfH4NRd383gi5fMfNIJs6ABWposgfaRFcHnCMlTnBXxbRrjePTMEUFJ+219HvtL3AnJuxrj3L3LLoDQjJ/7hhLjuFgHr0xTNc0AeA00klrfwGl9NqYPj5FxEu9ByCS+PS+yaWN6kVUfzkgP81hlY8bALMyCXOXBzQ7WUAYEOPqLt5+99WEFRskWij2zHLHHDgEy3IXssCe1JI6qIK8g6SVOE/3aYEeATJcfXueeqJK1iR4dtKtDTlXSkRgMq+FYUvnMB2VtSjlkYKL7eBVtXhX3q5tHF9kgMCfUv92oxKrrZpBXqFpIV1l4VmCFTga4xi8KtlPL/OD3wwAOQluaD/6319qGjHwee3anOzLqNun2SQ79407IaQL8mRHOXskYdr7JoDwQELO7SVnf2+E+g2fMTNs1toVAagsbUyZ+IFuieLmI/+pjJFmbRADWA4lcHtLkCY+M4ie3ont3hrHCR5V/yW2UZeFZBCAMTAu9aYPtiDlgo2qK4MZ1/8L4N+JRNLUoNWw2wiqKrNN9EKi+4DJITSIbptIMsu0UyHopbuu0Hcj0fTl/VnSqB2oO4Og9jold9iDr3U2DvrW410yAYoXSy5M1sxuTGZJ96K1CgAnoxDvKPmC/j+pJHWwqUubbF2G/Brwd6YuPztxJ916fMEGXk5ix5Utyu/cf0c4G9N6F2huD9GzBLBkUE6nVoAfPlCG4R+mQhElyIcdCGWc5RmkK+GtpalTE4BIZ4XndJ8dT6WBH5Y2rrCpeCdfOKSn+G0pTj9/yg9FbJBt2daup158LcRgBjNNSCsfVxbecgMaqwFLihFnkYxWCmUuEfcnBTSisNITmk0g5yMFQjtZVWKdUyAP9Tu9kU2EDVahDlS5G8hJirtyJY8KolDB9bN7ANFRoMcMB6/NvViHxbXmb8yOFDHg/tg6SgUHxeolpDpRocXa2HZXAMwCYVvyIe0hegnR01Su/vnQWOO5qpQPf2tZNTG4bLL4A58bs0l+QKpOivZYhAK9k8puYUwQ1zrY+Br1OET1cLOGztn3Aw0qL5dOaIUNpOCgOMFysFD8BcOLX+w2qT/0Hb5PVmq+vZ7hjHr+xcWzYVm5hdZFSkCX9HmNIZdQBkB62tovzf3qK8R3HqHL44RX/H/r3wP6rDLMX6Q2kuXmqrac3GS6BBfRnzcDl1HB3tGhc+9txlFQmyLNWcOfP/S+417As1IMOwuM5dtlpHLPDhlhy+j6LCoXYKoAzKhuLA7DkJeViUM/nx088B+H13U5lxG9OX2fYePk7rWi6JEsNWN6xiK2+g1MiFqO4+Q8s14CRK53Rw1aNrYI07rsau9CYvrw/0Z3GnRJg8YHlFg0mH+5/UeiN9nZmeLK1BFq0Jawya+zxeudNDrX8BE+u/pwdseCMxT+/pUv6HzOlvY2PGL+W5iM5xEb1vwFzyYzFp5Kp/A1egV5khNCcuEUWD9RrFChgHJyYc89Q7KuzrrpSK4vuQ1cUmzd7tA0aoO/jgH5fu15ATQw1PZ0GkecGi1nvDGXf1Qxf2Qg/t9VvGA0oiE/pQdWwrCWZF1W9Kkd82WksNk3LAt0IfbuTBmDtb6SgmWrjg/8TEarEZTx44TOl7NK6urWvnSz4ZV1zjwXGwMqZlBKVzCSC9xUdNwKvxmnugSTu/sVFwn6qA7q4jvD6osNaDmW3IM1VyJH9HIDIkcEE6Z8YutcEm+M1JeeyDNKIydCNgeQ6BnWvE3HCWutFZLx3AsYPvN4Q7H0dFTqVe7XS2svciDOack/oyze8IIFKlJOry9vbNFq/JHhndQyuxKMqIbeCqCCEYh1yzFxtosyXwZPFisX7kmvfQMJu1GYIGXAiWEI+nbkC0K6kpBx33H2qDJNvE8mAyF25aiBsq8WHJmCYDZXR6EaiMiCHuov9OtomvO7xRnkKDVgDfBqsODWwQvARW8QlKJB5TPCzmlX7b7H1QhF+y3xmNtxwtxLXWPcvuanl6ElRxUFI/YPY7EVoPkt3AUMGbhxfTuv5WxMPA1QiTZ0LsgLSLpYRUyj+reJ8kkAGXPcQGmzJZmTtr8xBmEy1GxHHKxHjTY7G0jV+8n/MQc/v31Dm7wht3vxSP7+jllU/KTv2HHXUOLLPJF1Xw0ujCS+Caw0OcqdgkIz/FQ4WdgKI0+RAZrMDAoOKEMgVnBENMxZrcsVEACxdXQWnmaujdIqzSXBGezh4ty928Uxs3f8PkItP+9Nu/G/mYe9PXgkn/AQlRAW2/8ULoh4LV8tlspUukrgLHuclhIXcV/qojiOkmzo/FNa/kRFbBHiQWOGVN9yGFkgJsqCgz26uQr9p0FY8HoYNJnMqymMMeiwgS+TlxKZdvHY6uRv88vOlYi1yff1iPBJH83ghp+9fCwiJYyj/ZOoN+TfmB90lyAnVaFQDI5lKz7PzYcbNDqMN1Xwy2i8I+QLCHn5gADIMf6dvc0KYPU7EyuJTuf0kkXXQpGuNC61t897hFd8RPw8jFp6BCn8MSzctUZiJHVHVw5BWREx3OqsjcL/q1QAHzFdQPpIzlYM4Kc+fACg4P8ZmTL0+y1kpf99SwUD4scP8bQQ06qbpzuI4prU2ZUxraJEsVS7mETubokeGyRg/T9DaTAqo5GLogfynRTTxOusJzv1AFGrjic2a38dt9WC9ARI9qVHg3gywbDeVxLKFV56EN980iVen1TlW6oOUSba53wwh0/hPvzFAgCgtn6wy8DPSomt9JCl/D+V0ppm4d/dvpAdRMVvDHzSZoObgLC2Dl3F2aYM8WaWXuW9FHizRR8mT1xk7h45hDOVudzzTgT5GEbOtiYgPrfAC5+/ScVVnvhQshF9pg7ArNlQKv8DVBNjnQG9+DuxvLTCKkSzxB/fs2uCfJ7RVusC7kML0JJCW74AK/ROSyo2z1mmyQLJ1QFMNC2uaSM00eDQWo1xqlHEOemJbaGA8RhkOxF3+1gNSTjY1Y7OE5xbZRoCfgavfXWBQRbD+t50byai3psnulW+1+tGopcT8NYbDItxkpjOHQAu7eUSiLgsAUyVsogUe8ia3A/UcE6zRcC4C/itzn43Ze5Csfy/Fe20wI1csIWu7NRvsWdf9Ecf/PRz2dGDhrDR6XlZ/hgbKFPnPJF7vfL50TZGATlNu1EaFnTL8hrOy6C3DfJEk0IhZPpfQ8px861A2A0fvFvWALnBTvlRedzeBlbTXfeI3EQUUTu9AbQT+kC8/VjbBCJNoB/Pav1oApM++BxSaJzvn2Gj692u9dQUb7crjGjvw3e5yAJr++0LAK1nptsQS2D6EaeYFc7l7TJindUfZE+7Yjbtbs2MFTiq38/PSRxcXviOeVmzknpLDY1tFJjejZz8ZZyE54snB1LmVTVExVYHB9h+HMHHYvi8PSGgQD5Uj1/vttAOW0k6GFPN2+fRdt8AhSqwFTBc1Qy3NXGi7xPaXQgQ6pbsix22DAP6n8aR+YiOgN1eesXbTzmFiKGbvvFt+QS5MmS+DNZNIx9bE0/FT38oykGpi/R1pSrTy8CygzBbNVqVzq4qILnTVxfCWvLihM0JLKZbzCyEiwEzt90eZE/cxnlV6CwZlbMrjMGQY2u21ik/lYnRIiO+vyxo9oWO4GAp2JFwTDl7Ye1s6gREw1U9YJ1QL0W8sV4isRsjMeeNelY8zqBM8CTecCsGEqeeXx1eQZg4JnrLkJCKUzm5T9qEK4xm2nTskTbplGsmDCC26QPflvLly72Zxk7T3zGAfWQK/pleJnOr57tI+KhJ2u9kztAbEi1O82yAUl/W5JKTfDu1bYSXq/HoT42gD6Flq/qdUmXYu/UJ5GuFqVdeNA8/3UkXuXqzKd57Wc0XPhnxrimdohqKag203dWoN+5/O+e67Hnl6CQyymMSC2RS2XBdXNTFXqnspoiT6NkqOVX4TpdvDBHRBXjELgmEcjeq4PVnFHCB6zI/kDrPib+Zx2ugl2AnWBV4WQPYfnAKV4hYRQkKOXg33NkuJrqfB6NjsYV/jxAhR++q3bCPA1DcPf6jFYw2q7/aR01Bd6muaiXOjIvj1A7CJISwma4dX2IFJ0wsAnYBucItQBNJMr//P+Bb8ZnaxUuIsCtOGGz7tVPb7pQ8zEQti7JOmMMF+bmtpkUfejOOYRFJTkSNuyoUrqBAeb2eVVu2aVmEZy2xhZibGCbqpdwiBt3OTfAf+d6xxvJO5DwhwZVA+C3K/gMLV1B1Yp/t7SU8BXSLc9t1r+HI/5x8sRpisZDvmlCtzMqqEUZXibyHmp5cpD575rti8isoVzrZIdVnwnASmBeEypjFa5VQXeYzMeTBWvLyGN3EBCJTdiBvfTbC8b3N+9GVVYk+SGaOE3DR4PAXdfue2CQARBKwqMpNyK0MzYeITVJw+jc3fF3yiIT/DOmLOS0jk7lpW7XmKOS0L/AGKd58RMg6F0so7tU3MZxjnh1rBJuc0L7uCIeUS4+TN4q1Kti4KqWAw1/zoaO3CjVXiinkLtX0kZ5e2Aprqm8Y/r5iNEGW6oANBbxJl7WOuFt15RfLEqMXhWdOAlgtOblQSgZYLCJnoVpdT8gshmp+zICdfkrvRdkkxbWAYOQLFnat9EkXgw+6ogB4hOkhxR7Et/xg0WSzPBxYjnWRtvERV0malzD8uCtmfZIfpx7tYzxmYmbB1P6nEV3xeD+/9i1c5hjqnNSv03H2bgy+/JfOhM4JWzE1x5CfyLX1HcJSUG68pdyHBnfHtDoXEzBr4D3zwsPPGbcUkDgkk/DC2gEPbmwLH+66+jYMwhYpF+uoUnwYHeAMiXieH9TfZvchZ8LAWnrbXBA3rfo3tKG4HC3LQQjesmQL1PzpVSwDLChQZlqER+0xLH16SSjwftXKvNL7UP1a4PXGMTrGJ1OXlye+8ZiElnQitG0IGGmAAnjfaLxn/Wh5c+JKKbnKfPfmRWaJismq3BmXgOC/0wGXoiVgPllqF6XgCMEbISq0iyGz+vjj0/f5jEDID2kQnnIhKk32P49rBgdyd4H7IhY1qLcxLPbceVdGXoKT1uFutmPeBPg1s3fjlqTWhw9GQ8l6Jn84gxePGtBIo+b2xou5LZbd1oRvrbk1gbVDVcaqPJUnudQ25w9GCrY90/OwD44g0ljAAVvUEyeKdMdpaC2o+ridDywn7Cl35SpNJN29qugyaeeCsgDmpWp6zoHE6KUZenlTtBJmQVBmcGMglFfiL/0NHqFlDluGHhM80nk2rbEwiSWg+6X07ftG7c0hhlDNtUHX9lIkY3G+GYbLTFg50xbRelNTc+1kjz169hb3PttlBafKXQCu7Aau1xb5P10VIqzOz1Rv2ZjbetllDodx5a5a9y/h+ZtaM8CdTB0PQMFLtg+gNLzRuyTg2uYH/77ZorrZZpOlCDSvafSrV/bBQP6U3EheajlQ0wAHGHC3AKUfR/Pu+YfJaewU9LsVuPi/zG/iy4lHSyFQM5UnefwxW1Kg0cvQekDqpoK4Y6f1y4TGzt2KROmlCHdnP0aKO7QjcncIHFWLZ9MX+MMKHkwajRnCixVQw26dmFfrIzeqhL522Rv6r+GddqKjLru+j6qRN/6CD4pEM3+pHRXEjHj9+0gX2hCASyvFB/LtCuJO+JLic+KJh8sG+53WPRpI+VbphA/ByitiE9mCJ7Vwio8HKtksVV76WoEDVpBzum+Nf8IyK5Q/OGES1PAJhMyywmxDrbj4HOFP2pifFxq6rj6iudKXhK4paz9hHbES6IiYcIbebjCvMsUcVSB3EejqJCU1uF2RRInMl5BnV+6LNO2smsk2ugOgZdbqIAf9AjEO+4n508ujnz189jxtRSyZEFbngjlX4bnNPKIGvVNeEZ8vqcPNIrJyc/KWxOrOpyxSXv9N0vakwywU376yl072xsDx+8ZFK01TdlHoLnDsDypg2Jiw7aR4G37GA5csmoMffrcTyhIWys6X36bojKqYKhA7odFqREKUZXmI/0R5em7I+CE4ZM1JKKciTkouhc1KBwTci7pyJMsOUoEJmuDb2hjOlmwk59oqEn0gNMBi19k3jxXkwGZ67jcwXXQeJZpNoLeaWMCO6qPGY9xLIkROztZStDFF6NNV0pVS5coL9kWCJhyBkBZ8QXlAWFBjuFCjCAKMQBxT/hiZDt+KZYsnQS0j8pIEqV/4z4VY3qXrOgjZ/vSi5Qlo0DLBD4eE0t+r3WmSyXBvz5ake+34fXP0XpgyUY5NdpWehBSHmtgCwTnZj1EPbEZncFgjWAqflSvdt2/0Q3cjj7FvpN7xyJA75XTZgFNfg69iO6vUJS0D+6OAs7ZQC7W9B02ebDPlOph7wSJxaWcLhvs6DgeG8/OIlwyY8sYgwL86v+nPNPcL30TmPun1hpjwgc2z8egb679UCL7Av5YY3lffJT+WDSDHhiXMWCUXxq2AtVShnzWl7PghCAqDYhwE/MCwGZVbwGMcNnn6n/J5FmluiSZu+FtIGqmGAMjJdRSYo8oRDQ0F6Os7bKxhCCoNeoLNUPp4az8bdhJPmREWVlX+Hxd80R8QcUOMC4GR/WQxDZTpExLh2rBhf6qWXhB4Qf1X60FyNLsCR7LlS2Gg80XQhB9ocQ79CsZhwJKVssAZOxSsqz0fpJDyYDg9uO6PSxdQmnTSpTcibOOVyF4WkE90GLY9uQcuXKon+XD6mpNVet6U6qcrjoPEBjq9XyApbjzs6RoGnQOg4eAA4GIheI70U1haNFvDfcroRRw/fkMgKgiOJNXHSlI8dmKdCk/WWtF63q/34RWUyjU7ftFqobSxf/2yqXUI/PXBxBuwQy8FVRTaIOJH8rETJw+HNWAgSahM7nMUch/wSmGTRh8luaxXFiMLohGY9qv43ctudcq/rAn8zK0brHZthyhDWnUGZjtFFfA+da+gyAciIvArEQ+vfLh9OjHGXfwi9YL7tgF3TMaIp048B/fx3ICPrx3QgFTuu6KUVa8xEIGJPb/Cm6ExP3ZrMdTGWLQKPQGGZDtPWTIH5MIbq2L0FWUEik2cD4gW/+k92ZSQMAKYAmQx6FJ9wgGFrQlgViuIEVc0kYeVk2hxY62ovad/qzl6B3dyC568ub0j7Szsiz5+F6mPf8z7nezW4mBl0Dc7VWuzTOXdadWxzQmHMcz2f2U4Hi3XzP5EgNP/lY3wRts53sGZ1UxMHzN+szb6Kcy6aD1pW/uWdgwNoak/Q00j31TPqSu3eCLmfbbzPL1GRQJQre75m60GvYnIdwuQK+pNZr14xOvyfDTt+7ngxfrBqAcx3IU0LufsUL5OfDzYe6bY1CiZ5zWbaptguoXA3L61TSQeCq4cU23C2CZ8qphF7rW6d91mMywFLRqL2v/aOQvDDyom2VH1zLznGLqyX+taRbBRRHyTA7e7bs/HGYo4nHLQ+qdx5EyJuMvyTJ91cho165v/4CeMyXT7sZA62YEAAO8KG+gRYk6Oo16pP/0+iCzGsp8Ja7OhBs7g1y+Tqt1jqiEe33T9gniFWItDV51xXWqatHTMs6tH7Zl0kQXQO5AUobEHvSU3J4Fr2/cgJuYlggjKSIcCFmedDAX2zt0OgW9h46bWgWG5A4HDh83D2CD3h0VZDg1b/irvct3f96dKO7rxd5QwmJ2N7zddALpAOY8qsa//xvuCtC274aG2cWNjM2H2N8w9/cONpjbIKf3NeJZ428VXvAbdqG32NZQDKfk8SqOMyBDO1JYanesAnkFV3egInR6/CqS3H6Jp6RD7muYOGHegI5sgIAmenc9cmmx4Hv0HQKHFMkQXPZGP4ARBFE/+PfgQOAxSvB0hs3GomLPGAld1B705mOzbsqHrOwdBsxeVYhZ2HLJ+oV2wxDpYiZ5rkCcHSWxUpf8M9YED07zf/SlcTQKZvXscNf5r3GL83Wx61HE9vpSHF1dGm11JkUkA5yImnZ5oMTBg8CKDNo4jszUaK3/0XQObKgupCQG0RwYB5SEEFVSTo27ceWPdCnr/S+xVObwu3pSJNUr7BfTvEM7+RtrjEM+2CzBodO9TYayA/Mu8qi1SCo57RAY2PTgEmYyPiQGNo9SkXsgI9/bBvv8bacuh0ck0xtIBXvq2shSBzDTT94tmWt60e6OIOG4akzK5vhQdkPsfrlxVXV/kohs+nubgUFHOeTWwbRATBl6rGlX41k5FxiDekt/eA4LsKcy24s6Xrs7LkyeJTvx3PvNHdTpFi4G+aGwHTxH6QYoKYr0a1TMNBg3oUYpggURGK2sCRJmUtUPk6WUmimBRu7jaleRo9P/hJNXSsktrnqY3X2H2cUz3+wXh+PTYcfdjKViHq65uSSkmrHozGMnlGWGhGMnWDKapuTZKU/zlWko4o8/XAFR+Qg30g3LgxVEV6cyERwHsOg9hBjUoXZ5qL6Tkq32so3f4PKrDT/3vr3b0yI0ygoU0GzHY0vFIAc8ZUD734S+rwmB3L+oKM+Gcx2wDDl5JCwia8jMRw4d3QksTeadAdGtCnorhd0Jc2Sf1lpF/RcH08an8HsMQv0e7W0ro9UjGY845JZu1nbsktGBmym9UDbBWq7uhuV+S8XrM3dD5YACyRcQ0QnEJQiOPuSv+lIsT926YzIw2gh8w8dh4TTA0LtghtPEJBoBerxeU0O4dkZwpkZRfVpo+ucmfgWWx1pYVw4TkESbueVjBp4yC5S9tpLeSv29hKDDBCELerT5G35O9mO+Fk1D+2XdX0ZgdBB5QqZuShwBHLTZzL3PBm+3OQT7Jc0d0hGMORZ7seiHKZyshX8YKHtP7bZ6GtDHu9196WS4wh1TnBn/88Pq6IocF6cSKMju+anCmnYk3dYompN9yDnXIjM3hRxL24h+CUW2i09Ae2O3f9xkDrCONVsmDH2E8rqtHiRTCXgP6ORHMz3ISqWzakSOsBlufZgrVWE1G+QOmxbnencmb82V1N3ksNmpzCKPbvI6BJPDlcevzaboqJMXhMbWXKfaiT2aOF/H9FRHsD1IIOAL6Mha7ByaU3NUvTrv3xVKYL+r+d/AtTOTwK5cN2Q1ytJxMGAcbFxaR4y63K8fh1RukTeKeua+GlKLM2DyiJfQMCBsJeQ9AEMnqdSc9p6k1FnPWvfHQAqHyoXVkuW4H/2w5wPARp1EMEGHkSZJaIlkMOLDAsu3lEimviWPZ/d5UgK9nsOG/fsQN0v59ubho9Y9BDHtPzE3R0CRF19FBSjBTdbjpF/IvEoRyL1kQYeTCtQOrZUk1JrXVB99tAX6n0k4vSg6vH2VSDOLyZsEFKkjniOuXJGccxjt85+GuN9ienqk1SZkBQYnWcOg6xOMtF5Q1eplu8mlsW5indtO4zkTDLEdp4EoALy9yJ6bdgPTtIxMBfIu1T9YNyYfwvY97LmIMXiCoJM/S71bBAZz6EK+HLPAqf8HXxDCUd8oDbJB44TToEBXZsddmr6wcEwBnNxwo300GUdqCf2C23xCRAHLwNx4samRx/65/s0PoDKabpKn8rXwhwzAVNx9KpfgAinyeNkLH3oFACL2NQcMVaifcgpTSL09gErJi1pdqBOmB7L4uvfVoGoWS25RgweWa5iXHLKbgB6FAQI0XqoPldaq9ga/lw3Y5gKMmX1zclCZmzcMlrJPIFq5Zeb64bW0uqbVr5MxobuBPzWg5LQiQPtOhs6WaMgYQmt1qO6ckzlNpbxEUZy78r9m/pdkRehKocZNbxPKwDizvhga7dyiAvj7q8NYABQ6ndOeNcTicbAHt9QNou8s25xf9kaU9g5z3PO95sqq/epIPtxa13djc1nY23kl1YOuF3QEKWPuSiigLQ+pkv+/bHy/k7jMe0gc6wjH8offxP9vJqrOSaJFrzjrYsLBTtFGJwrftDQ5zzNv1QWG8RmDARHZuKTA/hFOJFrqncw0YyLPTO/3d4SS/04in3j/+Cfar3Oanwdh6nRwnmu5LcLwV2OZxVhZ041jpAN2sXpS1J0RbrE/ivNx5bsGHqmZEp/++XJRa+0Q9kitAbCBG6+d6xxwjRdwnIt3xCZ1cVrGOBOexj/uUuqyI1yJHJEwL2A7On8XoKqbKKWlFs/EhUF7ySP4xdM5vFkAn/3BIzpyBkQbqaUKFROc14pzZbXpCQ747+aPVGqETCk2gxbqWvnveluawPGqTtYV5bf0X5f+oPU3pfv0WeRSlt9XdeDb4koRA4sgk4jYD69tGuV46AgMqSV1msStEprlxeqg6+lMFDTA+B1LYDdnJLVJBFclVwQwI16LLr8PNSPNMB+QByPG9K1Cp5zfHBNkuWwp8uYUmgz0cCp4xpg2VweAbTDlXTqEecW6Brek8J8sNO1yg6d/eVyW/aAC4Az3kz1x27vww+BZ7mLLM/SfFMGV2OfbS8tLXDX5Yl3D7/y7bnNJ95J4PAVNjzcq/gijW3hoEYzbULKIIxNsKPiqeA8Pof3BqTkrr00avKWyU9KNTzVG2/uany3xh5/QW30uRDZ83JKS8u2gsYCOCjbuHJcBzkZWa7LwZ58lOg8p4Ua9L71IQh7KJ8GuGRCN9xWhU7ToOeymNKdXlqDi4fnvI5bmYYSjaH/B+99YUR0UVebqVbxoJpgYfplJrSkcLpPtnxj5AFhcRn6CXC6ssBgVthS1Us4Sn8MK94j/TXYGiqhq3E6w9G+qTG5EgB+Nd3P0vYe7i7tTcYc3bKsHO+o78ij638R0Iwx7E+mScA0527eOZxjpKNRBFWXTHE4R4fwITP9nY1NRlVEIm5sXr2voMC8YdmdF2+PftVc9DeLMgz+BpKeSqj5mBKGnXgh/OS06QUULtX2Zh0EtALLpOYo4aqrL5rmwV1idGjEAbdD2pcducGF9RvEg9VrhjAAsGKZBGPzIGtp25Z2eImNY5h9X1Zk6ZL6EBL9u/IXMxtk2M7SKOvfJJhEE8TIRRuYlsEK26lbHf0bY+LvxJMu/QxY6nn2Be3RYz7gzXI2ux0W5n7kPhQxOpEwboQPN0tghnxVmK3NhZU+hCpTHGnn3+ytnEtPNM/c2qUtjal3/OhGnoRI0ub0gqavLhRHrYW/mpcwmuF9ev/o2x4qlHdm3olhC58anM3yaLuFfcga2exwEY/MCoAScKvxpC5QktQzZGntL2q4+CaOfnhw6EwF9+aHHdFyfa7unV9BtWtmllmhtaWRc8n0S+hJWG/Z2Qm3txwVoDQQdzYeENSwXQqo+JoGCkK/G0e4iI4D+Erour5fI2Ou598eZRm3Ps0qq7KeFAGPQog6D0O9DOvdiqQ2wMqJKll0I87U1EhlYo4fpSANIJLJZZgodKRMMX2m/m6SL51q2PTW0qA7zjqCjwck3hFrDIIA8CerebRhJbhMpaUrTd4jQ723CdBDemogsmy4fkDgiG1RqxiPU3UBJH74gLB0Qsa4OOUc45YxvQTg3xSAlyPVZm0FGty77hKQjdLmIy/soBOKoBls0I2x3/YIIofTLSe7bpml9Ilyoc5ypaMRlBQA7qnsj26yfoskszbpXo4HOGFNhls5Bk/wbpdSBMNhG6i/9/uupA8mqsoDc7/uHHPXsHB7YMN/75UR2tNbPxeDLMHgO7lnryXjpq8IzYsu5Zdbr1ZQPQ0Zb2HxKdOVR2TrlMZLIk1slZIzsKSUIhAKIZ+S6X4oY6wTPGj0T9DmL7nbBX/GtMWiHOas5xbuSZUoHAKYRs9VpX1UHkxxRgcyZjkHU/sSub1doskdwHYp/3qe3FqruD+uca38+BmS4A3IqkkJ84G14plrbnih1nKWiZBud+dzghfdBzgrDHMCjfeGdtMR7jEul18qFPWMjpc4Y4CQxGc7+vu2DODD+knLe2kkZukDte9N2fUHcf3Euo8Zx8icQYU+2TxVUSwkF1lVoZMRAlS2kd16aGSdgWf1ireGCgrZ4QmB2HtX1bOslflk6daXqXyn1TndUwTNVuJCkQjVPB951SFUc4LE1+qB5QyhwATT4z/ykqxXAqkqzRpi/g4SOuuOyNkHqO3VRAuxk5wXOk2LD14HpRituCv/Dzb3zQTQJBLy/Ilczfmf1rHi1RvA8kpsYMH3fZgrJ2QQvnC9/qEPiRVLAdxG0B4YWryG4t7Mn8EkBExAYbl2na26qiMMMaEe9tFLemfFVdQoRDSGlEsGy8lLfdyPrcpAFlxoHXxicNILXWaFr+plwH8Uscdx2eQpjW/6xJZ405TuOTYofzQGN2VSvE9mcqTAfPxgvX+ItuIvGCYQ4yWwLd+ZryrL/192TM1pmi3w/OcW9UZNsLXu7wIcflblRiBrOPyOOKpsLllxApAMcJ49kUIbJnJZ9ds5ovLeBwdY5wRFz/q3EevUYnTcOV+FPBjrUUkIQa9nEDnvffs2azq9TXbI6iirqOLSJfP88VhWqW4IMYrRORE5HwpK9vCfeEAlGtCaIwM9EDJBWRB9bv1MZLbGsV8TFjeNN+S4IqAlyIZNNG5P/iDFGKhcD9cRIjfJU7P0qqLGdX3VZREjX/NVmSI9RKwnIF7pPHXE3tBWNujhj35gAa+PYWVLDJdrthyvfSk5nZ4+38+XOTUOPpBab/Pjogh8eWjObdu8HpDSc0nwv2FwZMhakZrkh2tahNpbeXTI1uyFw00bKghMihtRkjWZtuy6pcebf13C7V5v1u1XzRkyQMNKKsvLAeWtrfKwBXFC0MJVyGMz5ayzF8lUGGTBEW9s694+cLqOa2m/wejDkYLuOTLzUbnlT2ukmKHwsBUTvfA9mNRFq+6TNlcLKF2Ez5vTF7JIRsT1EjK9kTjwpehb0UHNXND2A5g6NuFtTyTkbANrqoyyTuY2TTQ6GM4V5CjTPIeuClzE1ijSZACQztIoEwICK2mZd9531pYEJX7zDDSCgUJL3tqffgKcCH72fu2FyiMcC8o9jO9Ss+PiIejs1wt2P2pjjKtCuz8nSCepo/lSxhxDe8ug7c6RNLne3ewhRW4+YbgtXnOgoSimI8TgVWAol8VCHyJXzL8NhiZtX/hUYmL0J+d0RdKTMTHCEXgEkC+pFUiyT1B0NRhiITKL2aMaLHZGfMgsNcVXSd0x1wpdmbSIvK+lxXM3OFgkR1Ujk26oapQtcaX3KezuXDFmfgKvphwTynAf1nZdAv3wvCClIx9vMAMkp5DKqKTrAX8VYqKy0YikvEgjX/XqsfBY6LmywC69kqimAotK/VatPzmsFFmhDp8cl+v8pzu0PBj26jLi851ERM9kDyhus28D/QoQjYI+cT4KaSQ0honZn5XlPedcmp7bHReDcxxWnjdQoE0SJj1d807tf5kW4VlLwOwJMhaUBqo5a1t/7XZ8AQCA/wg/nMyhjqB790/iGptBB+utKlroUxV9qqkR1HB0ig5zZHPGMcXhFV8Ca51eeRU9MCYlgUNKzAKAOkbpVPKnlquT96RoHlz15G8/WN+EpsZMvlMEyl6m7FBLrTrOLgBW52Fz2VhCFYBjfj087XQC8C4jECEr8ogGrxDbimrFlXZNLlVxsY8+R4vgw3J1iMIbqAYDgJb0tQb9Bs1KpJatR3ZI3bZZlZjJkeWdmQPrUMUpCp8RafY+sOrW3Jei+DpCDP9/wDftwq4HKIwT5CGLg/X5NLmlDu+uRIyZDQG7cza8srwaY1SoWQ5Mxtdd4UoZx8/RxhuVSXV54eAzECP2R72LuF1TXPM80nkZNiJ79teYtIn+f4AjiPT2XPWGJVq9BkxuEfVhP51JnNjI2U+xwdSSEAfVJI1kUYJ7k13gQBc1jpkemUVF5iApvEiLGGKYheRL/UJqZk5L0H8LHWJcnsJFFC0+kjF8tnVt+TykBBWeXHC+5eJjw8c/lyEtN3x097O4Qq+xT49o/r2XS27FCvARNqPm58uR10rxMdonwR1OFHDaFMFfXczlbU1oR1bt5/+UEcH9uP32ZEGorJfpd4ByaDFEsEZX0wMaACbnI8bYGsJoNQ4Qi9KOLDawEjiLd4a25Uo9mVp5RIsOxb9nEXalBe+7T8Ivch6MP/MC/C35YOYWRsqo0V8KoSI9viGxSCreUp8aAoo1212cR6RrsVjr2VFhD7SiWrh7GiBGUrf9NcNzU2L5vNZpzMiDG/311dh7RR+jfeGiLkizWtuzK8qrKetjtzL2MmAhWGb2C/CdTfDjt9jaCKbH6IinTHZMcDWvio1iVP7jCG9T2DWrQzlpMQL49qCJhCm6KjzPfkgyPnqBA6ry3cD/0H9B9a4VzqUClnlvhnmd/M4byjplxlgwRlK5m9hVh7zAT1ByOJzu1I753NuLe/TIdg29we8h+i42MhDTXJFd0wg04ihJoS9n8uVWqWBCKyYX7kCzvzEdryL/hoXHXrfoodH4eNJlnsmxPfB+tfX96H6PlyV7hfzF5C8DBHaFcQQKmmqFGG/9PPXDvn0Ide16x4UOOggDIURnGpSRnEiORUqaDvAdk9TT0d+j8lt76miw8Scz7NeZSIjiX9rRoER3Ipb5lf9pOoWLa69W7mYevJsrz9twtboN0jevMgfUOK4sIHXJDhi33axNBD/dq0VbynD+eashi50N9SiVzfR8IryylxcykjdFQl/Es/+nhCaymfajYJOv1kjib3waDu2oeGTVuaLgx4YOB3C4nC9qmqaktdXjAY8UlYnHvjg6gjd04FcaiGvodTgsxMKAh65fveU1snzqRjPPrnR/hTpjY6oF0gOy3O8zmQaDn+D0P3tT6xxVVmK/RaB+P8jQNe/wVw9oMzwhljdsWQtBHbluiDCWEwY4M7xGtDM4YtuGZE+wl41dsDBPx6p9JMhr/3tq1ungfEze1tmS/9aEZks5eycQO38nJgfpwzfkJw3L7zaH+TPNgYnAibHxy0hCAvgQg/sQj9FiVqwvz0tahh+B04qmlFITCwbmUqN/O5lWIZbRhGmQ7VvYX/CJvbbvFgdFOIDtQOxypH0o4LZ+n3oEamrc777BFGJIQkRKOz3A1q5mbitEslYK2FmFbq+qGxjhH6fD3Dvi3g8PpnpNsekqUbfCCP+6UiQzMlWBakddjn3FRF6eHc57UBmucDfpjqlJZ9FlamBONL2V0L+1w908ctrLGn+ZDHsrIXMhmL11I+Huco4t8R9QFc7Qei7LxOQQkUwaGUjztAbJ7qFzLnLG3MHC1UnNqekJ2diB4yFGIZauxzmJLVEHjN422R5icLx5NQ4e0Yodox/8/3w31+ZEUQUHNa0cFf9/MFu6MSUsq79Aw7FE39ZV9JCp/qZv6vRWH80Ma5a/om5UpPLn2mEAApc+20yi8ciuj7TalbuxVncxjmsokQEQb4d7BGap8y8aAyuZa1ao9i3Rq9MrEGNhyRsuqgwcdommPW2Q/wUGuzRhwbhV5i3wCb4M+WO6lvXWMkfD0gYGAJJGfIlTS9LJh4J/A+GWO0st6eELVLoZTDwc0tLoC6rQaom/XXj7NoO04aO6qtZTOWApl0p1obgcxeGdgHIBm+MiR2xsXtCeG+cEoT5jQKOrdeLDd4+BESPUqxbYxYX1o5Lia+KnVteMHRlCqlE9jgcvC62vWkUn2xPkptSWoZOkCNk69JfWV+0ZitBkHiTcxjIkgaaT4adwEOgOxEOCnrZWkMJkdjgwYC7gEMI6PaDw5JGwaeuChTDt8pA6bVuXu6wjCPpVVnMAUj2zbrkQItpyufxhFKwR0NBiyrtuo7wUxj8/E7PMLlZZcgRyPfMvJB06zt1dDA9iCp8f9ZSiGpCWU+7pWaDI16yR6FHFTjbBdzqxHZzIBDp9bstBMb/qEXTIFs0+Dto3/QbaT0VmnR9Q+C9abMeGh/mz1w+p1m9u9lBUkocYbEfI0PREuJ7VFHEGCmC1lwGbK3xwg9HukQsADV848hsdKvCEOxO7ztVs4tss3X82OJKRjz7wNHk9h887HRjacldSeDUyl6Tl8OhWsyqzXph3RBnVYMlWAw6YMKNf7ovmDEd5MGfeEsO+JzkcU53kdA8yZxeOR0xNsLfSGR/fZ+66U6pv8dLwvyJoN7rxzoG10xU/mOPsSDbRs0xW8a3Kqg2WVkL4HSmexWbKFfpb1PaR+kbPlcHL+uA6iDl1yV43z0GTwkgpIO0SBuKpdx6wi1EhmBMLT1kS4OUwFFedPGexXpRJpBu4C015xREmRwPK7g1i0lUQ0HxADQ6Vc+uVsLaVEl/Dt2hvC96E1bH7RU5JEwzTsOU2ddWXsxjNB4JDYQBf9cv/ssEPDpkXxVkRsLe7AW2ddwdgOxqPU+wMA3+U6M5X9uh8UwH1hr6bVbJXIxHHUI96h3yVyZynQbYyy3+vp2a5/6GyyxGbYBkBSUfC/7hpM9q2uYPITHDQ8rlB9Ja+oTFriW8hm2D3LoLKJ1x1h/5TzZ21W5FMDbh+7vTS00mM2UFNUtByVfLxo999XbbBjLZ1rcNGVXkk10uaCpGBx2X1Js5WgolqJ0OP4wisAd93vURGiOsW77/J7jQ0FVnIhyinCk0/3/IzcehoHP3DsUL4re6iALW7uVaygnYPAInKVSOxGzwZi/SPtN4xaWBGos3WgVkNsLYDhbhycn2YKcVv7dHXMJdnB4q0Ruykr+ji8PKekf+VdP27vRFUc8Fm0leqc16WMjDlA7ycRMIlpHfTdUVVdVSM2QN8RtHTYEpumPKfPzuX8oTOsv9ExhTb2/b/l8Gjn0qJe1BgoMVyZtSty55+385bK+rhe7wzD9kNNn7i37w9c+wx8Tme6fbEv6GK+njouM7lfNdJoVOglXGfs+ZNbLrph+sjWyFKknKWSsNvsGz7Y3LQzIoadJtk2gHRe+TbJ3Kkyulh+rfA6/DZ2rA39KemGm80VNiyvdNySlbmh60rP4fBmu/bpu5wrIYe9YL1p3+i4JvDn1wSL8dBlsQLqE2Fhcj44VezWWllgthah9Y7eqGFHTNYk7RSYX6e0c+BN+CkVyxuNRMu6QiA0vCwipM6aczisnM9NftpATs3eXNPuaBaqxgtDYRuO2gL85YKAfc823It7D5gMqIVxncwMbIN0nIoHcz19hfCSNBZkfJOH0WA8FaE3j4pqdSu47CBOH1Jvo0ZEmQFkOmko2dMJpDeiIjjztRAX28/kUFMQe1xTGOJtuJk+1x6FRy5yg1gyv3lYTt5yzfbDBKwaiQflT0xjuRQpDebp4rgWOa3dsXZlMVK9VzTX0KO7KfNAP2Vmk2hHmDGtYbrhhenzDVW984k1ihRm2RajxM1Rm7VQK4eNpigsXVdnHh2vrg6kEccrG+ieeEAJ4A5wAVWemKFWU+QcXj0mdiQE8iBlHcWgAPO9T2/BY3oTGceLbzZ6PCFekwA0HXskqTtJJ+AYTCutIaVS1I2Rpnpaxeidc+eAXa3ZMjVdC1QEFTFdsm0xifoWaBqJqMJCbXZY+lzpa3HdHpfF/q5fqyfOD8zjI/0uuFdy4wcSgv5GdkIj6f0aWr0+RZwGiaDgaMOnMt2DoNGssPSlZA44+jJxiY+IharL9d9tckIPLpEUMnnq97wBiVEj9m/fy4QcUJAFF1kn/94ETIGfmYtLKHyN/5DGXjVaOXkq0FqUs1WvotvfDHLiglCuPJxEbE3OlNMaOGjT1kT/bEc5XbwtGBy8IyG5ZkAzTULp7aHyc29HP3N84CSCDGoaotTvcnognAyCR6qBqwtaCmLB9fBl7OqXxVLvglCS1RwUouRX3tgeISYTFvQXJc2VDNR7Yg1mH9stUYmoe20oV/DvU62OBs1tv12EnBFFkx8Te0D9O8DLjRYyK5Cr8+zT5cKvJmg3eP5wvU60AdaU1GnY/125Cx6Sq5aQbcZ5xYnPhLiShYo3GRttjCDRhvowF5Ejz2oV+beldj/zmx0mbrA+r9Qm2aNGcdXQBapSRg/2JGWDeSHgTfS+SrI1EIcVs6mlxzzPW30g9IDqXfhGWvl73xXPjt4hyuvv8ctYZAdKtSdh5z5rw4FfBXJvxpLsdAISVcRnsBgcgYF6glgOpiB7lteba+A6vRvCJzt1snaODvyPrsjprKv/N+M0qZ477pyWzeMih7QLDcEkUR7rsN6EwbdFvlIvH/HuxGlqfCiHIPKYSsvjSuFpAx6ogRPQ6iaSyc6oDHCg0NalgxlqFzu4zTWDCGGUTWengr2ARw4WcFSI3esfoRoBDlR766MZAUnCcNZxOusNm6B4TV2KJW1QjRnPoO2rMYdp4NnnubQjWFzFXjwJnyJIbllZgnUEdhzIKJn6WO2mttEI5IFJaLGNeOO/nwYNOqHd017RomRsX+qPSA4crRSsabbTiUcQycYmeOGMCWJBw2Ls6vLNzQ3SvxrSN/rciYIdjQtMXBpsav4+0FQFe3q2Kyi461afVyXc/Yh+kSHAxupWilPm8RxaNcJH4zJkeW9N/zZMmRBLU6XAJk7pakA9PZpuebcwip6jlmnIKIrhazxVidTmQlQdUfm6UvEqVRhH2mSgKZ2VRGQkxSBjMWFj50NKzyfh7SKB0Db3iSsKDhPbw3Kpwjje8cYgfQW/vuwQODWPEjRHePjr3p5LuRKC5UmUlqTibBnmIy+SD+6LvhucTsEP4FeV2yEomlpzaM37Kg2DGu1ReMJx5Zs6De+EKShcXyuYQrZQQh3twhMOX6tHAw3+VUoM8g5ik6LWYCZhNu88lW/d//jS/YyxfLL5KLhJUmG2SxLYbrmZcfb1YtQh0V6dmvl7BLue3LhMXQ/tYKKuaAuJEClpm0GG7YfNdMGAuwmFU8J7A0bA1Q8xn50WtxnPLRUvjLOdpOATID6HCi06NCoUc79uGF/g/O1zuFHRUZP8NlalclHuYSvSx9f7GnYsr6oArbMCFKjsbYJhnQW16P1SF0m5nM06U1AQK8dkM/Zm0W/lbeQu1Cy/blnDZA5qd8yNxpf1Exy2C0DQO/XqZbEFS7FDPw52LBjH//oP4AJ0ufgWp203k1Wf53paPzrk0kAO9h3fU0JIbxNDMEFxB3Bn1X1B5YTEE5oA8mplL55n54KlDlUJwf6mLI+d/wSAyOldiPvlw4Zui7/cT+CgGV0VzFQHhj4aaokRsaKL7gWFNCz28QnTs1Zpglt1Ucvr6CxvvGJzqHxcfGacVtbTQn52Zs/mCcWVicWvXpIt/aJ5kv96rXzK83pq8LAv+woogzL9+6yVbUTSW2PfX6oMBBQSB0rsbgw1kSFDynMPavDcbfheoXsbTw7Ja7hvz9q5S/PfC82wRqrtrY32Q/ZFaIMs/gSXF9nN+JWN9oZYeyz9ZK50YJt+BpkaKShy3NrF6f01tm5ChaQkqwviEoU/q110T+ThOc3JtXSg6sj5dOzjL0/hPZkOVQU5T5jOawHsea36BaSa8MsdXojiLN98w3bMT5g16MmjSm6+q8ATAdT0B+dv+lLNdSZnG1CMB6y7F2r10TtAQ/+Bzs6eSqhu45OsxlJY6k7NS8/ExMN9WRyDY3Mq3cDNdhzCI7PVcPbMfh2RlaXdX1CGZ3PanK0PHybXtA6s0y8xb9N3fKsbh4kDdNe+3x0duDtzxTmYqY3fjo8PUgh+7LlXiBCv9aaxobmehVsUGtTrCzbTnI1NAItKHESMaz4+/IN8+Bvven+3RCPyuwGgIybzb+HSMVZ9CKnGT/wGCPbEZiXGAxRQMm7uKWWthbC0vmDvxFkB2lpNSQd6tR12JadK0f6Afyk2ePgwEUc0JGCvQcxAw5ng54arJ9jb7sWy3fGZbIgkWGZq4mzlNX/F9ES7xH8fwWtLpUQtcFjbKGKv3DLrRc7+EdWbbPIkJuwjZc7Bx9pOuXpb+xPQW98lsoWuM8oI1yb1uJ0yxyJmfrL+tWsvF8cGALk0By+8eyjv1dl/uweFjyhFbfI8qRpyXHRGF3UQnhqvvcYadaaejks7rx+62LPwwkg7cgKlbch4fxESH3Rh/hLIOgYCIJ+Iw0GVxZP14znkIo8hdwGOOPj24oRRQubypqXOx8DLgBxPfIBNNpqCVlTOPb9sUHThJeCWVIyalVSD7Ghw2WE3+YVe0lUONOTMssKFg6rPVA4Fbq7nSX0ZKPwAXR/X/rAMM0hRDcOzjFbTfetQh5iTPZjxy07kyiuOz6rJCxpQO+9NJSx+W7VIeWdcKSC3cldRtGCG9/DEXdB/OK8JLisdMQ14Nq4hO6jyMVhwlEyP1QkPK3j/Xeo1inwTQQ95wUzKDmT8g1uNMuxuECAqvNV62t2nrZUjfQfZj2H+42yhTTBjS+xvJbAt+7rL5LeIaE8W79HrTQS5+VPW9McKW+mBlS90I7no6uF76O6P8M0D3H2BSLr99z3/hZzATz/a1+vS1CBdXvx28HPkT3KBzsePW8ezupZPW8fHeMBDRhC6MZs4z89sYT++qggc6vrOSSV0gNEJv5xFyjCz4bda3pG7wMjPbRpHxy25G/1fZdDTM/IpVTzIb683/tXCXd23UY83KMi+nfK39+Su1kMZ77JXsmZgDpnNGFjrcEaoCLdbYgGNbTFiTkMTZWmhLCkWfrsWBqvCqJPUAzfckIT/WGpHAAaqY/NoZEJk1fBZ8LoBEt4gPflNUXOQK7O+rXQNV0LpFiki1TPx8D8bklj2CXk6TWrUzCAH58wrZTHzZCepQk8nHBMZWcXgIT/PCuaJ/3P+JJ+Sf2Vf+qb//YTdrJ3SDNwby3ifO/3e6b9avAW0Nc0DA7Rs568dfH+DzbGVVu73IQNUOmiFWV9QodtaGPmHCPlB+HKpfwVjThdIjpovAsKAEnTQF2QcgntaBkneBlSVBc8jfruk/4SeE6VJt0YC9OKro8RI1ntqiTPkuOD6WwOkqFMOITJ5zrGo0rF98ZovqrqEyVFoUuqOlee1YzNnnNG+fZXenAcuPaDmFWtkp5hhzKbnDPFqMDl+MozXjLabpU0d8buy0b0HM/ml2GnNngxwBnp4ggbmxlISCZkBjIx1Mwzi6s+Nsedp1UWJMr7/gH0A8dN5P/O/vkHrn3rrlf1zL7Ii/DTVFeLys0RlWERse4C0q75aGTWGxK3AloUlB/DCOj5Rs4San05bpPvn/FBdx7R1fK70OFtnzhzYsplm00vt+r+K12LkwBh71ep/G24j7a+ReA55iIwjbijf90JalDBpn1vs1QSgEX6LAXrFCE4LRGBIRp8phpvhuxYOYxQwevW8zMYlzeYWaT3Hy23nxrXPhAcE9Y6wU80/im2gaD4O46Zg3SuUwoVZjNgdvs9FsLd9Yv2hEeZJ24ZEeyXF7mw79j/uP8CoMgrTaY1p7YU0aRb4ccf67RhcEdVSbkVEObB81ho1SRlo3W7nyVx1tdlCq7AJNt7eNvzRq3SzxcQK3g7rDYUMDoPXIZwx1VGlTsanJYGAr1ENXEhRTlRGt0KYLD/9u5ti/kyOAD6/wdNnZL4E6jS/0GjRa17SoCjwjZaYTLibKxcSekODVeeA7KF7p2wAaPaKcSZLjL0iI7wiqY5n6EjjJdcqxuOoPHg9jDZcfuF1WMvCiSbBT4rn6Yb1RyRH5IqT0D3SNv5pnwGqibd6Po57a+ojAkkpz/wqqg9bmP/QZhCcfp4owenjhz6AesG6TCEWbdFmL5Rlt8ohKcqZLUWvZWIV9f9iyT+cHMsRmIM+nsfc1NBEZIblKQbfL+iUMCq0qjudggdGrB9ZPNprVRfbDvc0nxIZad1iSlT4cEw7zrdfPpUWYDXM7o6c5jXEUauR6CrBeLvRz2IXbf5p9P9MJ8P44x9qnjEad8RI7B3qwZd0nEP7NK2d1ahrw4H1aCodiTlGxH8DYRN/7ehb/DQvM4hNjFFfz8oVfoGirzB+4LJNAjf3hG4w2mvSgkB4mS+WQHjpjoLJPjbs/ZzmRsxCRwz4QT4DveLfmfR8zvwUw1PWFgf5XZfNesSCoFDZsG4ttS1KPq1JOWUjW0hnjzwbwoT7wsdIFh6DMaRIuRv79xRfLGHxMRhBFMUvkIolBx6YzQ/h3VzYIalYi5y96EEkOhe3MiV9USKeTQi5LYv6GHrW16hAHOP5rFTF6+XaKlJl9famJE2GQb1o0YO2+5liUw2Hhi5fBB3SA4zZrqaV9l+PFJxv08WXkYhKUMEgrgddeIG8T9BAP+4L753IfrH1pNjPJVwdA0ONDym4uz+yCkEJ7MXjfdOaU/4NRKGKdxpP39LAnNNRsLsV4HN/12WcKvOb7l3gwujnIPkWV5ZY2muufXVRd6AlE4KU9cGYUC6CMJgl8gQXhq9e3sObUUUOE+bj02m9hQOD8f2BmFQCJFLrjdOk2eou89K7luO/8HCtVR+j4+kd84xxMSw5obJEWrfqMRg6r0K8sADiWu7daLN2U0NK2fnu4UXiePfBS9jzSAl3NSuSJHVEg3KEbHSlWCawsWmau2Z2Q+GaQFkgqvGqdLn8Ihs1GRE1L1iy6+xCFLwpGzZbK28GM9/LPfhPjD1+Eyk7Afr0tWd2XfOry/AatkGoQpF+1muEcSWtNJJdYPQjjTx+W5TkwFD2s7SJ530eCFhDkw3/pS2eqBNirI5eCriIx0LchpXatCcPNkQxVJ+PYpOMEb9/si9aQG8by35kS2buoyssb9lKaFI2IiQ1jDEkOg5B6edoUhu+VSHTnm/XSD417xk2NtsSwlnbgRVNfozEpyq8vsyseFbQRRx0QFJh1J44jKnL/YE9S4augyt2TqE0RdM3ObLU8fXC8mFMxbg38WXfY54oCi2gw/m6uydVH6XE0V2zORVa96fxUpIM7rvB3M85HFYFxtyQfoffuXINSxT14Sk5GvolSoZcvNAiMnkoCagiIwYWy0OPYSIXgogjmx+N7kHaxS1w4CTRz83wPSeENr2EZQtlMIG04fo1SguXBIADdtm8yxlrQHd3Vr71IilivRgeH6fiYMpngT5SZOE2kbEcvvysQeFLGdPp5ArQwk5On/cwi5R/zdPo9QtH0hjv+jf8i87J4fCf6AFiZDE0oXMEIkwFJKUCRoOVFQyXobIk9+90Cl8+ONbbqkNZ4LatZ2SJ4OXQccCnslhvwIpog7TCL557tvJVpLFtUs3iCzf5e372VVAPP9B88XM3a3mvZGOdbl5UQ33rp44XcNqeQhbsSu7gokJK+nyFYiNtl8t/scFRzLKaj1edNTLPyhiqh6VcdyXcELFQYKQFhOx+yECoflXhiFntj97hCe2MeOLLRp4ALeAw+se72DLYeio8Qce3kRXRSF3MAPt8qn5jtkfscaXI7R9DUArFyyYihOAlfNhPCSphAdwR9tH6SOwkrwW3+6/thJ31VINnhFBdOcN7v93T/LtZCIt4nn6TlJGZ3NA6OPb8HgJKee2oJ7J9gDBSjSGa3FsQ1iOpDH5f1xYAUaJeqzYLk4s6J03KO0s1C56hlhAc+a8wy+Swcn2fV6iNr0IU+ADS/wZEsmEnuOoiArOjkRH3rDFI/Z2+sI4f3UTgJDKjLdVjQXdPQbwPDpB9e0F6hlzShfJASZDUigoymkpXain7AEorEodSyiZH92FZgM/leGz8eg9et7X7OwTOuPVzlf31omUmSRMssrb0xEkIKdFoFqlbkuNl+AJEZBPZ5M17N6H+itXiwBLwJ/vba5h7rhfZFEP4/IEFc6H2/5h7DTaEM5j3XDWxEFP+tIMw9vmSfgv8NQ1w2hvzPeJgqzDkft0Ah2jvLkVdAPbP15YeIABX/eL6Ev54G4VAMPcpS/upnllFPa3QlcrCc/9Bx3OsJm+bJp8s95+Ad/HZiCohVsyXGvUcR1cq2/hknXzn1aV8x0uYzhvbmNQdzDgFRsDJT23ksO9gvO2iaETmBmeBh9ATdaWDTik20U0x8Y8eZeDcr5q5kCZd/EF7dSSzzcHrmPwKKPxYGbo3yk47EeoBdnTT7jyzJKqTaY6Q95j3mr7nH+f4OAwrF1pl+KxOCT1Ymf6q5DUZITbd1egPJD0kz6pIPLbhV/nnrwlzfqxYzNr+M5JIx9A86MObFDJTTQtidKHXzyfB5/dym4eTO43w9Fa+fFlCRToz+b8Bi+WsMB3l/r9dOsU4u63l43vMMzaz5fmdw5G5rTYdRPEWSzAD5Y/jYmWDQTh0vudh3d/CmoLfNvOxQzWF0NUffDQ7dvRDeK0vAA24+80AofK2GIDK0a8+Lky6en4SGIdhODM9uEQbv2lnLyYNfwNRGKRnpE6KGrku4L7NRrLlMtxSd4eAZ/c2f5zOmjYDaFUej+Qg2w5aAuCjYp7sg60EkK54n7rqaBHqrE8CzfDOubYFxbnOw0JL6pFnLgxawDU9iuRdO9qYasuxRB62nKAm2737VQQur0ytzrBpTSb7MsSkVGcwTWvP0oadpWi5LZ1LQDPckoFQXbOGCw1GXyTrQrVz8atC6aDIfzWRgMaV34tyw5sDS6ilvv6Es1TW3utwJ+RW4Q+j+qF9Rr+hOX9WMRjf+sioDH0GjctXGU++FHRuC9uRnZmLDt278tFMffCVR8PckkFT7gqkVcO5LVqScuY1tg7zlr67Wv4gnS0WOT6kgBJwNna6AAIQV/yYl/0QHcBfeJ+c9PKwXff6laCDznVdM7k+0+UEkRmr1xXBkV5CJuwg4bY5KH0nKfVpkBT9HCaC115cli0UuU+TJ0FvGvwu6B85yMbMMouQk5b0a+EZXTciL7lufJerlZ8yjj0aGdb2hofbX9pRR63mzBTXoZt7T48WdtVynQ/rfiQzsPKXdHbv4CfBcIfHMVat8jaHoLmll3pfL/PEnoNVYLxthxLkcEUkr6+LCHjyvHBZktxchYAmvCywGqi+DDJyDP2XIApwHwRk7zt9j2Zx+x9mZsiTYJFGAlAT419CFjrqOJ2vBX8Qt5p1T4+T2ZTALt5vZrvNZpUUs5MRgnOM6AzKrla8Q+AGudnKQKEPflqpQb4gaz/A==" title="Mekko Graphics Chart"/>
          <p:cNvSpPr>
            <a:spLocks noChangeAspect="1"/>
          </p:cNvSpPr>
          <p:nvPr>
            <p:custDataLst>
              <p:tags r:id="rId1"/>
            </p:custDataLst>
          </p:nvPr>
        </p:nvSpPr>
        <p:spPr bwMode="auto">
          <a:xfrm>
            <a:off x="-643039" y="1354941"/>
            <a:ext cx="12361796" cy="5325685"/>
          </a:xfrm>
          <a:prstGeom prst="rect">
            <a:avLst/>
          </a:prstGeom>
          <a:blipFill>
            <a:blip r:embed="rId4"/>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US" sz="1748" b="1" dirty="0">
              <a:solidFill>
                <a:srgbClr val="000000"/>
              </a:solidFill>
              <a:ea typeface="ＭＳ Ｐゴシック" pitchFamily="1" charset="-128"/>
            </a:endParaRPr>
          </a:p>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42" name="TextBox 41"/>
          <p:cNvSpPr txBox="1"/>
          <p:nvPr/>
        </p:nvSpPr>
        <p:spPr>
          <a:xfrm>
            <a:off x="4697302" y="5133522"/>
            <a:ext cx="1088200" cy="577081"/>
          </a:xfrm>
          <a:prstGeom prst="rect">
            <a:avLst/>
          </a:prstGeom>
          <a:noFill/>
        </p:spPr>
        <p:txBody>
          <a:bodyPr wrap="square" rtlCol="0">
            <a:spAutoFit/>
          </a:bodyPr>
          <a:lstStyle/>
          <a:p>
            <a:pPr algn="ctr"/>
            <a:r>
              <a:rPr lang="en-US" sz="1050" dirty="0" smtClean="0">
                <a:solidFill>
                  <a:schemeClr val="bg2"/>
                </a:solidFill>
              </a:rPr>
              <a:t>Minimum 3 </a:t>
            </a:r>
            <a:r>
              <a:rPr lang="en-US" sz="1050" dirty="0">
                <a:solidFill>
                  <a:schemeClr val="bg2"/>
                </a:solidFill>
              </a:rPr>
              <a:t>from member </a:t>
            </a:r>
            <a:r>
              <a:rPr lang="en-US" sz="1050" dirty="0" smtClean="0">
                <a:solidFill>
                  <a:schemeClr val="bg2"/>
                </a:solidFill>
              </a:rPr>
              <a:t>organizations</a:t>
            </a:r>
            <a:endParaRPr lang="en-GB" sz="1050" dirty="0">
              <a:solidFill>
                <a:schemeClr val="bg2"/>
              </a:solidFill>
            </a:endParaRPr>
          </a:p>
        </p:txBody>
      </p:sp>
      <p:sp>
        <p:nvSpPr>
          <p:cNvPr id="41" name="Right Brace 40"/>
          <p:cNvSpPr/>
          <p:nvPr/>
        </p:nvSpPr>
        <p:spPr bwMode="auto">
          <a:xfrm>
            <a:off x="4657773" y="5500362"/>
            <a:ext cx="177459" cy="133094"/>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2" name="Title 1"/>
          <p:cNvSpPr>
            <a:spLocks noGrp="1"/>
          </p:cNvSpPr>
          <p:nvPr>
            <p:ph type="title"/>
          </p:nvPr>
        </p:nvSpPr>
        <p:spPr/>
        <p:txBody>
          <a:bodyPr/>
          <a:lstStyle/>
          <a:p>
            <a:r>
              <a:rPr lang="en-US" dirty="0" smtClean="0"/>
              <a:t>Many large networks require specific types of representation on their boards</a:t>
            </a:r>
            <a:endParaRPr lang="en-GB" dirty="0"/>
          </a:p>
        </p:txBody>
      </p:sp>
      <p:sp>
        <p:nvSpPr>
          <p:cNvPr id="18" name="BainBulletsConfiguration" hidden="1"/>
          <p:cNvSpPr txBox="1"/>
          <p:nvPr/>
        </p:nvSpPr>
        <p:spPr>
          <a:xfrm>
            <a:off x="471661" y="12690"/>
            <a:ext cx="8629282" cy="107722"/>
          </a:xfrm>
          <a:prstGeom prst="rect">
            <a:avLst/>
          </a:prstGeom>
          <a:noFill/>
        </p:spPr>
        <p:txBody>
          <a:bodyPr vert="horz" rtlCol="0">
            <a:spAutoFit/>
          </a:bodyPr>
          <a:lstStyle/>
          <a:p>
            <a:endParaRPr lang="en-GB" sz="100" dirty="0">
              <a:solidFill>
                <a:srgbClr val="FFFFFF"/>
              </a:solidFill>
            </a:endParaRPr>
          </a:p>
        </p:txBody>
      </p:sp>
      <p:sp>
        <p:nvSpPr>
          <p:cNvPr id="40" name="TextBox 39"/>
          <p:cNvSpPr txBox="1"/>
          <p:nvPr/>
        </p:nvSpPr>
        <p:spPr>
          <a:xfrm>
            <a:off x="1917124" y="5133522"/>
            <a:ext cx="1137953" cy="577081"/>
          </a:xfrm>
          <a:prstGeom prst="rect">
            <a:avLst/>
          </a:prstGeom>
          <a:noFill/>
        </p:spPr>
        <p:txBody>
          <a:bodyPr wrap="square" rtlCol="0">
            <a:spAutoFit/>
          </a:bodyPr>
          <a:lstStyle/>
          <a:p>
            <a:pPr algn="ctr"/>
            <a:r>
              <a:rPr lang="en-US" sz="1050" dirty="0">
                <a:solidFill>
                  <a:schemeClr val="bg2"/>
                </a:solidFill>
              </a:rPr>
              <a:t>Max 20% CEOs from member </a:t>
            </a:r>
            <a:r>
              <a:rPr lang="en-US" sz="1050" dirty="0" smtClean="0">
                <a:solidFill>
                  <a:schemeClr val="bg2"/>
                </a:solidFill>
              </a:rPr>
              <a:t>organizations        </a:t>
            </a:r>
            <a:endParaRPr lang="en-GB" sz="1050" dirty="0">
              <a:solidFill>
                <a:schemeClr val="bg2"/>
              </a:solidFill>
            </a:endParaRPr>
          </a:p>
        </p:txBody>
      </p:sp>
      <p:sp>
        <p:nvSpPr>
          <p:cNvPr id="24" name="Right Brace 23"/>
          <p:cNvSpPr/>
          <p:nvPr/>
        </p:nvSpPr>
        <p:spPr bwMode="auto">
          <a:xfrm>
            <a:off x="1874492" y="5279997"/>
            <a:ext cx="177459" cy="365760"/>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19" name="TextBox 18"/>
          <p:cNvSpPr txBox="1"/>
          <p:nvPr/>
        </p:nvSpPr>
        <p:spPr>
          <a:xfrm>
            <a:off x="7344314" y="4531769"/>
            <a:ext cx="1080535" cy="577081"/>
          </a:xfrm>
          <a:prstGeom prst="rect">
            <a:avLst/>
          </a:prstGeom>
          <a:noFill/>
        </p:spPr>
        <p:txBody>
          <a:bodyPr wrap="square" rtlCol="0">
            <a:spAutoFit/>
          </a:bodyPr>
          <a:lstStyle/>
          <a:p>
            <a:pPr algn="ctr"/>
            <a:r>
              <a:rPr lang="en-US" sz="1050" dirty="0">
                <a:solidFill>
                  <a:schemeClr val="bg2"/>
                </a:solidFill>
              </a:rPr>
              <a:t>No representation requirements</a:t>
            </a:r>
            <a:endParaRPr lang="en-GB" sz="1050" dirty="0">
              <a:solidFill>
                <a:schemeClr val="bg2"/>
              </a:solidFill>
            </a:endParaRPr>
          </a:p>
        </p:txBody>
      </p:sp>
      <p:sp>
        <p:nvSpPr>
          <p:cNvPr id="21" name="Right Brace 20"/>
          <p:cNvSpPr/>
          <p:nvPr/>
        </p:nvSpPr>
        <p:spPr bwMode="auto">
          <a:xfrm>
            <a:off x="8833839" y="4301135"/>
            <a:ext cx="177517" cy="1330940"/>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23" name="TextBox 22"/>
          <p:cNvSpPr txBox="1"/>
          <p:nvPr/>
        </p:nvSpPr>
        <p:spPr>
          <a:xfrm>
            <a:off x="8950393" y="4689606"/>
            <a:ext cx="1080535" cy="577081"/>
          </a:xfrm>
          <a:prstGeom prst="rect">
            <a:avLst/>
          </a:prstGeom>
          <a:noFill/>
        </p:spPr>
        <p:txBody>
          <a:bodyPr wrap="square" rtlCol="0">
            <a:spAutoFit/>
          </a:bodyPr>
          <a:lstStyle/>
          <a:p>
            <a:pPr algn="ctr"/>
            <a:r>
              <a:rPr lang="en-US" sz="1050" dirty="0">
                <a:solidFill>
                  <a:schemeClr val="bg2"/>
                </a:solidFill>
              </a:rPr>
              <a:t>20 community-connected board members</a:t>
            </a:r>
            <a:endParaRPr lang="en-GB" sz="1050" dirty="0">
              <a:solidFill>
                <a:schemeClr val="bg2"/>
              </a:solidFill>
            </a:endParaRPr>
          </a:p>
        </p:txBody>
      </p:sp>
      <p:sp>
        <p:nvSpPr>
          <p:cNvPr id="26" name="TextBox 25"/>
          <p:cNvSpPr txBox="1"/>
          <p:nvPr/>
        </p:nvSpPr>
        <p:spPr>
          <a:xfrm>
            <a:off x="6100311" y="5133522"/>
            <a:ext cx="1041837" cy="577081"/>
          </a:xfrm>
          <a:prstGeom prst="rect">
            <a:avLst/>
          </a:prstGeom>
          <a:noFill/>
        </p:spPr>
        <p:txBody>
          <a:bodyPr wrap="square" rtlCol="0">
            <a:spAutoFit/>
          </a:bodyPr>
          <a:lstStyle/>
          <a:p>
            <a:pPr algn="ctr"/>
            <a:r>
              <a:rPr lang="en-US" sz="1050" dirty="0">
                <a:solidFill>
                  <a:schemeClr val="bg2"/>
                </a:solidFill>
              </a:rPr>
              <a:t>6 regional National Area Council chairs</a:t>
            </a:r>
            <a:endParaRPr lang="en-GB" sz="1050" dirty="0">
              <a:solidFill>
                <a:schemeClr val="bg2"/>
              </a:solidFill>
            </a:endParaRPr>
          </a:p>
        </p:txBody>
      </p:sp>
      <p:sp>
        <p:nvSpPr>
          <p:cNvPr id="27" name="Right Brace 26"/>
          <p:cNvSpPr/>
          <p:nvPr/>
        </p:nvSpPr>
        <p:spPr bwMode="auto">
          <a:xfrm>
            <a:off x="6042995" y="5274230"/>
            <a:ext cx="179787" cy="365760"/>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and interviews</a:t>
            </a:r>
          </a:p>
        </p:txBody>
      </p:sp>
      <p:sp>
        <p:nvSpPr>
          <p:cNvPr id="15" name="Right Brace 14"/>
          <p:cNvSpPr/>
          <p:nvPr/>
        </p:nvSpPr>
        <p:spPr bwMode="auto">
          <a:xfrm>
            <a:off x="3269820" y="4728751"/>
            <a:ext cx="182880" cy="914400"/>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16" name="TextBox 15"/>
          <p:cNvSpPr txBox="1"/>
          <p:nvPr/>
        </p:nvSpPr>
        <p:spPr>
          <a:xfrm>
            <a:off x="3335594" y="4985896"/>
            <a:ext cx="1069923" cy="415498"/>
          </a:xfrm>
          <a:prstGeom prst="rect">
            <a:avLst/>
          </a:prstGeom>
          <a:noFill/>
        </p:spPr>
        <p:txBody>
          <a:bodyPr wrap="square" rtlCol="0">
            <a:spAutoFit/>
          </a:bodyPr>
          <a:lstStyle/>
          <a:p>
            <a:pPr algn="ctr"/>
            <a:r>
              <a:rPr lang="en-US" sz="1050" dirty="0" smtClean="0">
                <a:solidFill>
                  <a:schemeClr val="bg2"/>
                </a:solidFill>
              </a:rPr>
              <a:t>14 affiliate representatives</a:t>
            </a:r>
            <a:endParaRPr lang="en-GB" sz="1050" dirty="0">
              <a:solidFill>
                <a:schemeClr val="bg2"/>
              </a:solidFill>
            </a:endParaRPr>
          </a:p>
        </p:txBody>
      </p:sp>
    </p:spTree>
    <p:extLst>
      <p:ext uri="{BB962C8B-B14F-4D97-AF65-F5344CB8AC3E}">
        <p14:creationId xmlns:p14="http://schemas.microsoft.com/office/powerpoint/2010/main" val="260594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VHAs require specific types of representation on their boards</a:t>
            </a:r>
            <a:endParaRPr lang="en-GB" dirty="0"/>
          </a:p>
        </p:txBody>
      </p:sp>
      <p:sp>
        <p:nvSpPr>
          <p:cNvPr id="18" name="BainBulletsConfiguration" hidden="1"/>
          <p:cNvSpPr txBox="1"/>
          <p:nvPr/>
        </p:nvSpPr>
        <p:spPr>
          <a:xfrm>
            <a:off x="471661" y="12690"/>
            <a:ext cx="8629282" cy="107722"/>
          </a:xfrm>
          <a:prstGeom prst="rect">
            <a:avLst/>
          </a:prstGeom>
          <a:noFill/>
        </p:spPr>
        <p:txBody>
          <a:bodyPr vert="horz" rtlCol="0">
            <a:spAutoFit/>
          </a:bodyPr>
          <a:lstStyle/>
          <a:p>
            <a:endParaRPr lang="en-GB" sz="100" dirty="0">
              <a:solidFill>
                <a:srgbClr val="FFFFFF"/>
              </a:solidFill>
            </a:endParaRPr>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and interviews</a:t>
            </a:r>
          </a:p>
        </p:txBody>
      </p:sp>
      <p:sp>
        <p:nvSpPr>
          <p:cNvPr id="25" name="Rectangle 24"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2Ld+oc5wu9QYk8qVBMqP+S/Zz2Jn8iKtpEv8qyu9rQ9AGG1Etg3fda5DMiCRkQesPrIAXZ9bVMAUFwMiINvGD3Y2dqbPUaIV0GHx2gEKz1gn5nXPQeEt+rRJtxfZyFW479z9NrTNQDvshD9w52GYzAv8xBZaCIik3Twa8mHyFUbLSgiFTeSal77GktyjyY/g0TloBd1OXjFCnXgOJ/w1ugsg7WgKBgG2KnGQ3VVdWJNr5s5Z6rpShWIR4hmdaGXhPoSRyzSDZwbTG+rKsBTY/aNmuJu7e2mmpqakHKFMAl0EyBBCghYdIKOvaH66LffAfIUjSD/3uclSqI+UcEPEtiLBpkIOpR7pyENDc27oumdCD4U+a0hEUuZXhKGndyvlFOoOomKE7Cda6b12euLugF4KNfzsFMvc23VJd7GhggDnDN4eFBnLCVDZr/MP5OBua0mx1qV4bzexUx9MUAVf/Q/4SBTYqdMGVD7NKuRhG0VdFIQjZYQN3FSLRqwN6gIHHacOqu9RBQwn5nFLggUFutyOd3wazKRzviGpdh1nl0dd8CBPdCRRJGvRALLZnaQzkn+bbLhPZL42RmKVlR0GQrncXIPMxbJkpRNAxlb0f178XitmfHwmeoW2SpNtZ8QMuoKyrI682983WaGH4Ca3FwUYjlV5WBREwVKAfcvom6go3+MNikqMRqzDiNh+t3P8fOi1hn56VDrS8V0Ry/VyIRv1C40VIjTPdm8Cr1CL19VzO1U3D3ul2EXlg9Im8OT0iu33sGzjAMNT1BzV3ycCySGn4Z61uLTCZPvgEBo92K8/CUHnovlD294uk0ubk+7pUDcmHysPQY4GgqKSICdE6alZctwCcyohb/nvyqlQm9YHQCVGXt7JKITn4EhywWPHL74/cfoiJKurzcytUZmyf4wOFbCxOTnN3NCU3Uj9CZB9awtgmKMfaLt/nTRyW5bKxt48tTPmU/IjSWFDwLRSwW5GVzsdXSdRq2pv2sEd2kCyu8vDkdf0KLJEl3iYUarAhprImLgYgScUQkJsVVRDTF7/2RzauGXItXnPbpXVQ8BQ+qqVuHLxHls0ACToa6kdt1+LlEQPg5iI+3LO5dXAk5LVJzFPqisP8LocknJ6XUCTUcx9nzCWyQLzCNPzytGTZlXjkbQgczgiExEDXgy07fPw86dIc1mvKV9WihgA8ET4dVqLc3fEQ/6GC3bOltoDZX4dyiSFfsWyGqJxUZ0ZRhMc9PN0qD8YqNwRMKy9gmhVNBOW78cmeOL/KvZDEcccaKCwppCGJnagdZggSgsUsRupnSAnuptgL9i/aXRACyLPyCJn6zWI4KzmqYElUbOECVzUMpZUwhag/t6fKYFp8njrWxebYJWBgEMKoDZfgs8Fa2FB8k8206DM4cQieWSl4IK/1ACPGElPosrtSyDbGllZmxOjJ+OnaOrl+tDAIUG1Go0o1ctagsEhugCnn1pYViYkkgo2iAHIj7MpdkbfNxjinO9NU7+CoM3OxbGO65oBHhTASllFw0RTcsNKNRgWh5bpTnimS9qZQnm7TFtQl2HssCw7xZbnISymMBM8WgiDjQgTYCvrdN4PVL9U029HmoQuxF+x9ns6GuMFtEZIGM9yDehkrDC5/cBqb3LiFT98W//dWdtj0gVRTCSfCYoCxlUL5BVwr74DGvniiBDPUc+cShC7R60WJZE5K6CPcT8o/Tz0SHlVE9AwMAi5C0LnBKNX0obrtWcFwRB8hafvKDHyx3r9bpUocUN+neBix+39qFe7UxSciuT3Rj/iBwbrubXMznE24F+bBVhwb2zrd30iTT2p+0JpZeJ+OPes9r6+B6y22lXbtpRdDyoBRAF6GSrvKr3wZX8bqBmpEUwOtzilNwqelOEmVRGjr4YW823Jia5WBGvNqMydpPFD1FwN790Ix3GN+lo4i1Re2e+dBfnloM4l7Caa+cO1TqcM9m46oXToU76qa5iXmfgEcAkiViyXhdMo6CNgzKUrftywqf+gZ15PN+KgBSuwi7xU4isIwhJRkS1tzykFzNqZxeNns3VebkunEmPLez8yrA2zVcwVp2isW050xOUnsC/ccoePuRggkUTXkQwqOJqXLd3m0WFs33T4Pfg0SqW2Oz9cc+ebFd8C6ab91NB1+P2Ynb1AF+aH6pVniHH4C9DEAanTB7SdOFnww8caerEbONYYKAsGOAd6j6HHTHEGRK2KAz/ID81Lw3cV2UhU6/PfLbUwPDMccObgjZxGUrW3/+M2YG2hTlw/4PzvLCkAqcLIOJTqhxCMcbWpGzScH4ZzuDlIPkMAINCEua9YW22xtx4fS8Xkzj5sbN3jswkXzxUyIR4EFshQfiQNTEgX1kvGVJuI0KY2t1U1uRt5hyEM4TN+biDgvCb5rbryZPv8Ii9Wu2LfRhvvm3nEfpQ89yDi4pIjwPOtMlC4a69D9/jrb03uA5IwxnSYF5K/RiXMI+ft9zt0qnYpLDSaGXTPiXjQusiGTIe1aSRN2MofAAHq8UB/U49xAmRRfnNu6QukmjW782OYDR9nf8e8xWA7+L3TMQIrLJHmJfN17PR8QbZE2QsUVHgSWMP8XJXo5ov2BglnYpz803aiUYdX/8WqVb3feiQeiZbJuarhUjrNVpbo58OWALXMmedb/oP66oh4FaAPmbvB61wIzxWjA2HGRcsTB8Hqy60EIl8Jineps4Mbh982vNnBEId9t6mVoyUVpiDYzvg/7dMlPpSb7xdLszWPHhs+ua5lMjwifMHv42ye83G/PqVtjxcuhowpGfXCwxtY1x/Vsg5vmXBpYZPvCwDelBLT4Hvci5RBJPobFNA2+wAuzg2uJv/YtLuPY19hdCKyE6ObyaKiBUsR+md+trIIv42nfFDKaTUkPqXaLlzpDcIVTc3ofGj42gd4EyviAgkb7lHm47ebdodOO7VWGX9Cry7eb6wjBzN0apoDsTCoNi7WqEBj/jb8iyGXitQf2DuVHADgykHCuEl5L2+uLD6wXLTAhAn11vXDIyOW9xE0EFHXwn7EHLD/5oGd+jViHBZU4dBz0TMxNMrW+/M2q7P/3ATVQPjehaT4+168vcO7Thm8H7J1uCWWfzDxRWiDFHpv3mNV1lwKsZU3DQ3o0gS7FkPt9d0KxqKeHrSLCcVAmyLY7uP1ebgxFlhrY5pRnXjOcH/XchiNLZFOUyZBtx2Q/HDu+sGKRmntxOOQhV4x1IPnrOxxTTcMQHcUw9mDa+xLCD16mDSsEaX9AmUce/VhFXRgEgPmOisRYlfuEfuD3e5Slbc18iqivBV/h4zMBH3SS8yYvcMdcl+asK+BLZc18D3MBH9Jn56a8zyrvFyj+hvbhl2moXWV4ZxTkYMtV2RQdP81KNsizXZD9a4GJDoBHAWtGfSzRS8AvitUAvf4pV2fvwbnz8da2cinViEZDW4wFrus7mlTlbIgMhHfN0EIAVxwK9NIHS7b2FOUqAhgY7fAmpkfFZ7e4ORHI7mrS4RPT5cCr03ILFA4f8VpMoJWmB/w9+poMnzOnSCFqXhoOertec4qLuOT1fLW62sLTtb4YS/b+mthFpn18I+mEYFnjxGRUOJu+5l1NAUZaQk6RsCbMwrTV9zfnOvsN0kzjUu+WLDf2mJbGzRiJ0M7mcPUsJxL9d4xJ8KO36TT8giamjt2C7mCn3h3TsG+5/Tj9uqAMhytdWzUyhhH2PVd3fCVJH9Dv12b4+AHx4tdezGZpitW08gCJwY/EuDvAW/rhs8A2WQfKHLlQyFszoc9a4NABxaytxXKT7jetqrTGNoArch3fuWE1cqAZatVerr9dRCek1Bt2u8epkxX2p4mJQTeqli6TGBpMOJ/3D9vbRGukK7NTCwVpnuXkj9A6RoskmWajAhGqQ0WgwkGxsI3kgEihqDYFmT2IofI/GV72oVdk1FJw51zqmMhvYiU1+ht55U+cg2ljYPLbH4tpztIhrlSDlmoPe+XI2xwYtUARRPs+ZGqbYzxKbgiHIj28kchzYopbRGpehHPBQX49X71xJFY1oGrsSvLycnFeYlXrTx3URDhjtL8mvaXxQDYeLoUTB9vvhlKT8rgqemfpKIH2lJVhtaHPxDO5W5t2kXj5woU1nxcaso9bjS95Zt5gLrt3+PhS+dIrYap99ANY8iYv4W6yS2MVPIZMi9yrtFCvr9EOcyvI8YKUhd9BqygikrM6wHU5svm63VFhkGK7Ic2axxWsvNt3h1N4Vgj7LiK0zA3b8w1iUszD+sO/YGVDJNPoszNOHHBZMoaGarvVz87hnQ5uHu4cI3SWfjdzmzjVEOLGcmexW7iCnJWH70P++s+0tNjiwwaV3IuFK7+EfcQKJL3Ru1tb4U5pvO8fWK49oUO1n0oEj5W5SD3oMNEnR8DiSFb5pMkDlHz/0AQdRSHuZzS9PwDsFN3ReLFqJ1VxoJ3vyuFJQL/6Q8L4z/U5k/YCq+36gbOag/ZncollaaaFhD8lauJ7tQj1xfPu+d6no8o5c/KbFwx9GaMJlFR7a0G2EEHaiRhlRZYw21uCjgXTSAdkWdhVpbGqtV1jRt/MqbeZmChKRYXUIERymZo5lg+A8z7o1giHO0VBlFCmxj7CfSCjV83m4GzVtamZlcN8ya0cUE6pnlprlzVQ1/0rGMY8NUddZxZLevcALhf1pJfzhm3HLFVXdNZmQeBOXsIvs7hfDx5bzCT8kVhTJ+O5xTmtAvWKs3aBlI6QTbMxWRc57kBT4q/iDItjYNmfrRdmNBXORJcDUIjHCJNs6iAZiBNKgMyrXQMunGmtlQ3BAVkZfdrlHu+0EfZEPFt+iVIjOhG/K60deLEmniFF+pAc+3g0UvtGEyUfC5n+0+88nDoNQv4S4BLVjKPKGKfDa0l/g9KfXfekT6tydeYZnF45dK3WInqj8nndUDWcsYUI6Q9Y93AHWwXn0jpDIEFMbQ/OblQgA2n7D4GHEXpA2Z1dTf4iN2k8HJaNbfqQ0kVvPclFHXNUu5ZgOZUbS0I9zywiypXioJuAPV0Imhkhq7WOlOa4b8mZ66paXd8A/qskhOJvGErCdYs/JMIfhrLivG3lgbrvglJMZU2UpAR6xJBJT6Vkv7yXUPkRM3OuqfeRT2UeTJ5h/ZFOfZH1JfDVwT7BigXYHlBOrNyRH9LQpkZiWsrT9dGAr3L/kcaCpRA8sREP67BJsgQMZmQ9NRKJH1cw7lzYyArjAXu7r69MfEWIPcAgEH3wL+PVSuC9M6Td/QrJM+nYcV6UBleCHtuXDzQwtmES4Xfp2U/h0TgxqdgfXYzK9ft7ub+m6Lz1I02u+EyA5wU+UhizFFTQ4CP7fc1WWh3aIYWV4TEaYPFODRDNyIScGlytph3GsT8vSsMRVejPNtmpetFfPbAMfhD2sPJBObRRsJhraRmgksAdl6ttkXE9jVpfIGGxKzSoTf5FVqk71h3MeIlwfiwy46gsUd2nQ8CsP4zXdGUaN+h0XfafmlMvqwh6YuKtOQekagnKVo0D5+gcC5M/wrA7wwydHu98l7wKXlfPBWyaVRVpK9Xpo/LmXKygMKbB3uqYI1mjs3CEANc5oR0TjawWFkU0T2pw3/n2/2Ijro3adth2kB6bn+3Ep7siNZ3Tz8wB+frW67uEhiPDxLSMXpFAgY+Y5Sn253IacZBeezHliRZG14i+mZ8Or8pWmemRKTZY9sqC1m0Y3yocnEFJhKt32nLWjs4kgSJSz3xUHSaCB19jrUquQJDEoK8RPereFxKx7ad1YTBjJpzpchF4TN5s1OqbaYj2nKtmNieyJAvASt1tjFL47or4gCVTY3AG8TWqNuWMOfZx6JQBdVgExqsymIdkPTg1oTcKpUENBChKfmYcxyOyfzlXGHmt8altYhYwAnfC2ewL9q/R291l17LntZrpxTWcyFgtlxzIJfg4RxFcJGEJVrK7RPCwgFu97n6y37R7T+Qvk1tUhphqIqEzDyiyoe9bnWkW6QV1T0/F5juiAi7bGmGLLhophKUwL3+11B3fd7Gqz6kvmi+4R/hHFAWtJ0k6JK23McCLP4/4W5rvxJ2N/5Wtww5X+SsDbRkaXfSGwvQR4br0Nss9NIzMpMZ07wx0654PgczTVw0FtK0rECb6m1wMeqnGufNRMl5YnPgedXJqwkKi7ov8J3cmR/8hBZPVAnG6HMH+1h+j8kOT4ydSzd17o5zI+okTDvOecNUemoShEESAD2ozi+sfOS792ZIVVljlAjXscX6HNMaTxA7W0YyuuhKFzHWem1+/jDOyyNkm/GatJxGeuSX4pU2olf2IaW5ystCMjxBDlqo189OFx9/Twh85XF0Nh+NyxmVgJzdPfXnt7t7oEreOkXuGl/TZtl5jDKdVW4hQ9A4GcTnFpao2B3G8Wl2vSfw8eVvAlvh1eqLCnFSnqtxP6yd9D1Lh1Cb6FhRN3H+Pev/5GunAjPXUCnfVsjU4EdUYfFoW3ruV48Kd27s/IOvUKU+msPJtNpPQ8mGM65e8WJfWaXXDVIIH7IXavv1fn0CNwtsNNWfhZaBSlSxYmgajlYXwA+OhSxgXiI35mbGp9ghtqH+AH6rspWnFao6I2TshwxJedQR47onzNK8ZoZAmmCOV1R9QJ8JjWUPjyHOGYVvRJUExkqnjXRdjZ0wjJLCL5mT7+e3p6vZtVqUlW7vQhC4lHQk5cN/1CuIuTDfqDfn+4AvF1R9+QrdE8W1U9HDjBGEcS1yGmwZWfxBDuhYAB05yaqoh+B1Jv0LkHZe1c3fOfAqAi7azcvkyUZpJOdxP5RP+g4Q+6Jf/tm9JfueBbu7FYU5iSEiYTRPT5J66WWb/zF0a2adJ/feaC2pzECRTRwjssj5FWABXYF5SsBgErQhutdDshsl6rEJJc/NDinRUKGgw6StoTyftFl8fyECnqE1NfEM13Fobyb8tjyhKg84sn6XVrO+cGg0EjeTvK1O0U6olBBM/Y/tnceM1UJKcVRW5/ge/MdmY7VjfwUo6/kzVWiTW3AQCiu+E+WOyo7rOMhe1vMYg9eBh2WMkktsrJxAaApDFTk2eOoNzh/z9XvTn9OakUuFmKsSOlcAjV3r96MlLrnmcPjx+cBV9xPGxa4LB3vOlddKys5ZnrCs8bTp1zSd9H8pUfjJ9QMveG4+jkEtQhlmU0Ql3mi44cZGQokdg5KBLC0CzKxdxZ7/rzoJWbsIWp4uy12uZNX1eXyLqYp5wEvKYtdf8x1kiB5kyLs5Jk/PRfHv0++BJqpLsiYs9p9gXGArZN+DMCR7VqNenozJfQUsdH3jsa1ftIIoIZa38S+ZVuQgxQZU0Us8GH5OCYu/NFUDd5kjzfhbGh7vwWg5g5LQjf11rJZYRK4vflGtiYX7veav1dLOhCDfKaPQEFmSHDnihZutG3sYjt/hBjuo2TfiQkD55gV0CdARrC4yiOxsHwsskONTtwASdcgudhmmgumwQ6CQwHLk8JHqfwbeLs5eCycwByPesWQTu+sqKwaDO7Y6/eqwYZSNS6JCQvX8sVuKzgZwusA4LJ2sAxrjwQjFgt6fkWlOCdl6dcQ0PZlpppq35xMgwV06UZQoKvgBN6v3oyj1dXNCM39mBWh50uNcnYu9OZ5fPn+yCccA2KzGD/MJqHZM3Kx5ZDDtX7hddo8phSAfBKPbayIQDKY7F/EKHpj5D2juqr3o2hE0PTR6/E6XDVKUPoSOIv8fESmMAKDhpS/RZcfY3hk/nwMt+nXhzLekXT8SudwUxzpB8A0OBJTJnsvLNqtlj7AdSO1saH8i0k8KLz8FNoYAlqFKXJTfBnjsmnBLhUnUESxOusGdbeA4YNjyhCHTE7EREsB0+bAA+mgSNYctLoW9cn9QmBsywVduCE/OK4WBz1Tc+TPQnOmmvV2RP3gpgWEXTEN+lf5gsmuY0JeVLtkEJf3q3xxepSG0YV5uCjJfENvrgIAedOfAT5ZbF1qSr2/XKTNEFCG3B9sC3zDMNX2K7+h/JL6g5KBhTjRMoo/KDSNjgeIUG408mtlvYqiOcAZ8M71zlzYmdIFLJ17E6touTicGo8NX+PJ7HZicJ8hyxRLn5LnptUaqBO471tljKIvufxp8YLFuBpfKTh2zLwgQtKolriBr2+m54I7UCoGThNwaYpIrNCakfVXIiK03+a3ca6GWinGs6AO7HOpEEJfX3k4HZJS70qTKLC8r6OmphYKJ7t2DIpZMlP8iIRrUSdNR0EkjW2fZSpDljmkSPz5tIqjdyGKG6Uh2kJBBxnDIhl2r6kecScfdvjbhtaS02g0aITEQH0A4E/VWlPgqVug15cZ/mUduTWylNTSE2rOMf4LH7ocbKmWqJ2gvl88k8jIl28gucpd35XD7ajoHb7JqvI4oWPNHmRC+VgGjsmgJYs0wrbi48n+Vb25kRG1QRPKeC/ycJRkSPGxeag+ZyXmIqQBqklX/ugYblQ1Qo5nenlmgv6pQ85FzGd8pX0OzGbwNO1wgsOBo3+eCu7ifQGJgGVKASsHastn5Ea/Ef3lKSTC7uGbPID/7DB4+nJ7NgI8RKTpJLGBHYQQoysPyOmJXl1Wc000QZ3I72d+IdAidr+d9Llw9sWHrEJM24GZ5isWst6v/KdrVeIf2UGtKuOMR3W6Ca35ttrh6lnsKLZepfTdfU+bJcQ16KENTF8xyinhvIeMvpAsgAkN+ohsSJSZigDTj7UIbLlyo0/rOrf+XwPWYWqayrRYPXLAwvPmuK+UTX/iqPAiJn4tNBkwDU7v6Ei58sSBmRY56Ai2EpZVT4IVGXscJzOQ8pSicvixV+6QcYZdrRWdDXGjr4ODAbWdwMxO4EQ/QecN651Aof6LJL6RK9Q9Slm1zOSJ+nda1qbEMN+YoC7a6/y2WbNbF8TGAMmG/cD8G3lF1fLHKirHF1ZydEHSOerHH3R0luEdLGNZk8KI4hN7sujWiG1BTSV9bbbXWIGeU/HTvAJd+9EbAlowC/st5hwz3VxRZotFmlpNZGx4ujLiz7zz77jYwZ379adEpyL+hXTm+YOEdXOgtr+4xDXelct5UV3SK7C+8GASm6ltI2JHFUIK60X9uT90Mjm6XVcSA+mhPQtjcPCy+cLpo0B+jaTu1Sd5NPo8nHokqRU73qhTMv959lr6aLw9zJ6wg55Gh0/f2XIqZkHH8UXtY3qyRpX3kNjZie3nvMNTq7hCmUrchiIgqmE+qb5Kfbsz4I8zmQMzr7vDyAPzDBal1zaPW2KxFVeU6HqDeXnhbVcuJ1m5hmMKrf9aka0Nn+OIw0clyUIDoSlSfWcv6ckZ6MF5EVx+8QV9uPLgPk+BQNS1Uejz80BIOu6IM8YpuZOlkxL9oSp7jOxZqI4T29xAFA6CuP/6hhf2EdudEVKIazoIk7YsvIqP9QAgg2O3EDTRB0UMKKXOkFiFToqDFFSY8Wpkrraj2U6oVB4CH7sY51ND+LysIwMdklkL/smqA0UClcJHXOPJ+C237EJXteXxDNiqNcQNsfQ8aDtdjPIA1KhD4JxsHd1KB37x/37AKRh4cY44UyXYgxg9Ijj0/OrNG+M3bC/voVDA4m73feYZVTvs/hUpjyZr2LESd3WaWlY0sMIDO0KS1bqc8//afgs+nfTueuscq9t8ccZuvKr1wh6Ibhm5SJkJUdUPdYjjDoCCzeJ14/LQz9yK96G/fXtOvhubFHYKuU70UFfyo1AyjiMlqfIEfWlHUmvuNiPBgnDH7VXQ9leTr1ydSVXYVvRhccQZ5JhT8f/zOzTGdJ4T9v9qir6WfjDFmqs6XPBH7R9TGAWUIubRihkRLc1MKPne/9TTXcZs7o539M1gyaFIsprxiUdbaYPl7elKyl/K5O3uuBU4TZRdgFYFJpmhT79TE/Cf55CxbOYUXLubF4QnDaakr2lTCoohrIuvN5O1u9L7ZW2VrqTwXd3ls4PCzH/vB7DtDVk/l1zP9auz0bVSDxyU8Q05Vb4YeoMxp2wtvIhFa3ljX2nLbNEzXMYndZMzHZ0WeWgPQFYSqFqYUY31gjHE9u5CYgyl/psnCXj38/FB5nQyWpfFR//AGIE+vLdLGnZG9XTRkq7wjxnm/yn35LGePCFm/S+QyjYTPAxCgj3BnPxaKZHAx2E1aR75+Cz2BBXw+CvSVQN5eW8V9A8xWOK4YZKop+SN5YzDdjPauA4JYEXQCcXY0p4DXpyFRqcvZPAoI240MFA4wWDTtOx09ff/WuHQKjr2u2PGH2CpIgnZ6g8270E1Z4hIxbhMdE2DJOzZ2JO2vs745MoNwNqaoRIkrQE0WmtQQ2DdVSxFlfy7xyJELyg3Yrb68pac7De7XsLwmLiRyF6H6v28uW/ztOWt4DoTu+fvrhD+lEGPITBT3R2BvP4t1j+DqCNLNp+/voWdqeWyk3UvmeVCsRo6biPio+L8tikImBY9VSEuUGynWR22xLpSw4AVV39mpAYNat9IWeRex4BOfGKv2tQEik0QqiRE+VHgdn3vd+hx9Pke10Auyw0h/pu/JvGCAASC6/Oaqp09GFvQzMsoUW3SWmOWvIdl9SYXAtBWxYwte9xmN9SV4J23mP91nKn6TAZBJyqDbzQEB7Br9iq1goC2TmPN/OtpsYf4g1bQRM03vyS17tqsGK391TFNfB7bMg+eupo5AM21n/s0Ehkq/3afAeP+tGN8AL65Gv/1zh/HD/3CvZ3OofupvhP+l5Ekv7z3RfP0OQ0sO43/YcvmPjE/u53fzxq6FbVDnWlMj3owQXKwnhyOG7u4k43ufxeV1tKyb3DAeYUWszJ2/qAME8xjZvPQ0PxvpBs381Nl7cP8RlDybMnSbHol9JUZxKhntozAHD5trYt5H5nWsmiXM49Ey6ymxKu7kJbvwFyS9OpLCjHS//3hLqw+bGZNwNNita/fRLtAy+RfYdwa6diautmOC/+KEJIgSuFfZ5dvWvc12BaczYJeWebK58d28E1CB6NF8gWtLSmEPSQMXLzmomqeYh98wxc/r1fXyYLDvBZ8Sl8GMgkhCn7VWyaQhThwWmrWCfL1EwpeyoGA0WGu6ZGWJHuWJbcPFYFwfizm+KtIX8e+29sgRdkdqN79tKVt9/ZR0DD/e4+7zPuRoLB0YGjSCjq3AiJAPTxQUZKB7ehojDLEKhzt1/B81U89l0fGSKTVacxpJzZTCcw5z/jN38EFxpnfF+BGQEB5EIhe/dKNo2iZz9cBJ63rMSE0NK7+DyB5uBB+nm3AWMMzBKMlGLFrAINC8Szw6pZEbzhKTguPUzvHZr4JLkIG16WJ9KZ28Tmi7RVYqk3ZlvT5oKJZVEex1Ow7pOt+WwHXAmEq2SzHwtScYpVhFwNhbYGn7NkDfDrIeUUR1wlxwJ4w1waDYPRl4w4FGjz6g347UB4napg3dpDPNKOHBWEWC17J/M/zdh24zG8H085KaKv8Q937ZMRi1o54t/mg60ERKBCVvJ43R6LpSFfu2tsH1kOXg2gDbLxawwmvJh7n9R3nu5wcZc0iOLhclGdMkeSFafIOVf1i8evf275t6KN7KxZUaoFSl64VM54D5SBSp+s3rlJDsMZQ9KLy5xlH0USLd88GmI0QXinioIhgjftcMqDc44vpl6rfU4Jnvsh88bB0zOncPmZY/s0Aj1GDyXUb1UUHDvv13JaiCOEGV4bJSv9L6nIWSiOKqNXrhKx8RMff9uj59QLSglogk2dNxUbrktWyVRB58Breqx7XXMbU3nbsJvvBt1tyWZtA+8rZK3cq1Md0KCkeTLxsXRBkN8DrZEgSxo6KJ+FgYDhbj1ftyLHvyVsEHEVkFqPmgVfDVp305QMom0l/ZsqlKsBIa0RyiKKKaV8SUwrx6N7tskoEfsRO+E8eyo583NATL0o5V28M3rdLIBFfza7Td1Uj0xX53lcubW9vYE07Dp9aZ/vw5OTcShsOxf56UkUEJ21FGDC0sLkRrlYiTbjFfgW2d8anKrsgds5fIOQDWElPi+6p7ESB21IKIaVqDAMQUN0qURWak7EkZIRU2kJQPlI3YEKTENLNI11Z0/ajizkc4DaCJhSRv0fMLksvJNVUE3iBfnpDQ9wu3YBSRYsFXbOjdC1K5EnPbP7dV9COWsweOEo22eTDBU5CzQkK1Uib0xUNlesGyEurSUgiO0rtW6fkmD5yL38kiSZWKQNtEDhz3U2vvz3D/2Cxf44erkU48597Sq08+5XCE5X64TLfjJCa1iOqOL1tkRUTWHwk4/eolkg92m9EYBuEoWFncxrkkhk7sLtwM44qImGElQJUQxtOxPjqB/3+FxqeewlPXDkDRVR9geM/+w42UTJXQ+PUAiDgqHxIzvU7oplpL/8+KLvPoCrqHbGLGEWerQbcbXtdjzmtCZXqI41sGKmcAt6370ek9eKpo4VHSiksc1ZMoKsA2WDi9gls1gVxHhdbCDmBN6AlN5zGwW/15f/2Q6yaq2wTfaANs8NSC1MouQpJrLJRU7qOlIuabzThc7/cP7YFP9TEwyZpwEBnWkFX7DwrndyACXBwCMvNQSnlWY3IwgOHdPUFShC0F07+tTQ5j/mEwKbSxYu8TynmZvGGXuiW9zZa09W70luOJxa8MABa84g6KAtoT5hVAO/gjaXbRya8ISQ+LQ5lzSD/58wcU87zkKTXjuw8X2fFXYoIe28o5tELuiErL6tQ/Javm9UDrtmo/KRc1TsDB21IqQUTXllbt/0+Uo4N2+p8Ed1f34zATE7liJznRrxZl1NfF1x5FQSCXHOdoFMFFJ93+Ges/JHNWzZlLmYK0YqJW/apUDO4pULnEmqlFYpu/pjAEbHqq9nGqlvqm8rc8vbC0+GdIU/qH9sS4UWeA8DA2QwuD8SkGmrWA22ykMXIepgWoC43TzDKZsyAbvbzxMLaDp9RWpr0KnlHwg7kd16I66tnc2WNJSNMSFgPccJLLezRTy6+EMeSi2g2Z98BvTVlila5ZhhtbHC7TvCDHwLkYTIRb/LVkmpSVMkn+ZIbyyh1MqYCRJhnxsab+EpVMhwYIpAEpisTer3wTGHQZSNRyQOm1BWSv0TOXmNfvuJPPUw2ZxOmpTdWCs4Jf1c2A4KcyQjDtxnmzBJppVvSZOYMO9BpOvqthoGMBghVrJl/bGzbIH0/59ofdaZRlBlHPAOpLgjtWnl8rUZ1TMNav6k2oo/BOoa5FtH8LNRrPwCvTpg3rUHewQmtAgfr9MEmJ9zPtbRveqrRVi904hvLKQOXdXdMHzmF7jfeJY8Cb8Gxgx76xa/mbypzZ0OHOorDDRDVbtYCxGA+/d7agneTPhx4f7FJDRhNrChQ3jNwfKjKvEjdzAgqEMgjhgCu62kApn55YB+ofzmpHqwjoQQDq/vENCQms3wkKfhbisRis6DamO5I9OCzxI8ODQVlT1GoKQ01NG03yY61bpIAtn1JQyXiK/KiSMBz4BD2ThmzXaE1wIWzaiV3tgmBg+ESZAZJLRjj6odoRcmlZUaLlzYqRymxYdk+T4Pu/5Zfn3m6p6QNnhENQvn5Xk7COzGN96+aq8oznusEpqj7QyR+DogVLPTtHmQTL/swb96nuz0cjnmfYYkHL6kONaWEvkOYocdYBqL8IOMInLbvRR2eAeuBIxEvGMq1SkBTrJugwCynkHxJ/wqu/xl3cdY6/XJ/62ObO8bmKvYjeKj8LjMg+Abxo3k6L0DwcrNLswF3i+z9pwTF6YmvmCll7bY4hoTSo6az7yxlYhCFOrGpBB9Bqs4sfiZ6oeINeQHgQVnSr2v3fmQy4CMmn2U+BEugb6h2QwV1L4oeHJIkgDZX+AuGBBjImUjf6eZ7AZSqar+VckZWAyjngOgRCXGer41aUj/UPtZ2XoEi1+edK3HUVfQbvey0WcbZ4ppz60C/C5e3+UgPUiOyoqQnVZ2FZ2kmAKkyxOik/JBPVR3UyxpaSO6Wp1csGsAiXkw0IAba+upq5okkSOA3ZttjnX4OB7S1Ebc+Fi2Y9JyRf+VYi7Tw1e64vHxXSCqdLijvx2AEJ6kTrGMHF3eCyR++Ic6BAkqeco7fk37sFnCaNqgE8gLLVDHTwBKD7HX7vKEKtr24KabGkWNuoBBJH2ZylMcxFP5pStOnTlIOrix5g6ijPfGimmQ2Yi/jEABwFwfYCc44uot9eByyZFKXcP3DbsPo4R9cKHhu5DiZduy5e0e9rk7S6C7JmdUVp9ahrRaWRugki5FBUmaw4mOPo8r8flW5m/y84tAcwzm16WZy3vFCrqrxs4FQ0VJGnxKx/ikVkWcR+H3UCdmohM4qIUuN57sKfFsvVj600wnq8vEuW9K6YnGpYr6p9C3hn8NULI/TyKe+rhKdk/8Z4aewc4HZyrmGCs8/YV5M0hZ23j6ApeNe0KtnS+++T3qf3wV4nValamw8X88K6zSbq6DL12fwNT8cVo2mujQgTtAPDsgswgqM0hfg7XcSY2+a/oXx8Nsbiv9sAwvOAWexjqfcGnZ16IBnpg8SZWt0NU9Ya2BAMZGH3S061TK8P0UfuMkNvwHcE8OtN3s5/miV0RmYocfrcV5/XxMdIQqpv1t6rtCEnnf9bJhMirtXVvfpmOd5is2rHNEC07B/DZnuXlDOGOV/rOfYdBGPc+HryLemiYTFYHbATwa5pew3C9nVY3WkLdz2u0Bb4bxXQvbPQS3nRNUzt9evuQ/vJJ2jVDFbmpnR6TfpRBh1higlBAqv10LGNWTE0lEeliPP+J+OtVLE5j5O9FTrmwHA8TJJgmy3lVUqPU/4IV8D/wpvj4/0l3HH0NW02YbW6/Nam4xp/0q3CkIvFsMayCN02b/Mc5yJUpUsMJrvMfWyfP8M2hFvzp57hYvjqsnVgcLUGN1zp4JqQG24dVmHzHJ3QCHx+GO5T7d1D2egjLggIim7iz85QfgYW0OHPsI0kCfn5u8/VV3t6tgxADzUIQWf4gemBmTGZxlL9F7Hk/dGRYUV/xGVQTm2oPvI56ESH+DGsPUhR479qlPX77K2oP4+Qt91ePzOoLGboRiL/z/AY1jFVy1wWoycO86+XYy3Dt5IOqldr/KCcFcvb1iJhW7HNWWrxlDbUkn2lDkj6QlmIbJ/56US8i91rpq1w2pqNGpwT2cD6fGTJuuN0Yvl7qwjp96AruElOYonGAV5iBv8co07XrEAZcSJKU48PjvtSga5fAoltPRRyRIFGeXp1imp/P4AQLFFxbvgtaV5QCO/IpixlbWQyDY8sslqbQKJ0LK/O8La08RRPORg396bcYtg0s1ZliVzOwwnxKDRv9sniulVf8lSFDcnQvEf+8j+dQNYo5NLcgjSdQX1L0e/175Cdm1Bk8acAp5sELldanputlqxVgenGkzRU9e0HRH3cOZBIwhUmwoODh0cSZPT0+TcIZHiqOB8W5zxBuxks6at4eU/v0TCNrnrIUib/rJM38C1fAAdnxb1xRN4JlBCN5txQj6W8Xq1E8p01iMcaOB+dFhFqeV9Q3cWdehrXFXspaRcIDy/vwhU0WAdQmm0tJTwhKeIAMloOefH4qA9u1yLjs7VjxzFxVZmTF8gJkAGL+TCLLpfMQHVoFhmtc4/p9nK0Gw27S8wSpnXQFG71Jn2r1d/aMV9kviQtxJwWSnVwWqr5DmF80MCzffiiGu4SmsI3NmmcPJa1R+hfPXpGyUO4T3JmgDeqfxRryd+5S73Ol90TPmdrWHLKzdfIa9cEUQb0yxsLWndxNOkWVnF6jZ4q0vkEnselz+yh6KrZ3eRWwxa4+PVoN+YR4wGP9gnhsyqQwpCDa9arI1czYQe4v9mr/eS/r38tEK8CIuYa272Ha9gsUFaCYC9//6SOwOKnPSd1jg2LiPUKa9fICvsFq6QK9+cU4ynjHyLTkTOtz6yBkqCCVoSMcc8ATGg5xAo1ybe5ZRVUAs0QOu+ERnZ8nRMF51DRRsTjo4Ggr97yRje1qDtX6ULTxHfsumZnrbhvxjoO2YPbw9w7L0h1rESs2EJpm/sWThZH0OKYTsRabadTmnE5wPKot8hLQgYpKKlzQlXiSas6vhuD7h01uVi6a4kGA/KlIJsASQSB8AbYgPtAGlkkADu+rlugVFgZqQlHe16uxjed/ypstQrR53el8LAWmLzN9iqqFPivdAH6SRGk5Keanc2l+OaYDgQ53laIuyQlI/2EaTwPKNxS0PeR9dUmBNPGSuXibwreCqNTpGb0apNG+QO0FrgqHDmgUx7iEbPG3UPLkB6vGdPd5R3XIH7Fqu7Y2SWE/XYe9ERJu/8cCphYoRdi7nfP5cXo3KiS2u3yPbXXfQfLrfm0DvPByoUeo9N0SaIHgpEGFLrpOu//y+S1hSYPsQJBR4G1ZQuuyxps5EtKYd7CjXiE3oX1pV0nb7WFpMHUrX0PSJID01L6lB2GA/+Eoq+s9hrCJRoLihtvNKGOz01D34v4fN4E+tVLxGmx1W0lq/Cz3cfkQXJZ+cCURNMMwijgI64TcJPoiOTCw6Lcg99anjwEkDXD7pAezY6tzjsYLUDa6DrDOA6ng1bg5r4DYgcJCuMwa4BX/ok+w3aG8Oqzv5jrJJErwei2C0vlWuQWtg2oC/QwwetqdxedkCIg3MjTBtCJr1QPPXMt8o5LTE3Rae4RDISfjkCXZSWbuuLawfVIYmfrSfagpPVXivh1rdrToQMWbYoCaTGV32/sRNRCY9XOgsbk83TKJixfcsSi/wb447Pw4ryxsHifUtDwoX/RO7HFp/JCZK1wWWe7zP54xRwnga3oKQWHHloi00THOxRP+0yY3KDZJ1NDCuq5Ld6gmXyZRLE4i6Jgz9yHrVkwNbzFVY7i974yjObV0YO2BDd8CL4SZwgH9dcPaZqTBQbl6oIL9/Vv0S2Pb3w/abAPmGosBRg+ognnfUG8+IrNFUvsQiYyk0uZuBpHd4WDG0NHn7wT1TBEuckS9Vx/O8DuqX2i2qnm6e4zPuFGgrPna4lCtkdgOqwvfhW1/S9OsGoOGRwjNTHZ+BASVJhptCVf4LYfAkMgezll2NeCDkH9alViFTbYwPtxKC9pNphzpIZZ2AqY9IpcaFDS+PVinHusdIjN9wA25lpa9oI0zV7B8yWZjU7MyMNowvZepLRbBGbTkJQD71+ZpqthzAiPtrCKioA2ddtX8C8uZRDHQlWX9PcGuy95OQEWmiPI6Ib6kBsj9RZ/yz8Qgl6B4e6YiRWGUcYoYGxSKiwQ99nKpY6zUzAQOUiGRdI3uDomryxLah/Vezesuo1N4c7+kDiWZF9dypRXARTh3+oVJOx7uPAlCe8Nr/qC4e9t4iBajeymvzzdylYFZIIxDOp9yhmFp+srtziIShrnTmuS71P8hfGl5N4EGk717AqLjJXlErfUIHPTtXKiWdBlzATwpPVz+Y9Jj1UDfk4AKeJHAibpM5rmCYdoTX/iwADgEPQhgA1iUTwlYeuXt1/ELrqscqDPLRxem+dz2YA36hXZwyZyvfk9bXxK/3yh6jnISXSRFAEqrpUpZBpIBj6ebr8uKEO+kNOjIc9EyY7G1z4seH+UlZV5m5W4s/rHasocnvh4yAUbi9SySt2bZfuAAEvSbGJYw0DaPso+BtO2/e+cQdnfggxYi+JyP+ln29j2Sgckob5Z10aAoAqVtsfQpVmPtL0Ang08rm3pOBLhu+CokzKz8xfJ7I+IKwr7iXfKzm6eSpRLHqtgiQcuuQCpJT9NAfqfOgy04gVcjEJX/io5wtoQeDB90s9msqu91r9PeXAjMZtQuGhFFFbHWvfMuDF/E6rCj36vLAkbpLt3fcEDfQc4znM8/D226e640k79GH5SOsMcCP1rNkdEiLxbx+EjvqTJlDb+mRpYh6DxAzvpnPjAq1TBF9bmHlIbVbSkWkNS5dwNL+dwEqlPbc0InV9VrA8UCSLetPHhEDNwehQdyMqqJlbx9lJuD+r/HIVtJZBe07w0EEgvUlsWNeol8pJm/dzuNK9fW/wkj/X7qtj18+rRXIgMU7K5quYJZZoY1qXrDuRm39G9sRFXv931mMxVGA1XbueC/cMvIb3XtYfhFyLj9kN5+Bvc2juvJw8/ei+Zq6br54XHg6uywvIhYSpMmtf8h+EYYDuBMQ7S2wnMzmXR2cr8cQ+3OPFdvYfsLl8eTieCNtalQeKzKBR/Z4x7RUPNHDOGPKFiP0yQ9ArNS30i24ANHVHo3UhD2Faa2vzpxp/danq0bvcrHdMV+REWK7JasC60dMqXgU0syY6HohcuhmbiJsbpbnij1UMwCtDC8Mr3XtMxrTam8aQW76KNGS3khqO2NDgpv15LHHGpaBOoa79arYDzBqZ1yxUV38UA4hoIJPD6wOSd/vlsis0zc+xw2ozK8blMtV6F/NVo19+WLScjDIswVUyyySYmtNjHEBKsZLn1Y7RLouzi05juQbi6BpxOgTtzy6ZO4fA/xzO+IptlGsrbsTPOOtfv9NH5MMIwiOMlQbZ5FvdMd9QrdRKclnb8n+YGEREr1l8t6zUm9gAxS5UFHH8sva/F2eVYY4GDG8y7C9BsbBrdnCMYMv4360GTB8Xw1V9Fl6AN1/D55oowfkJyDEiC0NRLDLbuFyG+SfFxzauNdXWwRRykncm90hXndgxCqrvbkfVHfJ0Flbm8sFVpLgdPtjR2Ash8A2Yg+Owq+IxIq0e3TwQzxgF/+QElR3A46cxDTefnB+xPQJ5WNSdL/baNftJ6IPbkd7Auvj7LLJdvx1sgIUyjg+Y4FuUMMUmHp/Xs9EE8NkV69dGKN6KBBuqomIu+vOlrKJS9FTRIBeRmXzyRJY9+sJSAM3r8E8OvLZP3Br2CGjbDjSdG5f4EUK0qK9IkNc9A4f/CNeT+FVBschDggEeWxCNU7LIMfSVUjqiVlPa9C4eX0wDiEeJt6zBb3lne/9zebEtFvify4imq8DRfEEWqz1adqy/FgjdxnG5sytYx9xWrtmQ3f0LFLqjXMVdzkcvCF1jtleggz+DMABcgHQq1R/eW7EcPnVt6PyfOaYiDhNXG12rTOjhzQG0O80J1i2nEeITpUEpygxtevRuClXR5CWFC61q9BpZYkzeHriyNcwnyLxCrhcSNGG/RFIv9GIaFV0YsHsPKqIRMa1YnFIKJbWeIF8ITLDyLgNZ5k28/FLfgQPfVu5pH5Jcj3qrizcVUFxuN/z4sCakITJG12N4OAiRvPmmpuZKeVHAYAQdhxI3b42X1DpMn5kRrp39cT7GQ2g6cC9KBm6q5yebG4mPRNQBkl62KtETixhNYbVfc4qzTmwhVHrZCoUSQ+Ddm846eIEitTMYI3hIwrP0p+Zk4UxJ1mIBjbo7Mmf4L9SAQ219mGed+WY35Vss0zEI/6aOP17xujEDVjuD+GgCetOqp9BUy6qSmmueEjluBVokJWMtdp13j3fdLW1wsozHJqTjlnD3zb7gy524RZsgbIvUOvttrjfI/IQTcDxWbVK4ri22X9j0USRwxRydbnPhRMQKsAuhPftvFGk63sDogeeNXS0aBjErqz88HdYnz9zeqglH1jpgmTfgg4tl9HwIiEmY8RncQ4ZwOshCqxZigUxRvDoBY4rTkkyqL1cbQJzova7YSnsuBsgATaR/QP94y8sajV3epD64hej8SPZq051Nzj+GqA/qIcyNcmOQ0vNDw9Yv2212ATfMlxlpWW5lMgrMObadXWez3XyvAoi/zQw3lq/ojPYArFo2iVW6KZaVloHUfSdJvF45aCfVuXff5B5Aj3y/s8sHigf97SvTZL4ANWYc9QAU6/m+1vAK7DGPOxhMnZkrjSsS3pni4hxtov1OWBR40iX3ht+/KBYgmauTX5u5t/vY/U/B+abpIHrucoD/qJioxME62CqgsWGsvR4z1iM3o1gtWvs3W8/RinVzRvz7mUAWZrWHDzAoNga+FRKYGar8SNaWC9fHpvCVVhQ6NI8WHjalrQag0fgqjOBkOf83377drashw8SBP4em47ZmyzY57X03agKoFkPIHt952hSRBRcvaR/2TSNIeDmACf+bqMewntRU/Xs8PJbIfqx4c2QlidZxJgYvqmjQtpDbWuf3s3heUdczCEPnqVV76sn2ikOxqUWsgqjPBIdGuY2ee9oxntTLCOZqsKa/LnXRURrVEYDHePdnkNHMjm/JTQP2Nh1TPleJfCryHh2R/0MbsOnmDC86cw1gU2UVKun9WXr8tQfCSqz4lw9jew6jsfawp+irl17fgHSoA4/b7smBkHYTOXqv3o81DNEtLgw+xiIkqkLwpsU/boVs4EgfO6ESs0V8iDgGCQxtaKaDK26TuHwFPhxd/D62RipQQtPBkaN5i3djx0FpQNoUK+ujZiMW2zBPpOxuBPZ83IT6Rx0iGwsieuCuEHygsq3jVhtOWg0RXmkqKiipNAv31X6R+PZddd0+zrxa7qusroQgf5kPMOPb64cX4w8zeofCIO4wC4ZPBAb7VETdmrRg3aVPrzPbCy0bUlDHCiVBHV/DEG0a1qoZQ9eqmIhWfiRCfFDBmJtZFcBqukXpuwgpoto2y4XJ2ktpgS0+0OlU74veaaHpjLdeHiVnaPotXpWc4oYv8/iYYj9UnfMYTlFCrq5/Y+O3SMI58pXDdVziSp2Mi3VajC32/evADE5zzho74UUBhUc7IPoK+jCvdECDok3O7gL0yAFNMHuG+Br7B6KNC5wHTiOORfjgJGyjRLR2hlgBUdScTcru0O9gIM7sn5wZ0lbglpkEhzm1WBKX+jOKLQ7ZO1x1eVGdSkaCzvklZkpz5CxCOrR3X6Dljq2h3XQ6+e4VfYGMiT4NdK2xVeKGOhCvAVobfdLr2a5p5XS9M7NKZypiPRVWSX7t/X9JJTrvAon+rieupHUevyvG2SYQJPW5Pn8rgn6QCD6CZDdW3ZzCqH21xe/SrrvZSnnixEE5AR+I+3hg2+gbe0a5OD0G5tTAHEoNrzgt5d2DEZr2eoFC3IRJGvEu6xP4wRWs/0ahnKIuds0oFpzcjApWP5y+uXP2pD1UfzSMsNJ7S1VIO0rFuque4hB8WIQ1w8w2LRznzogDLRpVW42r0x5L1BVsSe8eTTxB10os6AfZEL8Z5uuLYPZOH4IkwJHZZGhPX6cZ8T1G9LKKOU7knfX2rJO8c0XW1dsSdlOLZdLa1vUFpZkuwOuRY3Kxo3MTd7TcD/LagMUgun/0blrkHzP1qTOs/FqgQe7n/euxG8OYik/UwParjZdV+Kw/Qq959N69tb/25MPWKP+w+pBizHniyEywzepLd1Cpvj5nL+nakyNYgF4oblRFGuWpbjxNt4lHpAcRVWb6n88K7yuKgaJSCk8d1eeib5SRyHV8I+RD/L8tB4yyIROFDFW124+069AcI0zL3WvIU3kLyloQs0aIIU4ek+N1gqyKNuLirLGcSDk95EDj/Cvvshqm89NC3llRJF9sVosa4CZBjmrc5n79dh07pwkOXk8TnVoLOYkKMWwOKBGhLR69dNi2XDeSBR7qlakXVllVeugLX7g9mDjoAq3ykE6+AAXPljblHxUy02gyr9gE3r66QWet2ivQRPOxQVqNO3GN8LMPFiGUL954ZP96avFcuaysDUL/hsgBrvU6syOV0heAmW7vVsc8mpo/4Q9eH3Q76Jpu/rgjvQNoFxfeIBpZh8NzgXZyjpGM6Ngk/RH/R2IuwY7UcpX4PBK7eSJYEanmHEXkXkSJLmMwoQ9pxB8SsJ4fMzanXB6VpBwtVH/pTWKSbWKoX2+QSvcP8JwzziPhm4FrBm08fXk8GcUk1xo4HfzF/1WOT6duWrnaNKbMHINqmH7WqRb9VzD37iYnyEWD/+pbDfQn+rl0ixPdJOEsSa73qFb0Yem1q4KM3xMjx8pY8iRM/FdsEtrC13S/AlFtdJONnWD0MeQkms1E/6mW76kPb1Atf4uWonWFGY8LQkXCYPt3IRjtjKU+UsH+y6khCI/A88U6ghJCgiByNOLpI2et6felzh9BItYVfholHzcIXRYZuHB8FIQH7s9oQfZCHRVmNHSMMHUCRQdGkNosJwrScj1y79WnGfhJKyJ0MEhS4cTPzCrTqdk33Ff21TnUVHovzKiw2fu3c/MZNow8ejTa2SxfRHA2ZqYU+FIUrlFnws3Cul3JVAgTrhIqziM1rOfMgAK2g1pMN4tL8/KqoYGNGsJwHXQJmsJ3S7zmqlnD1A5ZAxjvwbzgPh98XJ7AJZGbBMMJGuAQMjP7byiaNCmF3qF1GUPH+inXTJxVYnhdGz57v4gQft332ZYicgAUNImULRvLVKTia1lEpTNj3dD95/30y/bVNGMMhI8T73pzBfQ78ncVtWy74nA4dNJw9sOBy3ujBA8eVeykx80pq3INYy4NjIQ3iiy8GdET8GuxRwERfLOluVwfb2seRSBcNGHPZrOba73/D8y8rOQxsE40AD8A5jdCow3i10kI2KCfl34+lZc5HZ1GZg/0KdLnqBMEa//xkPdPrdhvBbu8nzIAR1qUToktSTyAPbjRIl0Fi4obOdrlK6cac6rnjjMZUI8NiKfyU3WjemJrUxEdfI9qUfMig9OIipVFOC9196UMjNJVjZbqeyapFEx2V4CytPigN7Qnc59F+OwNMurbilLoWC3NeYpgKh8QV1alMmNLMAcwwJmJRnDVR2/OU2RaPglAmsUTCyZcxB/g/LGMcm3yqy/vVY6X0bs9z9z48AG0l3c4cz+8UzBwMQMS6hf+GuwDVOG7rIRKqanH5COZYGue7ijfwtPPTMjZsuJPmXMwFDgxUfgKI3fmVwaV3n2IvCFtURiXsPpQgyd6dzhX7OWtvz90iKaYoFofMQjR2P0DQj4WiYg+A11y9NWKLgiLSMW2jRUeNKcaU86Tl1JOLu4gLhv8oOj2fkjLwGXBXIgzfHN2ouBUBbpl8B4gG4sUk1O6fbOQmHbunma4DM/CnczExUU6063TPxlssiIqx1A6AsCZL88UqkzxwkSuLO5c6oTTTVBYYyPIqavkZNoTRIze9OS4ncIACVLRyu5b4Wln9WmUxdx5JX60HbqolW5ZWSPb6WJn0R+JnzF2hM1m0ajcgVarv98ew5jiuTe1N7hIZJG7SDq0VFg2yTH70ceGfC/GESfc0hsn3gDAYJLIPXVn/6sxd/23C5t8t+JjQLXm6z3o/2C+6rSnSuBOp4vKQKl1h0hIe3pVZkSZre82A+1hL3JlJPXiXf0rJ+Vsi47Ng/sEsUQy2oMPYWvJ0ajEYE/pMNkQvrzxUWhvkhUfzZW5ORw0snuShvOcoY2PL/eAlpLJZ7q9gNUwJEqBqhN60zSHYERJecvxupW6JV3PPqgYijsLrgEM0S+BZeDXmo+/HfjYSOPFwNFrLHdjBnab+6UIxrI08pOBd0F1lRHql6jdUxONMMTmJtceJO5raxMNmESd3vtAut4Zswp/zQB/EMneu10jR976bzS2KxXOe9X1j9Bql5Gt3qtRDAfWCtHuvPbDcbYQsLtwbjtH9/QT5ZxUI/UdJLro4EftfDMJByubbRPk+7ySRqDK7UB+RLieWttzy6LolWsw1ahD+fGh3ldthYdpr204dOO+qyiyfgWMoa5h9hXApqHFNd2PnxiKDf5ohMgLZi49t2oraTLR0KRGE3igRxJ8kA0mnCJwJJX0XRYWtiHhYlisT5BIuLi9z1Inyw2RGF8Ti1dRRMINUE0biihnZbgZNZReBepP4yg1lWWhxnoeB7T2Gfocen1u4UFeXb+kHpzLA9Go8FPesWaCLDB7wCBswThRhtoKiEuHTO/nVApa93HObVqelrjXueAUMQssoKr3+Uu4RFdBM4nKOXNa+4IIld+flagJzSmaSFQf9UbpLpi+gfxrJG4DGNAqPlOF/cR7z6iXeJdkR0Nyj+UuFH0rnVNHLPZQsPytVx6XptrHB7AmeXxGoXUIIpA6sIBuzzS2JbE0obx8da1bkGbxTVoICn8lYyI9I2XJRrmBWaMxDadCnXsYM7EH12AB1oqhBVGjUvfFbQ2Q7llShOP6s2T5+MPKg4er6+4QyHhVFiPADvNyuNGY7YKUyBdhmxdD2aAY8+X8xsfbeCtwv+afjcs2fFJk3j+Q9tj44DIJ3FXKemhQcJcUTroknwbTem25h3pZLAYfRpXur6wf5K3D7Ivo/KJrD9nKfn6i+Jk6eeJXRo5YQZEjHCxmY0EC0xPZrIXc0L1D8EXjL8RgTmkTUy875tR1f/PyfJvcqQ9r680Y50RRRvCgr9DmgCYy8Io+rGtJPhk93kKQiavtGPcu6ufdRM+kOqJ6LB5a9/YXRjEmyj66Q0QV+b6Df7P7PHYedXyUOQ9ALK28yiqMOen8XxW5BFcqIKF/DfEGqVwJAONKCQTdSfuzwMJZIjfEZw4RWXNW/qEnetRrRN4suaSF2Un/R0ksNxJ/pfanv1nx8Vr4kNJpb2fAzR2mZ6ZThv9QRd2bTYYv9qC91TTxnjlfHQkhrp2LtNFhvTlV121EHU8xAhe9aUbyhU2t7F6xYNgoNxqLlg4O4710qrf3dG+0I+ypqQCcVZJUkvc+JI+EDLogiPgwvQLKEr+6ppCJjY/CfzUzHdA4+GwYFD1ouWpxzaOYLYTZHHcmugmwB0evlaobXCCGIWwpeKPtNi1y1Lo3HeB7MSR+0RlF8r32tk6iTzNXM6EqhouGRox6WVHIEPtPC5y865p8AzHO+i/1nIJw/ZhqkTNcALDVQf8eE4Ln8drLOKNZ2tZvy1fG81NZIPlV6xEfReizyetezPMHI2P2+ucvU98x4L/qOjI7uTi8Y4q8IXhH2TWXBvpB1EYPFBMjGgassHuI/kvG0HslVNXcSWXYs80IPze4rq5rcndO6Ey2qnLLv7xS4TroVL7lFApqE85nLC6WkETEoa80eYs2qLXU8khFQA/N6Q8e0ZZZ9RGn+wNXXEwzkp95/xxASnEGv7rv/9hBqDGUBHExcl7iSUMh7K85A9BruAdcMJYYtxaK6qxUtFgFq9b6ys+zup13guXv8IxJeSethBJ/AhhdCrFUxIJjHVO8c4aE7CSIsVbfESWNgbNmhXBIDD6GwfjnwuViXSyus2BNzaMSKf06zlZHaiZCpgA5mjAygE1Rx0vsxihpQfnswDsKux/ywP5VDDYIUmQT/Uv8L/GpOPc/GEpSjMTFgopRufrvPJYB5VUadYiKLHKdmKHuedqoknjTfY/4pAikMd62i6HuGLE+KfSeLIkM8TeYUP6bAhJBks4m7ui0oUr7yAZy8Lnf1CtoYBQEfkMMm+2z/ixTDOiaGEm+FZAub3l2NC3Z5QMFlZvmyGnlvfi6NsxixeZqIV84SA8czk3wCOHxDQcb7DBfDqUJS3+rzSItBsUTYYfzlCia7wJZjBDtZcxkXB3Ev39sgPgvsTPH3T/Xm8uJxlE8UqlKAO9kCLbpqkb853yO57JSZoTCHbtBFjU5k7+Pwy7DIKqfSSMHZNh5BD1zwQV+1jDOhoD5ub7139bTFBSEvbylUwVZ04xoAdga+gKY32+phUFmwCet54oBX4ih2F6R4ikUfHbiQNKGxBuUdagRFsArzK1Rzz16gbhIVklLqkOq8rgP939MkYWunHA7gsCF8j21sE8ush6u9gGQfCci92dvpb8Zn5VscNnb8UdfA1pWESzQWPJ/vSCD5u8DVNUaQVSzQA563AtSOtYv6A5TJWIPKzbYUZVe/DvYoYqWIG2fpDQk4Enk6gkKXQ5Ps2XynVqVzqN6kKCx0FMYpQLUauTlBoA7l0bAMkrmo7hRKuddbWMsbQ4GhPoDwUOdtNCCy5nryDyR9sdFSrfhojjMoArRtzIg0qfHongLz6BaPHmOpUIPG/LeWf1Ited1lbJeIo9K9g/E6TTEPwFIUiPeN9XT1xzMxdHH+mcctkxEcItbws28wfoJiKG2HvL5CJ2CJLExBxjWGjAZpQufFMd/45SLc0bBUsLzIyKB3Ic7/HnIp0sc/BJn126s1WtxuoMadsbm8IbuFZPx2zzGzpZLHDqJa2SW4vCOUtHvAt8hFkdvXGNMJ22SZUrBsUESB/6z8LuIr3YiPpkkdcJGdC/t1w6o2AlZgEt79v3CJnXhsbWmEOQuhgNyO7y1v2tblvBNy6IJSit2Knty0u5uGNfbKu9myFRIdK2Lcou/XwyYeCcFuf2ywA3W1lszCss40SLmHNVXv9hsTQMbuSGEeTizjJq++a3G/OjRS8k0HKIczlujTJ10+824+vY/1zpOXvGy4Wk4AzgHJUDFHIq6MrDDhwBVC6dT5IFdqspBMpT5/2IGPgEljSMhsvFDpUvOwb/g6qiNLCQZbdua5y5CdtuYXuDGXi70q1E/PGfXrwWmDksuk+RBF7fhxw4jXfIm7Mjvt8aiLss2myf90qMshp707uMs9MwH7FDlJlF9z//XoXte2iuZhB6FBNSIFvOeO1IfhFX9ANrCVpZznmdVjyVV33K3Y+hIVUfdwJKDdjIhd5gs156gwVnxS635twiAI6x6myeSN/nLUV990IcTFE3hpwelm/pjLeFvB5bLFX0/9JqLzDxGmw0q/xxPblhoDWZAG9ZRC/mzmaEvfJuLPOLycMHzbm0GITfwI4vj/cy2p0jPJKoO6w0MdFydeumLBFmDPaaeChQWPxRDjWPGUBsuwRb5dpru00yo3pYRiogm64y270ocY2XcuDceBdof4XKwAIig0QGbKEAfw+jslMPNLzYLruaEqNG0JVAxuT8PQqHTIvSydqC+SqtIh9wjz+TdjXls9aHwJLWxrXVuQpouJ41Ag5KAxvdaMUOG7f2rrNiOezK2HK+BzcD+7axrJK41cgWriTETzPhX6mhy1Z8SK1STty2D39TDHQxmiITzfkawGS1woo9xxKRMMlJhycK2fIVH3a5GCFuB9XaXIpB6XcfYLPk+NRycphIMABedUySgK5dayfjAX7erg1SXC9B9scrbV9E9bQlCWlYrqiwMnp+A827PP/gutgUVvSWiJFI0/FDRY7AovNq63NuFwZ+XGvWzxHNNAb3z78veRDiXcbQ1pONAHp4enwpXHS8VhU/HKObHdKWACz0xlLCghzZS+Hj5b6R29zPUQbUdjCLiSFV5rr/EfP/4HMbet1wwXMxcx2wb6N0qDD8PHfajWDiszrLORfu0QRpuBO4L1WFHpxfAAg81ZZiD+HYxJUxO7EYsiVRE1/WaYmrWYyTyCYYog/dZrQk4ZJ+D3q3BunjGqFjI2S8b6mynCQSsKO8yFCO5nbM0WJf8v/4dt92/6K9zbjcsrvCPFUgWbGrmNh7nzEWzyKbuz9H7sjQU5x8GSA8JJOgjNCcoGMSNz9RUt/VTiHbhzsCLwoYBewh70luSovtN26VJQJ/C3cFokAYVlf3Au2JrfdIwBhFsEWDvbrzTvWj1liYCoi0m39pTQpjinZUn6BzfZ13RdJ5O/tG90osphn+H6oSO+OO5UMBBZgPkDwk/nQ6mWSqv/s23StU+43t5VvQPo3ALHa4zaMgrQ4PXMWE6QSaLtSN6X7A4rsIOkrpDlF9C0xjt+/c4A6uFpx5/8FzL/2/5I55/LyB3rkt120PrZHw72DI/ro3e0TJ+XuSi5Q9VCSqLglB8f/K4E2GkmIrrx87oZg77z9kezO6ME4NRH8iPkKKF70El0qeBMdJaS1bHsFt1QM44bOpj5nDtnY5waLSutz05013i5eWTLr6A8Ct8+oCaSE8yWATuEk4v28TEchpbWDDSVAh7L38UGk7+vGfIgzMyw27mC0CfhhLeAGzfiFTg7KvOC3WzYmzFC+we72+jqjecZJKUWFB4jkJfIX2Gl/NkE8M/y2Z4TKQDRuq5dJGf6A6M05E+jq/so3Xiufs64MAIOPfTggFmLfWbECzpahg7ZMXEvheOI6gTonrm49z7Wykgm8j7qX2tqMc/temL8FIJjqHyv21+9mAoc/dSN39h333u9v7ZVW2l/0tj5cNPifudiARsqdquIVHq5KA2Fj6I1533DIXHFnzxgb8sR/5lvMJSEwC5WGEyXKtpBfCMX+yRhb+fzJnOkrS/tWTvtMrTXxcuIYqQckLUojwnVXX7f7Eiqc5g7s4AmifhPwRaKt1tqcGFqvP/F3xYkB9Ru3CjtPn+NYa0vPJQLStu6zcifPOY0qRh6/ulVCvQ/qRJBIJ0MVYHP4zW9UcqfPk4SituWIDeR7E7SyXBay4xhhQCkB9a5KOM4/DZV39tQc9sQ4rt3wjYQeza+sEEVWAQElTHoSbq1gnnWbCR3rxksguQCvYB9f3Yioj8VoA3cB91b7luzkgxQjS1py1vtCRF/qGVTfeR8jcBPofSfmkdYCGsDAiPwuDItWsMbv8Sd6uQAj1BwpSLjdf9iVXHvSB1SVpMgyWGd0mzeLasSKi2fKuiJn6lwCmiVHwDGceZbF99V86qXD9I9/qLaZcfBE/3oTcgtyGplh7MJGR0pzy6BB2Ye0ehFiaBe4+BWnqXeiBrjY07rWMOfhhiiXKyRCORTHwdHT24SGBAGzSQmGFA2wnBI9l0DPdib5Kd7DqFX0B51+zzaIFH7CbdG7PAp9D0+KD0noyoKHVUc5FiXw9JwoFgAppHsGfNNjyn5tZ7wT2XJBNdSg8bpmctJHFtyVFBO/B6oRRXl8tQwrXiqUH8gaUmYclz8HVVd9dcL50hezyO7QJxNie/998JQ6QrXzOYSzKF12Yxj+H6qKENNIokypU2Yg3kduwcxzLKr4sVShr4egULpHMu14Y3eBNsf5TcrWJMQf21jbvdgrUc3MRQLWiLOl2g3XOcK239NjzX+ApjVpZB4bvtg4QeO6Oc5Za4W6bViqnZm8GvnTSECFwr3f0kmLIDzEB4/BVO5FrCcLzetoM9kDJnfdwld95GNbUVkXNrwAQwVeF5zOa9n8tJovwqUw90SF2ZTttFXJF63TO2nb8vQVtdZeFmEPU25Do3q0fk7RS2tTTPAb+UgMu8HkR2+TWeleo/F7Zodj0UFaScCo8f+XTcEqO19/wjSLs62tnpsTDljlHCZ+49kj4RdCjHJWNJhPW5DbLApsE3k9ESTVhnODDg1+zIPij14eFFuBVIWI2prG6XXW0f9VY3TyAyaXATdEGUHbyc/9YbJeVnouR9XZw2Ovo0nHfnTfa6I1Xgq4KuWuWR9lJfEkzvUJyg1nOaOyX99jnDm+0GBgqRoWI0A6mTPqeDJhPQ/EOelWI3Kz0mbq6SBgTf9k7jZZPLBEA/QA4kyzOBEc3VreSTyqVVdQHHL7gNxqW89wsiScfKDws15RKGdzg4CHxVHxtMN9w/jvDczLH3kZSoDbiTYZ8kLe+GzS4kg1GnNnv4r/XYmlkUzq9MagyXYvrkHm4IhICJW4Ezlzzm6iKJ5M9lpF4SGru8pcpmtVIftbAN8+50uQAR4jUIWjS8xSLWunk5+nOPc3F00LbaCmuCllaALXT/fI87uNTJ4XAfzQknPt8fyjzBI4gBA8i5xgKZrQVPeQnv0YXawE8Sim+c2q8GE0u9gl//RN5BlMUwmbL+1rtQCNXTIxX1NqPtz334I7BEayJaYjcRMAFtY+GI5jCphC0vdWChVfGlb83cBazQBMmo0v/1ejH2inOMG6PQ1NMj+nGlvV7D/P+Apo2hAJsuzBq0LP/dJGO0ilhBZP8kZfCGlF3lWTnJqZnfjJ+m5NzAHKRUfFtvPNEqulbPZqVDjtgpwXO4g6Sg78WBst+5JbYIakFvDBOv4Ox4nQa8X9wCdb0r9KZE/h9PtDa/Q6F5GMDG/nMNNxdxYeuxWbzkSAt9qNnSwMn4ldrRCldLPAVglzVnI3FOEH7jx9IQj4NRbu3bdEDnxGi41thER2mdmiKEy9acAEhxeLmmYGe+q9t31pXpBiCG+rBffgbTGKfoDM3QSDurNw2sjLryIrdFGMnYvbx0Q42PWWR+prA2Yt05vKdVyatZl1pvk5mukw1cApK9Vl4/dglnXBTq0AFlP6bYKp8coh5f+PPC7G1A5l/0/pmPStYDnavZYp+IOtzdEL6IRYAtDOJsyI33Wmco6tLiRwKbmHiGQdqNP4vX9sVtHX7T3zUvHkh4Rm/pooWK7dzCk8HD5z4KsaaQgGldNQAhTaf8+Q4qS3Lu9asQ/dzRBWT2szBmkgnsyx2PAb6PDmtlbsiMIq75213mwLV6jKEKghXBxFnDbSnk4JcaIe1+/M13Opf3jqiygkcgzMssV+hbIReML7nx1/jmdAzgNo1S7djEnv4mTwQx9DL5cFBHd0i4vxF+hO/A6YrEA5sAFOs10y6A/LjLpALxOFaJNwpaV7hM66YVKh+VgUJpeV/Qh410JIHICijiLJN6qes4vnbgFdciSMr+pvGx/Q9nPdNa8H3SxUFU5Tqte2o458g6nMHlayPXgPQJ/N15TzlC6ByvDFue9SYryaH+1CNzlSzK7ToomF5rdZWjp7cd0riWDE8F+ygmqiYFCU+jNkPBJkqrAwniCuYdZ3IUPk/R06Zehfhd78TMzG+kkPat/1EMZ368XcoSkRVdiiPXx9Q7tLR87lzzoH8Q95vBATJ1S8dKI0miRVhef8TsmcXxP04Pir4cE+DISrV7zH+Fwn6+a1ewdNKNZjhXuMErRo7+oEejySF7awQDG9T9HjTnVGFoa0qse2D0yMdVNFkILnd4C/OWD/6RtKUSJRE6TFOS7NLql9JVMsC1G+qWY1PvcuUw3Wm7Kpy3RcWRbL7uDxB2STiVBnd7HYQd0S9Ygo4dNN1Ev5Q0a5pGgNLb4OG05INEGnpPHIM0eU9N7rOz6MqFJBdiK//OzcYdenNmkwHs7P66QmV0gWU7xhgx6PZyn17zYWYfNU0WIMkN54Tbs8W7dwxX2iAA2/2OAmgcooSjw8Yckv4OTroJleOQE/VI0EnwlGZWoTRZ2srlRsKBfKkC1o6oylwaKL6dhm7VgR7EekYoewPV/uU6gl07AYn4tXfaQRwmTNjxFqjjrR0FTY7afq/+9GJOE6QZ5dDqDixbrVDGMTBEX7nXI1Snu75d2fMmAOkA/vxSD3WLhFGkAFv1iJg8I3ACr8oV2VeZsAs54tzMnEFMFBasIbtmd57rGeRqpg0ySK8MY0ETAPllHjxlyWhg6ofEkB24DPNJeJex6Xr/b+iefJ/joDlcpcL3gEkBWQE49oU/QxiC48J1HSRlphUmfpuCslLPmGVaaUc1kU0Lq3NoFYnw2SwKtY+mVNQroflRojUrbQFURKP/Zjq6Rgj3tfgCjGtEcAM9HTcvqh+emcqpp7T+By15fLbCWV4QKJTofE8lCUASSYsEDe1h7vuYKzhq+43SLENBa7pTxuZYKSxbUVJoEIL2f5Ya8T//tkN6PTMI2ZNvfjqm/z1OKbnzwhU7XxfsjqT8616Tgtl0N0YSlN7zVtTzSrGg6tmvHvEqSbX4FAYFEpS2+QswYMz8JmdePmH7ejbU7T0iudlOENt1ecHTh66KaWa/6sWOnIUw8TMvAOOj1OuXlszk9W6z16tz11prJZMl4qXNrIXGcAVwsFVR5mVF46o5wXEAXwp8vNnBrM6xEQj1OGPPCCEqV05y1wwJosb0JwUHrVN848j21loE0IaiUaZZbbYcd7/1ReokbrTx5gI0WVC6vWnAjVvYCXcBo3AIcWEjGi1/MGz0oh1/107VnBwlfRsu0BN5WDhzLc+krs/CdjY3saFZvw+ctO3GJ36zg64oYCXKgkIcc7eNAv4x5tyM5fDNXupqlCW7Bt58oHEaW9xNwy3+tmqR4BnMj/USTAPePraUHDSwfktpK78ZwyXecAC84u4pdWngPwpQQQ1fTPR9iTue9m2s5S8wk+4N//p2S4IKi2Ysinj0CMq/zo1UMfTPs/b0e6ulZpjGyWqW4wmub+tpMDWVuZaTqZV4NhbPnuMvsLWqzroZcIugUUZJKcPUebD6EdXhpKUNZaZMH1oTiblC7ffrZUu1YfFUZAuT+dyb1f0grTUqisdprGq4A6zL2FY8qjJBt+jYp4Y1pFK1rwhIV67/vLFJQtA4nCRsF/UGjJuvKO/CNgXjC/utj3uIqwYhD145Ph/dTqtwAZbch/D3muXrLLBbkMbBECfThebbAyES+zCTzFXTVIE+wGHY9xL25CCsrvuDmjCFCq7/LAmk40WIPyIgiV62oynnHCfi3NNyDEJp6jgl0X1A1CYPuZKbMxsdc8gGxMQDVcho7fbBrBX84R1peg2ZuiD2MuCUoTzMLixY/4eLpkpNXVfq5hukHeXU/JcQQ49XpDrN23SkCD6+92F7sA/+nNAakpf5l3UMLWq0CWHktQtqM9gMOQ==" title="Mekko Graphics Chart"/>
          <p:cNvSpPr>
            <a:spLocks noChangeAspect="1"/>
          </p:cNvSpPr>
          <p:nvPr>
            <p:custDataLst>
              <p:tags r:id="rId1"/>
            </p:custDataLst>
          </p:nvPr>
        </p:nvSpPr>
        <p:spPr bwMode="auto">
          <a:xfrm>
            <a:off x="-680837" y="1250652"/>
            <a:ext cx="12357762" cy="5323947"/>
          </a:xfrm>
          <a:prstGeom prst="rect">
            <a:avLst/>
          </a:prstGeom>
          <a:blipFill>
            <a:blip r:embed="rId4"/>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28" name="TextBox 27"/>
          <p:cNvSpPr txBox="1"/>
          <p:nvPr/>
        </p:nvSpPr>
        <p:spPr>
          <a:xfrm>
            <a:off x="1916309" y="4584762"/>
            <a:ext cx="1080183" cy="577081"/>
          </a:xfrm>
          <a:prstGeom prst="rect">
            <a:avLst/>
          </a:prstGeom>
          <a:noFill/>
        </p:spPr>
        <p:txBody>
          <a:bodyPr wrap="square" rtlCol="0">
            <a:spAutoFit/>
          </a:bodyPr>
          <a:lstStyle/>
          <a:p>
            <a:pPr algn="ctr"/>
            <a:r>
              <a:rPr lang="en-US" sz="1050" dirty="0">
                <a:solidFill>
                  <a:schemeClr val="bg2"/>
                </a:solidFill>
              </a:rPr>
              <a:t>No representation requirements</a:t>
            </a:r>
            <a:endParaRPr lang="en-GB" sz="1050" dirty="0">
              <a:solidFill>
                <a:schemeClr val="bg2"/>
              </a:solidFill>
            </a:endParaRPr>
          </a:p>
        </p:txBody>
      </p:sp>
      <p:sp>
        <p:nvSpPr>
          <p:cNvPr id="29" name="Right Brace 28"/>
          <p:cNvSpPr/>
          <p:nvPr/>
        </p:nvSpPr>
        <p:spPr bwMode="auto">
          <a:xfrm>
            <a:off x="3681255" y="5090172"/>
            <a:ext cx="177459" cy="438912"/>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30" name="TextBox 29"/>
          <p:cNvSpPr txBox="1"/>
          <p:nvPr/>
        </p:nvSpPr>
        <p:spPr>
          <a:xfrm>
            <a:off x="3797280" y="5097705"/>
            <a:ext cx="1080183" cy="415498"/>
          </a:xfrm>
          <a:prstGeom prst="rect">
            <a:avLst/>
          </a:prstGeom>
          <a:noFill/>
        </p:spPr>
        <p:txBody>
          <a:bodyPr wrap="square" rtlCol="0">
            <a:spAutoFit/>
          </a:bodyPr>
          <a:lstStyle/>
          <a:p>
            <a:pPr algn="ctr"/>
            <a:r>
              <a:rPr lang="en-US" sz="1050" dirty="0">
                <a:solidFill>
                  <a:schemeClr val="bg2"/>
                </a:solidFill>
              </a:rPr>
              <a:t>Affiliate representatives</a:t>
            </a:r>
            <a:endParaRPr lang="en-GB" sz="1050" dirty="0">
              <a:solidFill>
                <a:schemeClr val="bg2"/>
              </a:solidFill>
            </a:endParaRPr>
          </a:p>
        </p:txBody>
      </p:sp>
      <p:sp>
        <p:nvSpPr>
          <p:cNvPr id="31" name="TextBox 30"/>
          <p:cNvSpPr txBox="1"/>
          <p:nvPr/>
        </p:nvSpPr>
        <p:spPr>
          <a:xfrm>
            <a:off x="3797280" y="4485843"/>
            <a:ext cx="1080183" cy="577081"/>
          </a:xfrm>
          <a:prstGeom prst="rect">
            <a:avLst/>
          </a:prstGeom>
          <a:noFill/>
        </p:spPr>
        <p:txBody>
          <a:bodyPr wrap="square" rtlCol="0">
            <a:spAutoFit/>
          </a:bodyPr>
          <a:lstStyle/>
          <a:p>
            <a:pPr algn="ctr"/>
            <a:r>
              <a:rPr lang="en-US" sz="1050" dirty="0">
                <a:solidFill>
                  <a:schemeClr val="bg2"/>
                </a:solidFill>
              </a:rPr>
              <a:t>Ex-officio, at-large, &amp; science representatives</a:t>
            </a:r>
            <a:endParaRPr lang="en-GB" sz="1050" dirty="0">
              <a:solidFill>
                <a:schemeClr val="bg2"/>
              </a:solidFill>
            </a:endParaRPr>
          </a:p>
        </p:txBody>
      </p:sp>
      <p:sp>
        <p:nvSpPr>
          <p:cNvPr id="32" name="Right Brace 31"/>
          <p:cNvSpPr/>
          <p:nvPr/>
        </p:nvSpPr>
        <p:spPr bwMode="auto">
          <a:xfrm>
            <a:off x="3681255" y="4485843"/>
            <a:ext cx="177459" cy="548640"/>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33" name="TextBox 32"/>
          <p:cNvSpPr txBox="1"/>
          <p:nvPr/>
        </p:nvSpPr>
        <p:spPr>
          <a:xfrm>
            <a:off x="8705278" y="4543707"/>
            <a:ext cx="1212695" cy="577081"/>
          </a:xfrm>
          <a:prstGeom prst="rect">
            <a:avLst/>
          </a:prstGeom>
          <a:noFill/>
        </p:spPr>
        <p:txBody>
          <a:bodyPr wrap="square" rtlCol="0">
            <a:spAutoFit/>
          </a:bodyPr>
          <a:lstStyle/>
          <a:p>
            <a:pPr algn="ctr"/>
            <a:r>
              <a:rPr lang="en-US" sz="1050" dirty="0">
                <a:solidFill>
                  <a:schemeClr val="bg2"/>
                </a:solidFill>
              </a:rPr>
              <a:t>Minimum 51% chapter representation</a:t>
            </a:r>
            <a:endParaRPr lang="en-GB" sz="1050" dirty="0">
              <a:solidFill>
                <a:schemeClr val="bg2"/>
              </a:solidFill>
            </a:endParaRPr>
          </a:p>
        </p:txBody>
      </p:sp>
      <p:sp>
        <p:nvSpPr>
          <p:cNvPr id="35" name="Right Brace 34"/>
          <p:cNvSpPr/>
          <p:nvPr/>
        </p:nvSpPr>
        <p:spPr bwMode="auto">
          <a:xfrm>
            <a:off x="8710431" y="4136885"/>
            <a:ext cx="177459" cy="1399032"/>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36" name="Right Brace 35"/>
          <p:cNvSpPr/>
          <p:nvPr/>
        </p:nvSpPr>
        <p:spPr bwMode="auto">
          <a:xfrm>
            <a:off x="7027938" y="4636232"/>
            <a:ext cx="189334" cy="914400"/>
          </a:xfrm>
          <a:prstGeom prst="rightBrace">
            <a:avLst/>
          </a:prstGeom>
          <a:noFill/>
          <a:ln w="9525" cap="flat" cmpd="sng" algn="ctr">
            <a:solidFill>
              <a:srgbClr val="00437A"/>
            </a:solidFill>
            <a:prstDash val="solid"/>
            <a:round/>
            <a:headEnd type="none" w="med" len="med"/>
            <a:tailEnd type="none" w="med" len="med"/>
          </a:ln>
          <a:effec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
        <p:nvSpPr>
          <p:cNvPr id="43" name="TextBox 42"/>
          <p:cNvSpPr txBox="1"/>
          <p:nvPr/>
        </p:nvSpPr>
        <p:spPr>
          <a:xfrm>
            <a:off x="7189976" y="4809164"/>
            <a:ext cx="1185276" cy="577081"/>
          </a:xfrm>
          <a:prstGeom prst="rect">
            <a:avLst/>
          </a:prstGeom>
          <a:noFill/>
        </p:spPr>
        <p:txBody>
          <a:bodyPr wrap="square" rtlCol="0">
            <a:spAutoFit/>
          </a:bodyPr>
          <a:lstStyle/>
          <a:p>
            <a:pPr algn="ctr"/>
            <a:r>
              <a:rPr lang="en-US" sz="1050" dirty="0">
                <a:solidFill>
                  <a:schemeClr val="bg2"/>
                </a:solidFill>
              </a:rPr>
              <a:t>Minimum one-third with chapter experience</a:t>
            </a:r>
            <a:endParaRPr lang="en-GB" sz="1050" dirty="0">
              <a:solidFill>
                <a:schemeClr val="bg2"/>
              </a:solidFill>
            </a:endParaRPr>
          </a:p>
        </p:txBody>
      </p:sp>
      <p:sp>
        <p:nvSpPr>
          <p:cNvPr id="44" name="TextBox 43"/>
          <p:cNvSpPr txBox="1"/>
          <p:nvPr/>
        </p:nvSpPr>
        <p:spPr>
          <a:xfrm>
            <a:off x="5283169" y="4285679"/>
            <a:ext cx="1080183" cy="577081"/>
          </a:xfrm>
          <a:prstGeom prst="rect">
            <a:avLst/>
          </a:prstGeom>
          <a:noFill/>
        </p:spPr>
        <p:txBody>
          <a:bodyPr wrap="square" rtlCol="0">
            <a:spAutoFit/>
          </a:bodyPr>
          <a:lstStyle/>
          <a:p>
            <a:pPr algn="ctr"/>
            <a:r>
              <a:rPr lang="en-US" sz="1050" dirty="0">
                <a:solidFill>
                  <a:schemeClr val="bg2"/>
                </a:solidFill>
              </a:rPr>
              <a:t>No representation requirements</a:t>
            </a:r>
            <a:endParaRPr lang="en-GB" sz="1050" dirty="0">
              <a:solidFill>
                <a:schemeClr val="bg2"/>
              </a:solidFill>
            </a:endParaRPr>
          </a:p>
        </p:txBody>
      </p:sp>
    </p:spTree>
    <p:extLst>
      <p:ext uri="{BB962C8B-B14F-4D97-AF65-F5344CB8AC3E}">
        <p14:creationId xmlns:p14="http://schemas.microsoft.com/office/powerpoint/2010/main" val="182007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Affiliates / chapters are often the source for at least some subset of board seats</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5_89</a:t>
            </a:r>
          </a:p>
        </p:txBody>
      </p:sp>
      <p:sp>
        <p:nvSpPr>
          <p:cNvPr id="5" name="TextBox 4"/>
          <p:cNvSpPr txBox="1"/>
          <p:nvPr>
            <p:custDataLst>
              <p:tags r:id="rId1"/>
            </p:custDataLst>
          </p:nvPr>
        </p:nvSpPr>
        <p:spPr>
          <a:xfrm>
            <a:off x="816832" y="1589205"/>
            <a:ext cx="8751017" cy="4304010"/>
          </a:xfrm>
          <a:prstGeom prst="rect">
            <a:avLst/>
          </a:prstGeom>
          <a:noFill/>
        </p:spPr>
        <p:txBody>
          <a:bodyPr vert="horz" wrap="square" rtlCol="0" anchor="t">
            <a:noAutofit/>
          </a:bodyPr>
          <a:lstStyle/>
          <a:p>
            <a:pPr marL="182563" indent="-182563">
              <a:spcBef>
                <a:spcPts val="5353"/>
              </a:spcBef>
              <a:buSzPct val="100000"/>
              <a:buFont typeface="Verdana" panose="020B0604030504040204" pitchFamily="34" charset="0"/>
              <a:buChar char="•"/>
            </a:pPr>
            <a:r>
              <a:rPr lang="en-GB" sz="1748" dirty="0"/>
              <a:t>The process of selecting some board seats also gives affiliates / chapters a voice in board representation</a:t>
            </a:r>
          </a:p>
          <a:p>
            <a:pPr marL="449263" lvl="1" indent="-182563">
              <a:spcBef>
                <a:spcPts val="1606"/>
              </a:spcBef>
              <a:buSzPct val="100000"/>
              <a:buFont typeface="Verdana" panose="020B0604030504040204" pitchFamily="34" charset="0"/>
              <a:buChar char="-"/>
            </a:pPr>
            <a:r>
              <a:rPr lang="en-US" sz="1548" dirty="0"/>
              <a:t>American Heart Association: each AHA affiliate nominates 3 – 4 candidates for affiliate-owned seats</a:t>
            </a:r>
          </a:p>
          <a:p>
            <a:pPr marL="449263" lvl="1" indent="-182563">
              <a:spcBef>
                <a:spcPts val="1606"/>
              </a:spcBef>
              <a:buSzPct val="100000"/>
              <a:buFont typeface="Verdana" panose="020B0604030504040204" pitchFamily="34" charset="0"/>
              <a:buChar char="-"/>
            </a:pPr>
            <a:r>
              <a:rPr lang="en-US" sz="1548" dirty="0"/>
              <a:t>National Multiple Sclerosis Society: the Delegate Assembly (comprised of local representatives) elects board members</a:t>
            </a:r>
          </a:p>
          <a:p>
            <a:pPr marL="449263" lvl="1" indent="-182563">
              <a:spcBef>
                <a:spcPts val="1606"/>
              </a:spcBef>
              <a:buSzPct val="100000"/>
              <a:buFont typeface="Verdana" panose="020B0604030504040204" pitchFamily="34" charset="0"/>
              <a:buChar char="-"/>
            </a:pPr>
            <a:r>
              <a:rPr lang="en-US" sz="1548" dirty="0"/>
              <a:t>Boys &amp; Girls </a:t>
            </a:r>
            <a:r>
              <a:rPr lang="en-US" sz="1548" dirty="0" smtClean="0"/>
              <a:t>Clubs </a:t>
            </a:r>
            <a:r>
              <a:rPr lang="en-US" sz="1548" dirty="0"/>
              <a:t>of America: election to the board is driven by the National Area Council (comprised of local representatives)</a:t>
            </a:r>
          </a:p>
          <a:p>
            <a:pPr marL="449263" lvl="1" indent="-182563">
              <a:spcBef>
                <a:spcPts val="1606"/>
              </a:spcBef>
              <a:buSzPct val="100000"/>
              <a:buFont typeface="Verdana" panose="020B0604030504040204" pitchFamily="34" charset="0"/>
              <a:buChar char="-"/>
            </a:pPr>
            <a:r>
              <a:rPr lang="en-US" sz="1548" dirty="0"/>
              <a:t>Organizations without specific nominating rules that involve affiliates / chapters may instead include affiliate / chapter board experience as a desired skill in their board selection matrix</a:t>
            </a:r>
          </a:p>
          <a:p>
            <a:pPr marL="182563" indent="-182563">
              <a:spcBef>
                <a:spcPts val="5353"/>
              </a:spcBef>
              <a:buSzPct val="100000"/>
              <a:buFont typeface="Verdana" panose="020B0604030504040204" pitchFamily="34" charset="0"/>
              <a:buChar char="•"/>
            </a:pPr>
            <a:r>
              <a:rPr lang="en-US" sz="1748" dirty="0"/>
              <a:t>Typically a committee of the board (e.g., Nominating, Board Development) evaluates and selects final candidates, though the full board may vote on final selection</a:t>
            </a:r>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interviews</a:t>
            </a:r>
          </a:p>
        </p:txBody>
      </p:sp>
    </p:spTree>
    <p:extLst>
      <p:ext uri="{BB962C8B-B14F-4D97-AF65-F5344CB8AC3E}">
        <p14:creationId xmlns:p14="http://schemas.microsoft.com/office/powerpoint/2010/main" val="2554749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evaluated </a:t>
            </a:r>
            <a:r>
              <a:rPr lang="en-US" dirty="0" smtClean="0"/>
              <a:t>11 </a:t>
            </a:r>
            <a:r>
              <a:rPr lang="en-US" dirty="0"/>
              <a:t>large network nonprofits </a:t>
            </a:r>
            <a:r>
              <a:rPr lang="en-US" dirty="0" smtClean="0"/>
              <a:t>to understand </a:t>
            </a:r>
            <a:r>
              <a:rPr lang="en-US" dirty="0"/>
              <a:t>their boards and gain insights</a:t>
            </a:r>
            <a:endParaRPr lang="en-GB" dirty="0"/>
          </a:p>
        </p:txBody>
      </p:sp>
      <p:sp>
        <p:nvSpPr>
          <p:cNvPr id="6" name="TextBox 8"/>
          <p:cNvSpPr txBox="1">
            <a:spLocks noChangeArrowheads="1"/>
          </p:cNvSpPr>
          <p:nvPr>
            <p:custDataLst>
              <p:tags r:id="rId1"/>
            </p:custDataLst>
          </p:nvPr>
        </p:nvSpPr>
        <p:spPr bwMode="auto">
          <a:xfrm>
            <a:off x="408923" y="1965033"/>
            <a:ext cx="4593289" cy="29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182563" indent="-182563">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pPr>
              <a:spcBef>
                <a:spcPts val="2931"/>
              </a:spcBef>
              <a:buSzPct val="100000"/>
              <a:buFont typeface="Verdana" panose="020B0604030504040204" pitchFamily="34" charset="0"/>
              <a:buChar char="•"/>
            </a:pPr>
            <a:r>
              <a:rPr lang="en-GB" altLang="en-US" sz="1800" dirty="0" smtClean="0">
                <a:latin typeface="+mn-lt"/>
              </a:rPr>
              <a:t>American </a:t>
            </a:r>
            <a:r>
              <a:rPr lang="en-GB" altLang="en-US" sz="1800" dirty="0">
                <a:latin typeface="+mn-lt"/>
              </a:rPr>
              <a:t>Cancer Society</a:t>
            </a:r>
          </a:p>
          <a:p>
            <a:pPr>
              <a:spcBef>
                <a:spcPts val="2931"/>
              </a:spcBef>
              <a:buSzPct val="100000"/>
              <a:buFont typeface="Verdana" panose="020B0604030504040204" pitchFamily="34" charset="0"/>
              <a:buChar char="•"/>
            </a:pPr>
            <a:r>
              <a:rPr lang="en-US" altLang="en-US" sz="1800" dirty="0">
                <a:latin typeface="+mn-lt"/>
              </a:rPr>
              <a:t>American Heart Association</a:t>
            </a:r>
          </a:p>
          <a:p>
            <a:pPr>
              <a:spcBef>
                <a:spcPts val="2931"/>
              </a:spcBef>
              <a:buSzPct val="100000"/>
              <a:buFont typeface="Verdana" panose="020B0604030504040204" pitchFamily="34" charset="0"/>
              <a:buChar char="•"/>
            </a:pPr>
            <a:r>
              <a:rPr lang="en-US" altLang="en-US" sz="1800" dirty="0">
                <a:latin typeface="+mn-lt"/>
              </a:rPr>
              <a:t>Leukemia &amp; Lymphoma Society</a:t>
            </a:r>
          </a:p>
          <a:p>
            <a:pPr>
              <a:spcBef>
                <a:spcPts val="2931"/>
              </a:spcBef>
              <a:buSzPct val="100000"/>
              <a:buFont typeface="Verdana" panose="020B0604030504040204" pitchFamily="34" charset="0"/>
              <a:buChar char="•"/>
            </a:pPr>
            <a:r>
              <a:rPr lang="en-US" altLang="en-US" sz="1800" dirty="0">
                <a:latin typeface="+mn-lt"/>
              </a:rPr>
              <a:t>Alzheimer’s Association</a:t>
            </a:r>
            <a:endParaRPr lang="en-GB" altLang="en-US" sz="1800" dirty="0">
              <a:latin typeface="+mn-lt"/>
            </a:endParaRPr>
          </a:p>
          <a:p>
            <a:pPr>
              <a:spcBef>
                <a:spcPts val="2931"/>
              </a:spcBef>
              <a:buSzPct val="100000"/>
              <a:buFont typeface="Verdana" panose="020B0604030504040204" pitchFamily="34" charset="0"/>
              <a:buChar char="•"/>
            </a:pPr>
            <a:r>
              <a:rPr lang="en-US" altLang="en-US" sz="1800" dirty="0" smtClean="0">
                <a:latin typeface="+mn-lt"/>
              </a:rPr>
              <a:t>National </a:t>
            </a:r>
            <a:r>
              <a:rPr lang="en-US" altLang="en-US" sz="1800" dirty="0">
                <a:latin typeface="+mn-lt"/>
              </a:rPr>
              <a:t>Multiple Sclerosis Society</a:t>
            </a:r>
            <a:endParaRPr lang="en-GB" altLang="en-US" sz="1800" dirty="0">
              <a:latin typeface="+mn-lt"/>
            </a:endParaRPr>
          </a:p>
        </p:txBody>
      </p:sp>
      <p:sp>
        <p:nvSpPr>
          <p:cNvPr id="7" name="TextBox 10"/>
          <p:cNvSpPr txBox="1">
            <a:spLocks noChangeArrowheads="1"/>
          </p:cNvSpPr>
          <p:nvPr>
            <p:custDataLst>
              <p:tags r:id="rId2"/>
            </p:custDataLst>
          </p:nvPr>
        </p:nvSpPr>
        <p:spPr bwMode="auto">
          <a:xfrm>
            <a:off x="5357813" y="1965034"/>
            <a:ext cx="4646613" cy="324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182563" indent="-182563">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pPr>
              <a:spcBef>
                <a:spcPts val="2377"/>
              </a:spcBef>
              <a:buSzPct val="100000"/>
              <a:buFont typeface="Verdana" panose="020B0604030504040204" pitchFamily="34" charset="0"/>
              <a:buChar char="•"/>
            </a:pPr>
            <a:r>
              <a:rPr lang="en-US" altLang="en-US" sz="1800" dirty="0">
                <a:latin typeface="+mn-lt"/>
              </a:rPr>
              <a:t>Y-USA</a:t>
            </a:r>
          </a:p>
          <a:p>
            <a:pPr>
              <a:spcBef>
                <a:spcPts val="2377"/>
              </a:spcBef>
              <a:buSzPct val="100000"/>
              <a:buFont typeface="Verdana" panose="020B0604030504040204" pitchFamily="34" charset="0"/>
              <a:buChar char="•"/>
            </a:pPr>
            <a:r>
              <a:rPr lang="en-US" altLang="en-US" sz="1800" dirty="0" err="1" smtClean="0">
                <a:latin typeface="+mn-lt"/>
              </a:rPr>
              <a:t>Easterseals</a:t>
            </a:r>
            <a:r>
              <a:rPr lang="en-US" altLang="en-US" sz="1800" dirty="0" smtClean="0">
                <a:latin typeface="+mn-lt"/>
              </a:rPr>
              <a:t> </a:t>
            </a:r>
          </a:p>
          <a:p>
            <a:pPr>
              <a:spcBef>
                <a:spcPts val="2377"/>
              </a:spcBef>
              <a:buSzPct val="100000"/>
              <a:buFont typeface="Verdana" panose="020B0604030504040204" pitchFamily="34" charset="0"/>
              <a:buChar char="•"/>
            </a:pPr>
            <a:r>
              <a:rPr lang="en-US" altLang="en-US" sz="1800" dirty="0" smtClean="0">
                <a:latin typeface="+mn-lt"/>
              </a:rPr>
              <a:t>Feeding </a:t>
            </a:r>
            <a:r>
              <a:rPr lang="en-US" altLang="en-US" sz="1800" dirty="0">
                <a:latin typeface="+mn-lt"/>
              </a:rPr>
              <a:t>America</a:t>
            </a:r>
          </a:p>
          <a:p>
            <a:pPr>
              <a:spcBef>
                <a:spcPts val="2377"/>
              </a:spcBef>
              <a:buSzPct val="100000"/>
              <a:buFont typeface="Verdana" panose="020B0604030504040204" pitchFamily="34" charset="0"/>
              <a:buChar char="•"/>
            </a:pPr>
            <a:r>
              <a:rPr lang="en-GB" altLang="en-US" sz="1800" dirty="0" smtClean="0">
                <a:latin typeface="+mn-lt"/>
              </a:rPr>
              <a:t>Boys &amp; </a:t>
            </a:r>
            <a:r>
              <a:rPr lang="en-GB" altLang="en-US" sz="1800" dirty="0">
                <a:latin typeface="+mn-lt"/>
              </a:rPr>
              <a:t>Girls </a:t>
            </a:r>
            <a:r>
              <a:rPr lang="en-GB" altLang="en-US" sz="1800" dirty="0" smtClean="0">
                <a:latin typeface="+mn-lt"/>
              </a:rPr>
              <a:t>Clubs </a:t>
            </a:r>
            <a:r>
              <a:rPr lang="en-GB" altLang="en-US" sz="1800" dirty="0">
                <a:latin typeface="+mn-lt"/>
              </a:rPr>
              <a:t>of America</a:t>
            </a:r>
          </a:p>
          <a:p>
            <a:pPr>
              <a:spcBef>
                <a:spcPts val="2377"/>
              </a:spcBef>
              <a:buSzPct val="100000"/>
              <a:buFont typeface="Verdana" panose="020B0604030504040204" pitchFamily="34" charset="0"/>
              <a:buChar char="•"/>
            </a:pPr>
            <a:r>
              <a:rPr lang="en-US" altLang="en-US" sz="1800" dirty="0" smtClean="0">
                <a:latin typeface="+mn-lt"/>
              </a:rPr>
              <a:t>The </a:t>
            </a:r>
            <a:r>
              <a:rPr lang="en-US" altLang="en-US" sz="1800" dirty="0">
                <a:latin typeface="+mn-lt"/>
              </a:rPr>
              <a:t>Nature Conservancy</a:t>
            </a:r>
          </a:p>
          <a:p>
            <a:pPr>
              <a:spcBef>
                <a:spcPts val="2377"/>
              </a:spcBef>
              <a:buSzPct val="100000"/>
              <a:buFont typeface="Verdana" panose="020B0604030504040204" pitchFamily="34" charset="0"/>
              <a:buChar char="•"/>
            </a:pPr>
            <a:r>
              <a:rPr lang="en-US" altLang="en-US" sz="1800" dirty="0" smtClean="0">
                <a:latin typeface="+mn-lt"/>
              </a:rPr>
              <a:t>Human </a:t>
            </a:r>
            <a:r>
              <a:rPr lang="en-US" altLang="en-US" sz="1800" dirty="0">
                <a:latin typeface="+mn-lt"/>
              </a:rPr>
              <a:t>Rights Campaign</a:t>
            </a:r>
            <a:endParaRPr lang="en-GB" altLang="en-US" sz="1800" dirty="0">
              <a:latin typeface="+mn-lt"/>
            </a:endParaRPr>
          </a:p>
        </p:txBody>
      </p:sp>
      <p:sp>
        <p:nvSpPr>
          <p:cNvPr id="9"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6_89 7_89</a:t>
            </a:r>
          </a:p>
        </p:txBody>
      </p:sp>
      <p:sp>
        <p:nvSpPr>
          <p:cNvPr id="3" name="TextBox 2"/>
          <p:cNvSpPr txBox="1"/>
          <p:nvPr>
            <p:custDataLst>
              <p:tags r:id="rId3"/>
            </p:custDataLst>
          </p:nvPr>
        </p:nvSpPr>
        <p:spPr>
          <a:xfrm>
            <a:off x="408923" y="1449333"/>
            <a:ext cx="4593290"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GB" b="1" cap="all" dirty="0" smtClean="0"/>
              <a:t>Leading vha organizations</a:t>
            </a:r>
          </a:p>
        </p:txBody>
      </p:sp>
      <p:sp>
        <p:nvSpPr>
          <p:cNvPr id="8" name="TextBox 7"/>
          <p:cNvSpPr txBox="1"/>
          <p:nvPr>
            <p:custDataLst>
              <p:tags r:id="rId4"/>
            </p:custDataLst>
          </p:nvPr>
        </p:nvSpPr>
        <p:spPr>
          <a:xfrm>
            <a:off x="5357813" y="1449333"/>
            <a:ext cx="4646613"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GB" b="1" cap="all" dirty="0" smtClean="0"/>
              <a:t>Other networks</a:t>
            </a:r>
          </a:p>
        </p:txBody>
      </p:sp>
    </p:spTree>
    <p:extLst>
      <p:ext uri="{BB962C8B-B14F-4D97-AF65-F5344CB8AC3E}">
        <p14:creationId xmlns:p14="http://schemas.microsoft.com/office/powerpoint/2010/main" val="402751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NdlathvWsueOOpkXI0hMlU07QXdFyo55UkojWITHbn9LG3wQbmJO060JqW2MPYl4NoOB8Yp8Ws7GCv1WyJvmFD/M1sqUjyQidFnsYFzvlft+GNkpRpCe5A7Gd3rjy95Gt5tByJFJvdPKGdfhpjgkV69mvdHPNF+qeZ2TK0wyfnh6KfgsbZzgRkKAgxNxAtkAz9JBBnkLp02LDiudR8lDmCrQKO/uOgElutA/4w2sSmYujOviq6XlihJLpNarkJZlg2j3SHe6JLKNrm1qlA6xpkx0TgKq6xvy/Gjw7uQJ+G0VCyu+h3tL09gTBaD0vNQV+ua0NAo1dGtyy8gfW5E2zkwxh0M4d1UprTH+K5gO5kHxGpXxT7MuAmAC3V2apPTXU2AOeHF08eky5TTILHb5uKrxvTWXN9sUeSLpdr2iCrBEmXLKtN92ks68iZbFwWdqOJvKAa3HretpmLnn1FaIeiQJGq0HIDpVIkgcb4zLbYZzngl/1NeYkrxBliqWk4aMn+D6K50koW+w7xDzxUBadZQJCJN333r0iv11p367xcIHr+WcCFArPrn4221BkRN5ndjDGQUWOWOSb0B8v05COaMYzCXfAvFAL7R+AKYxtat5QMqtEg+Sot/8k7J9tyu1iGlhALEe7wEmui+IUnhPD4gWivnJpjqS2m2KFYDEw7dpX1un/5JF6q6aArzAhMfKOZQ47G9z0jhEUilXe9UfBUbeXNxi5JRzg4boruNGpDDsmlSwrZsve0aQO34FzDdDS+nfrOR3AM/Cv8Jzs6ZXgnchtS1rPnyz4IZrA465z6dfVoY+0c/sKGeSzySkmtWZBfCxAunZc2aa93Hvnvq8PkyrmYYKjz9aFA9RXQeXxmwqOKrvya3D9EepxtAFXbLol3eDUr4dynVFBkEucmlAXHcEowrce8CNWxOBw7ElwLFiyejG+PlYWVRdWO5F+sSkZOQeLl33OpPkokH157kfGnXVasedPmgtXHDNeIrqPil+DGAkdL+i1jkyOHrlf6YdvX5mZcFm/7X0m7qX+RynohzqqIvjOEe/6qSuhOwXmuMJ5uhhKzlfmn0Fdc4WHABw8S4gQsRBnpZc04NvNvma1YrEkzSKOiCSMshSEUbB56Xkx5MxpFr1Z6oCASvTeka6h6zXPvNTBZNdKL1hg9a7R7dUly8PTGGXQAlCl2oaOVe34U1jrpQQ8IOi7rINknxv31SA25E5m0IjmlH4BJ5NlmHSg4bao72ZcV7ZBJOZeE5/t/F9zSHcHNyJ/gfCWkQeI4K1knuqpJGcQYoigZhpkn3h4FVXJOzvdOt6ZrMK6//AVWq71qV7YSleNHp/6vtqw2G3rUaaSU5p6YHqMbqj/ANLe5bD3gy69/cP1R4xDaXHoLI6nceHofoHczWPAr1KxpX1oCNVg2IzqiW+aTfhVm6Jbqgb6Y1AsPapoMHokl60sSMbm7zBoDhB6Du5MhMG9+uuL+nAQDQkrcGRdb20wzYh3myAWQ9PkG/9tY9G4S/M9rK1YLwRbTH/l6abbJoDFeyhCmU+7ZSifnIiLOYTbe+vSARlp+q4TN2hDEucLg7WoKFZg2JiMcshhFSFsZ9Y07dBhVNzLuyDsUaXBUfp6LXx4JTsWu3qxxf7UeSQeFfTjgyU92TZ4XbPq0P6ijTv9jcq/Xzk2PqYaYPnUEYLZahAA3dafKLGesNj7p2i52+xZchZEbhmjpO82GHLNSd3cPayPo9/Vva4AYlk0V0axkn4kZJSulKyZZ7SMp4NeEEQ6qe7AzLoCZKCiSWUGO8ccUfCd6sjiAL5EW9ii3c1EWhS5x3GgV18a7NBKeVOL/kLseBSBNSiLEyP2CEL43nmdCmYkgG0yRHYuVt0qNH8CPFy6MNVx0IwFx186MZLFInoXRyWB5yQn6xFDCDtaGRzDa8i7MPbYWbEsXgOwNKWHnLwoxAIjIOrXc2rCtg/z2VoLhmnyrwcfc3oL0tsB/4UXD9lnHU8gyFCs4cr+gG4/f/khfezUdy2w6HcJ94SyYj1V9AJ9SV3lfW9UY16wnVRanIWg6TFfcHEwyFTm7TL9nK6k40cdzKpge8KH2wi2+oiAi+5e5ILVG10WTkndIDpO87eXuWkXZlaDNzk2v0etgASejqOl0Xg7gSY/SLZjz7T2DWCGkXJKrvo6Ijj6b/Ekm2R79hBzOlaI4WajLNhTJsy9pKq6WHfk2vjrdaEtHLgoIk/YcbpSl6dmx0A3ji9iESWYB3A1rNmfF15sanquwBvNqP6ioJUs4zMnMasxIZ5DN6oCAZBuB37/NU3El7trOn77kiI0hppG0YXGWkX0OxMnqSQH1mRAp9x/LHVrq/4yHUSP10VT+AyvzPNPAqu3ZnxedGNmCsxugqLKxeZ1dccNmrp9oLOQBA2RX/gYyQxFCKov7eLpy3fGPubQjsxsE4GxSyxZcGZcpRxVrep8Rx69Mw/2rQWhXsmOvv4zCm5xyF5wOLGiK7/uGpB3UfrGE6M0KeOyTa2y7WwcV5FL+YxzgRRjJtJdgT0UmLWq2nU8CVXQat+LlXp59k4+XaCEZ5vwNQWFB4D1oNx3Y/KWaY4fsKXiXI31nWKzeYn9Rt1RN5VeV3VpCfRQeyqkd2N9OzqyMpMCmfBAQIVTHRsPEYSqfKWzQDYfa+4I0uFGAYa+K1hUMgarA3ZtyVyIpcT4HLM16pAVsgj+Bw5zIDrcXqW5C30avno4ytWmnU+fWpO6PUR4ELiAmEsncMlLnmXVOn6LE+TvHIa2Hr9apdis3o6GcPS4x7LnVavUWZiu2KoXHVT879FpCFbV4DMHKWR1fEu6/1Q4omX651ywEH7nlLOAcNMVAsQu9+yrv4hAlJHiEOmdjgOUhe3ADbHMcAhrWhqhoVoOUDNsbHwBTgC3Pfb8mW9O/+YV1Vp6PO9oEvGjMODGH2dm/p39qb698tdOR4h0ur8SaSUkwnO4hwC82kuwzwH+7ZgaKNRw2AGk+2oh9CzxO8MjVHkmttZhXSRkV7k71S9dKEbeIgmCi/S60uyXTZyWAgbP0td5MMKz19jLH3xQ/GmS9oVTkvW6DJHWrwqVbDE2EsKP4ew8KkgKFDzx9592wrJ+ukWglONc6I5zdzAND0/HcJBMuvdg6wUGqbCp3TRAqyUctmKos0+ftewM9c3AueTg55iyeajDQDyf0d7llHyAJUiehgExPu9sEH+ShI6lEs0x4/f3lLSBe1cQL4q+E17dNaxxW4X4ajI5CiJCDridwTZDeSx0O/QrTu2DDhLWjlSe1mZGgYNW9/c62YxTZp8E4EShdLg1Vd2Bl3UJ+1IgKIDeWh8KTJ8c8Odj/PEY1EvK5PXockbtHBRHQjbFGA/3uPXHC/MuXFQMpCMHZ7wiYGGvZ2M3PkI7mCLZz/BYVAEOfosxybMgHv7NrTLcHHfxLc+BixZ9tTBJJy0JIN1zObOvDMQ5C9x90/cIOvv7WmKNkxI4NsoXYoD5pBJeH5qw1XlqJR+b4XKNaSbnVnh5O+xFl9JcTmt+a6Itja6MO+f72ReqCgClDBgjBZjvaxP881rsKS/J6g6I7f4shCBIKPbBRIbgv/kM0OY0GlEWF9H7u5Han5qXiOXKBcRQbWymdNfVN+LNFn4oTVrzOl2yR1j4QoWifpTtxbbcAKCJ613Yp9VQNjDy5DRMJNJQiG4uzewa+CzD6vMxnnSMKQQw5FjEqiHbL9D4TeWLYb/+0p0sqaOa58TdScnVbZU7Sd62KU93cAC5HSD1Y4TF2kRvHqfrws5Xrr70Mbnx/y4hqh0+Xv5osDcA8lgErVoGkGLceXHwxfLSvJKO8Pgu2xFRCjgLAaI3e6GcSspsaA/rWlAxDtP+MgdpmI7fq5vkuIFlkPkddtR/nrjQzyJj+HHMFBWDUYwhNa/aFaASciyBOQm1az+tahUswsloDtrL/qkPz4q8R2AJupcA/phKwOPBp0p9wiTyAByd0NWSH0GoHQy29cvn8NzS0A6opP+xE1CBWCX8Wx9BEkcXI+FaQuabOQiiK9xwJNLjwqgqlurSq6Wo8EWqeXKlUdMbtzh4yNi3fscw/9M+k40rBWt2q+BjQR6kX0BZntTygP3ovLIwuTMEgWslDYiV12ckvJs++w1nYdef72yoEuDJkA5YeQTvo3nnZJNYnnRJ6zE1ybzSk5AqPY6LpxdvtrDIYvfjhy82ZKnQdINMQA3Pt4W8MvhP3LTxb1/E2WMSLDttgw9ekRYi6hC6Qp6iKe+eR6EB3Wb0B8LB+4+CJ7y9Sg+PcUaurOLzCtbFtzCktVSOCRl51+czZzKQ9GpFTiVpdQyy89YrjQQHTtS0A7Az38nGPsOcHAkLwPom1jCDHn1iRWwg3ypmAjbbn0T9id95npRIFH7vn2UkMXXTWgkB2n3OeS2Ly0Ilc63Xk2SZtB3djaCoOSD5TCwQHnl9nZOWZIId6UUqvm66qn3crMZ+eCh8x8fA7aBJtGQj5kOKTCCQQKhLysRszWQf0Q9dqo4kqlYb+VXko1lgMWcfGjidpEjxUdeY9uAnH8YLs1nxgqPPhBcvSskbwVJ9aN7SAGtHwch+nnFqOxBX4Lq9MCclic7d8LBengB4n/3QnEngLHe8wb+svkGHdTFMxqDbGA7N+7Ih/XWbpygM5FMaHMAIbS6HHaLzDnXGd8OWsU/vC1vcauO3hhuzWwHQ3xxuOsDIZ9EaQKsP3+pKUTjAw2+yXvbnBwcTgNz+79viEgd0pPkczIUHIfv9duWrBmd0z6qsh8xDXGNhAdvW9EugeNJLg6qrK5wg37n/rADG9dHsqZ8h6rKtwkhfThEwVysw4ff0tX7J0v+CFJ26TksHFrDz5eHJV5Mq2XjUg6C/QjirtIgq6rgm+5ncAjPnp/GPUYb0QcaRIRGnJblDdYoqnykx7p5PVpbz6suVkExutoQBErBm/6bq9Ga3Xj+WmmSGRMIPLrih45PCEJA62Dwbwcxs04M9w78NSqA3n4s02p7gh1gfGoE6Ace0mJ0R0GyRmkQqr1reTUgYhcet6oit0FG0iCQcZmvmYWKNxTh9bO6it4qxoXc/L0Wj9msEZMiaFJfVKaJzwVuoDHEEbVlGQm4bmrjmdvGb6wqTb52SCmZR8r7yRjr7F64Q37lJX98Mov7/WhNVAyViTIY9G5n12nS+1831zgdVeLw7SUqrlB+6puyaP8niPgXDntc/yQ5ogP2ZSHSf/7eAvnebO/yZhu9G6rcPxJ242fXKhlUJz6PLjIiHEEmaXTt631KJ6JE3TDIVB770NjRyuxx9GWAjRyxbSpD+7MsIhEiAwym/2W0mn9ct/Wv4pJt/tUPVG5lo+jdypjpBLkoa4CukceU8IIwqxtlVJTW0NRcYmSxRs0PY2Dh40qCR+oFoj77i0EdX58/nSYkqQAwxf2dr31GfESq6o6CYAp2DM2r4o8tVSVc3O0Co+pPiDm9c8XqeZHpSmDLeJ+mhWkAwy6dlvhxXJXLf27qVuMipf9K0lHVX9Z+BaiL6gOevz/UKzfEVqHXmPhMTpIhjfncH7XV2epVHCQ2TyAByhZz9l/uwh9GbI/okuCsd+7Dx50GXfaXsbB64ezI8hhZm8A25nF+NIUYFSYnl5wH68UsTVIkjc2UI/hos2of8Rmx+tb2h4vVtXcFLgO6uoVxrjBuQ4vmqNwOYMGPV+8LPcdPwUtJNDfQ+105Q7ff1HMgIZ3FSzu8aVVKHuxcqKR4mjyrDIxBtSeQyLX4n5jg+QEB0KzTBCjd+10ojGK0pwmkL42ufVviCqK4sXaUhnqI0kTnIQPdHmZFj7Y/2ajBohNaGAORnVnxK9/o8P4F49rUsNbr2eDnOrqEtp2xyPXkX6w5nqEplQNkbkt8+xo1jws5tCdA9H5xs7lw+NKpjdv/uX///KC5S05NLh/SkiWSRUh6lewcl16hE9r4lDjH9EAHyp8Z54xFhdgWLT5MYN6oawhIr53A0GNgXi96qK0EwdzOBIUarN0SyZTlBjPyHV4NiI8bC7nZKy0w9Hzcj2G1Xo4QWWTdKRQWHe/xMyi6FD7XvnebrtD0RdL1KzaCh8HCPACiePleoReoAsQmPQt+2cVyu7m/aKl4VbaiXRQYKih7nJ02DphPjQs1twDZ4ddDlsIQE43NvGlcr/SZgH/A+27xOrY5s0nRJpPm7ngdf1qBcBjjQvhd2GZQBIvuvIY3iCnqyYQDAHokyc1ssvCCW27IUwnPQCWlNo5vfjy6eVwh9YpekUIO3FLsZyzv3srHOZ7TlAFknY7d9+8ARXGmL1S1LO2PtDxAPMq0ucAvQxmWZBfd7V+Fugpl1tpX3tpO1xdvNsa6noJZOxUdM1RtqGOSi5lf1Gij1nRza1+JyDTd635uY8YfoBl2AiWm7EUA2NdIW/3o88i/a9kpGvD+L42IfO+zCTGQQP4B31DGmB4DP+f1AoRzwpNrxa5fQPG4Eh88Pru9MxU4KIzDb7T22KREqeL1LyLex2SShP1mNCRWEL+iqs7Fu51JKRQiHAHylPumcO56H38kCL1xCSKAqyldQmC4/PrOzie7XI6N0aziJ3MVi54/VIk64BY89g2mh+9Hy5Upv1Nahs+09MFqt0rodvSYWWSbUo5b1JqIWGzvbAuS7xUhUdJt+CEUiR2WJQIpjLfhuX502wOk2n0ZeiYs7wG4KNKAHCZX2tjpuIld7jVJ5ZWm+bFNU9PspATmvt8Y8Q2AK8DO0VmyHxXhnLuu4llcpwsNLyOHI8OHbubjIc8wlhLbTt/hPzepd6t7dbzba2T4WXLvQdfeLHIamPBlZRdELTFtz2lu9JxM9VfP6jAv1KOQYjp9KXvrVIqLJNVQmwqIDUAos7vVSKenQudKI2d8bbEad/9iwblsFtCClbqJheCBODrc25oxttIpSiNabiMNFVBa5Qdc3NRSNILIAXvE5xYZD9skGLcMlUoLDbm2Jp8CmsoNIqd3Wkd+50TG/A6BX+3MpDjj1VREb3pDyA5uTtt2q/lAdErlOpXt5d1Jlzvoivh82nazTmUUGqWkWVJ/IBUrq4h9WglOUllKVwc6ygqUNBmzDNU+OiDUIx/G7XXcLngsY/uYSlOyghgYR5g7Oz4yb8Uq4+3VpP7GWPIUaM3MKZhRU5CU9Uq/1bVujax3lpVx3GNeEt7MD53tGFxUQTSJmsh5gD8W8sLBle4uS5yLeQcmZFKxYOhQOVpGba2q3/fesEbevQAVYjy9q9fhBl0mXY3yIjJEmV9hBr4BJMyz2HcFMNA59MvaV2zAR+y4qU9WchGL2ODzOu6nxU2MFfrORaaCVEePqDTMe4J5xgQPZOy40AncJDSQPN+GRJupWiqbCEUDkqXyIa6PpxokLsyO4tfNT8kEh0F3FrnMClJU3sQJmqkFokRGnl9KG1StNKEvalrzlVgFG1gq82fYVkFWxfD+Sa5E7cHIswVxkzQDJ+6Ek5O6U7FajVvZ5pAJEFWK/gxf3TBGgXwG02cudCPD5LssA5JqPoAg+g9kIW3AByUquBmYnVa/Gare5Kr4f7Hni0Q8H2q6OlYPxnAFH5bXZTUfTlhrVpB5SqiqSR9YcKBWOLXJ1SK3B+eDwrFfjY+lrtFZTO5ZkP4yk0a9NmaYBd6N4tRoT4vjshqYLaqAPhFfabvAcyaUODAMDBIlVCnQXaIivx7eTUx2NV4BeCOxJLH1H29TSaptvkAf6J33DEqVvjsPkfVEQoy/kB/Dp9PCJ1HZ77bLyIhBSKaS9nb8pcuw6tE8o+Ia+ylA89dv1kPvKqX43WqQk3pxw/SfbHS3JHi2+v+5cvM29p0SHsryJcoxdn5OvufeYyqLXf6E2KvP30cYyfq/kOvkCMT4wlmgJ0rnGAECt4b9kP6/GGiN9kB7W1/7c0vjAfeSXzmxxz1jBsEo7JxfUDmUVTF8OxBpmJh6Upmy6sBCW8O9Salgwf6JrdIlT0y35Iq6yn7vMVlat9xqkRo9caGb1Hy1ffdqyiLkwDZuQKcFZoarMmH9TgV7nLqYFB4gpr91rG+5VGadqZrnVRctFZtrp/0k+9Zx7lejstLLspDaa0ixGTY6jrOZEg/WwGfiKogwJ6BJak5VXj6XbMyOBdzk1JhuB595qbFbyKgEGwDGpAzN1seoBU30MF+sTdlWtbY0kyxcA65/VYsl4gGiDrt1k2SZykyaKWsqDOoDHhCXqNoeN5ZInLl0Us6y9YuSPgwKZiEDbiEN/gz6+s5iRBhY9LF09yhFSZx5rTRHK+A04AUoeBSJjdR+fGGQ8bV/ggglLsx5iFS2lrZukLCx42H6p23L4xtxE3A0DBbGxpE/7RT4JcYYy8pyrLS+ZmQDakyVL3gahfrysMpteIjoYIE2PogjzPtUXeRj1yEGx1cVgMtmCOWEglzW1O8lYDyWTfh/aKGa3jdUAf/DjGrK5VE/VkijuaItYSEG5lQDlNPDAY6DVPH0qq911Z8vIX4YYxfkdoVwvodghTX71N8HgWX1UaHDfIw5OMykR5xsugGfGeSRG51qtRRrosewzSMG0LdgD+uP+S+HAvB1zPcJdHWe7D8YavNI2kfnbKX4MN+8rs+AZ6M5JEIrHFKVk2xUb49hvBap5ey7vT+QypjZwe0xje4bkt93XEyMONY+XcMS5g13cwZzFtfr+PBstt7Dmt5sobOYlGV3Kzoz/YfrMzoNBwGDvnU/th+Ks3ex/TAM4shBhJMDAblHaHp2z2DrHvhvVn/+FZsDT3+wPGqwltsRi2KOR4jGy0ZYPOXtBARe8F5dvAIqWmbjnlimmuZSXyASOu4Eq3h2kCi6QY1YlfDyZ1Tdg98XgukZzOcdDGaJoJPB3MCPQLQuZj1/4IujrtdYvJdVkopEwQx1z9iS+KrA+5xE1+zlFLqNhSRbvFkxaG4eB64TRC8cRT1L0Cp0wMUJo0Ut+tDSlpMQwCUUyQwGyqt/wFVUhYS1urzaRsl54poiSOyl3H/AsmxU8wSVy8Hr9PWAsvtA4I7aRHZqyzlbxrH7XWcANq00bbw5cGitxqWmpPrIYoJyZ6IZPcCC5VyJgvpbadlcLp+ThU5pp/8dDA4SzyEdKAXWwqX+2Ouef/O4qTwwC6QZ7g1mcTbT2wtTZccTiQEwyI9+GLkDUytwUrwhzL/rgIhhtx+BVPiJzzKXIoEjz9LTkpKWkpdcIktJnntcNT7+HbF9uqbnGJdAs7Om6AJUYOC03InX1tfDMhNzeKo2PXejmv7lzZOZ+E5mQD1SxsTQjHsUqn+yXGiWwarfy8A9hy7kwr56do0rlC92H8b7YRAj8drW18RXEyFY9pZ8Tl2jEeHpRzWme7AvszwNzKhzuBb4tHb/SWbYwcoGQLbmcXApmSWBaTnAoZ+NF7LYfz8wWddqK4QBbKJEjJTFNZ3tp5YYqgLwAb4uH7blVBz4ZBHQ4Eapp4TyRiP5ipTlClZX454Q4CBdpKzd35k1QvK1iX2gCvKKzFeCDys+cLZDyVDxylWd2ARTdR0epqIt5PRmtaPcfsVXNQdHAUzOmP9n8Cfdt+PbVaqlGLWbjK8ncVCyOX4kvfIYSs0r/3uR3s3Sc1FtssvOnqko0tKK3OPpS2Ceghh6/kOmEhSbrFAL/l3yyJCpJ3nSaEU0N1s7KVN/cOAsemxZdY8OZAsBWluJv9h0rIRb22I33UYS+cUuukbR6414w3H2y6mblmAi4RI9/LlDFcn1ZUBj0DUF5yCRS19TX9eTr+EHk8P62GALaJFfyPsnMtcL/z/krE/P/0jPZdvnY9I9OaTSAEOJj4AwsChOP7AmUgpXn3JG9q680Bj8r+8Ka18Psbn2ITOxm5MdNfTWj3gL7nDUYTXYqaqrNoJCjQLW7QkBAjs0rpd4cosFkaiEsgyM3PJoFR8lvRCD+hjfCi16GKYRndqCjgwq3RCqk4YcYrgRFz71QRo2fpBH1/oGtkDnfGX7o5DrPfhDLL5rbbDBabM7gInJS/hOzW1/15zRBHY50jZQDxC/olAb8L+0VITH1nvRxH6hm8Smc1umeZ8ajXusYG4nF855NdgilWRA0ZUBuNymSXAZejBiFcgpCKgJXggCEKYZOJ63vGMHdwyXZeqs685ol+0UkLRtFP0x6VpTbb22wCOT0iiLrpfLwEhUPheWEmLSH/frntslvRykq5+nkKYRBh5FW+d70cGByBtMPJB+BbD9S7xvQE65k6Y/dYwYmUpUaKMG1dBTw7BKBRqDDMVyqkbvCAK7zrBdaoc/k80T2o/aH7UaxP2hoUoXjMEIDV8OMqLI2r5Z6HiWCPYHTl0anb+gaq5CIFp/J5QF5s2aNmI6M/aziN0GnEcp++xBS1iDCeSHp40zZUCXHDqm9YHjolF4sqOGR9DNPuIiUfh6qIxeTXDUij26xopeNAQQ3EpZKz+P/jso1BJKSgHltkN4VeprOJ3HBc+wIfs1wjLyNO7FfAMvgJzmW7e4ipLvO/wZ6DBbPHtiz2MqHeSc+TqRR2HJPSk4AMnmuMFtgFb0colqOJbRQNYfLlkCEk5nVpOSfic1aESlw73fJfN0/7LK5m+80WYaAnA3Lf+kf0a1eQh3NsgG4JbxsOCNO/FGNB/gswYVrU2ev32CwPXBuNjHsxzAVPBssdKFKurVZJoI8D8CtNRnWza4IpfCZJ8kilytF+lNqSZc9uvZfLZEVW+zy078rxPOKWVqlEc0ROLiM4jKUUDhhAMmWcViSfSqZi23rNmBM87LL41QXHR44VLSwqj967afBWRs+NwhL72hbhtdT3Vs4DnwgewQpej3RNwNOjC1S48SbMeLO3uL6pJ8EiLeRuWKf0DT5DWNXJCLB86VAEoQHkzfKo4GhGeC+wjVCNSNtGhYhpscxJ/KhoC+spX++F4ZBRkGe3Gn9zLC1q3vyQlEI3iqFJppbhXjnJ+OfF7B7Ofhr8JJ8eenRLvfZURjnkOZDzZr5bWTqVCsFLqZuCrrpQLTKdkXcgqugkoK4RZLvKCSiL7jswiGQXbQHX1L+wFFUJ7A6J0YYMczpWYgt24tUCfI1IQD7avD4sz+D4U8y19YaupreNPicKi1Y62hl1pvM0GX9683uHEvaSevamhw0ixNS8Kuvz/aPf1QG4pe7F3GHEIhe6d52F1UwxefN6b2PTnSWXNRBazJrFKkefmafmmGpGPA3PpntpEW/iIv6PK+DoIhRv5ajhargYve5o09XuOPxzk/sexZlQllsnvatNi92G+VNyYdGXob692E8EQ37EW2FCzPXKt1W70VFvchi4PM0iAHnVFVz/IT5DyeRj4d5S7XnEd47Wq+EQRNCYlpMIaFwPtulXwccsSNIjhltuYRL3YZ5OG0gA/FhFdA2wQzNF9xsMgCIX068O8cRtArHgEeIvzLxNIroubFFiI5ZzSPjPiLpUnA7tkjQqdS2CzLTKHMk2CEN8ym91Bmr0eiuGK5hyGe10VtfALTFA3g3h4GJpOPHq7WRqpyiE44HZNy13rRB1nMpPLvlIIEUfAys+VCRghnWnXZ6AfeDIJKlpyZcD4L4PmjGryZ5EF1rOzX5wz7Q1R0PUHj50JNg6aAAsIFaJPbAvmwDYBWaYLXoA6u0DlFX1kP9fbwL8zWpdaGQDvl0eijqIFZW8l4lkNGpRtu41R/GMsvZ9uijLHhQygJZRnd9HdLP+CFA1EvtEojHM8ylJNSsHxMY2SiPATFpYH9LUpw6YBGmKlmCO4wsMDt0nGQCu1BX4WL/07y+twinxam+eRFYYiPz7Vz5lVGAd9FU+CY5DW1PCSfksoxVYmnjcC7nl0/6glVPl/4aRaFfS63lZMZBW7QUMLKYPjNCAQNJ64VMq65aQffCh9MTH2J32qYxiclYq3aK0R2CGlkzyNFkG3fOHUwgGN+wHQy3CuMvtdLEbopjLkzKgfEYl5j/1XtCxzMKSlfpm5QfH0MpZ3lWsuBbjH4VpQNAyssiBqEkzHlmoir6J4SYM3Yc+lolqiPCw/h426ojnOG1hpOUfL/MRls8A24EmD/SfblfQ4IOak1LQoasBUiYQZkGf3P7ow4vpkBQY9FczhUotY7FAexuxiXbGtG+seqnBHubR3U6EikjLzy/Eu/lcsKphRzCuVn+4wv7cvd61eySQSJb3KiQKogDYix3ymkNKwuS6Q/hWt3lvvjdi115RzH0ehr3n40LDNAx5h2+h4JueqvqYozLz1yV+BnJ1gzhrCgZhiGAFp62qBrOeMAWzwv0SkeSSkkPaJc8E7oHLcosZkJMIpIC79M2eMLqtbIcGEdaxL7xYTMF6zvVHiaLKRno/DoBO1pQJkIUD/j0K5WDXnnGlSfVcqkoYgFL15+oVEMio/xyuHwyTCx+FzjaauiW8sE8kjfaDsGd/PE4pjSme0tFLvdcKCD6qk5WOsTp3fvDmPUrLOq/PG+fJKnlsEBGxCgYOpXZ+fVkDofSJYLVTfh4RkmfSDq0zQY/kAInS/2XvNp3dlyhRnAdgu28su4UfC8c4m2WZ3t2dg4GVdBcsbHv05+WfZsEBo8/07kjqQwQ6I87HqKSQ9MwkzPz/Ei3dYLjjdc6xtbMRaxu82IongaohmSIM+oqEyAteteJ04+8elbtxpiMZjuNzFm11JBrA7F7wdji6JHQciNNfOkFYJVfw+NfZIFa1lYhquyn6Xe3Epgm63SQGHy4mmDpohREM6yCEwFYlSwdNrWVLeHiR00MA2SsuLMRk5cexnF+Q1W3b3AShcKEArczzqrS1Kta/Go77+OfqtIKkl744bCoj9aayVXWXv8iMvHJpxvUFwC2asZcT270b6quirKpsySlnpuZ3ANwcYuUvJYhWOJVE0CDBrE9tJ10Tgcgv7vUnxn+pzxm4GwtrYmVTdxhJpeTlQ8GOGTrB0pSzhIkLMFe0GE/LNjrsnlp/rV9qP/4/u4z8CVFpi1P+CRUIoVvH4gV1xh1+tU4XGOF+zTNbEbUsZ5WJB72jt2G2Cvv1BLaHst1gWqy1Si2hn/3OdiJVL8UT2JMJON5I+rH1+6ILV6rF+tnpwrYeVV13Oa8Ty8/yz5IsVCs8TvTLNHfdi3WuNVEXI3CiGQk0CrtXzC79CDshXID5yardVF5EXCNKKD63Nv4UABPqmUz2MPbW2+wY3gMggnog4XOvkY+O5d24aoB+f57u+3EGXweDAIWKtRUiXRWnLkSXChN+tBj18+WabEBcouSDjwGnQIVViz7gdf/ESCszfqLJrPMohqiDuHo3/LQn/Ox0wPxsczffsOnfqNsCJal5MLulZAyvyD9SQej+mkaptdHeD4ztBKnaQ1/voP8bHpl91YR/G7bNIqiWjuxRmPIYSRIu5YOq3PwSqqQfvq0S1teuomFvOYAhrobxM1AcIkQ1D1UhhPYa0Ea4abrQ6fPq1U63HAJFvz/mSyinWm6y3xyg0brxXD/8xDYoFVqxR9Q4CkrgSDpsn20+LnZ+qNx8sB6XpBm/rpzorwn/XzwaUwNNOmNGSpANFeF2WWsQ8yPL874ZeY8/wVKwCXwY66aPH/V38q7i0ucQmb6+gbPwNRCngSfPwKWUvWOywYmygafYdJA6wvpg2YBMlOzmROYL3fdSCWXGJAFIN0oCwbGMFm88+oDi13Zg2DvBiEaefuYU8/oSvGZndz5XQWL0pKlRL0jfubl5+6ZvIPeEjkzr267U0Iw9liku3jQ6jNXyj/hYfZyzJyy5UpJPQqri94ETS46pQLRs6fl3AkYzczvTy23QQeTgBqC6X24QGZBxX1oEol/rZdQRyVm06f25EfGozrii29fycP9XfPWhQRo/ph2E5ufNGYwMgQXt5s0Qks4cmsxwGQjubExd4nRGg0VM1scQBSN587uJtFUqENFDFbOaRIJhF9vc7cFX0LhblePD8ZYUk2SHcC2VFy/yLwQSH01hgadO6y8BB2g6JkvZ9BzrQqFv8v7fUSjkwGE+YqUBWSsTCply7xwiFzDbHV8kgnupGJMdbkunsIL+yQcMoIuE9m+2qBay8KOjexON4gJlRpAeAklcOQX3AJF0vb4UtMvEuGLmCs/foyqDLcrUb4Rt0ii5D1RkZ6MiVtZt4eAoHgo/XoIvHcvXGhvAYMins8+Vd112Xcd4DRzhvUvko+0MUfWAwJG7DAXsPXv72TxS46Y7oesstBKlFtAYILVwwo9TCJGssf7VsrnJGEJtY3KXFBxur2r7rz95T6LhK/L0j9gT0gyIijgRXMQ0Wszd1WWqZ4431A6nO0OsikRmXG3LadtuIYjj+PreIpjfQLy0DiHfIiydTwuq84jiqNFxW4vZDrvqa/AyFGnGXVc+Ka4wKdkiHC1C8Mp6eko3N8H2boGpF35lna+ClBH1NvCJQt7SJh8SRo4V0elrTyqvlCoiOAOzxiEtnKx4EzotMZTjLBHgERo3/L3nr2TaJX5g+SSxOyb5E41xhbRqOHMi1r37EcFz/7RTTipDz6ZToeyv511fUOUS9qsDo0k35hn+zWXPCndCslI2AQbjTG9g5ZowTIHIRPeTlH8vah6xRSfCLP/hFyE0Oi0J9MaRuixsITKMpjX8Vd+dfusHt/almttgdPInEiIi1NI38ylRbTfQDwIxRyX/kBwMjI41A2nmTqP5m49PLmRBa8+L39LUulXQa09lqg2T2q/2Ed8Urv8pu7QIcIx3+1lRXU0Kat/ZxtCTnnnsJ32sRUPCWuRTGSdl/Q5FNmIXy9bp5tbZv4nbjbAwWzGBfNA8OstK2mqZwyenEkpYpHjbo98d0gTy1JrV7GO7a9wiTOmOtHoORNDreBsXLPNREQEe9b8hAXYate2m84Su62n4BD98XapkWpGQc8lSiYuWm4/oLeguaee+5WLdUP1GutqD1Xcxl6QeTUMDLK2SJ0vZutPT0B/l8HhtmOLlnuahZEqMwaPahxRK8rHiTbZ6vijRIKjYjXbH03HrwhuO2n8vLF1ILFCHxc5+cRCgcc/GFUWpadDONXYb7Ng4cd5zlt6bM+mS8qsto1Kfe2FpXYBEyoKFJxAzsaZxyRvW9PZiVj3r6KWWitZvLmKzuy+ZshF02OTakWTc5YjJr1cnsW9NRT9alo6TtAM6eY3+Z5Lb7q+jaQLZ1VgdwkmS0uVTm52zGD7Qd7K69RnpKIJzInnCIiyCBZ4+pNciTCmay8fpM2zfO4VG9Ccug5sU5rJ3ApdAFoSapLfmHFPCulabQj+WpP+BS3ODsxJVw/R2jB8BTT3Jfpg3qM2zeNJ3gKw2Y1XNL1q0SghXaI5VVwbZ++aC2q2PN47PpcoEQqh0UfQb0iSJqEfV4omVXe5Y+GHg1zckNw5K0lUIXc/lQ3ZR5x04s3MYoAWGvB6swC5OkJik85fSLHztscAxW5pknfHZ1AGJ75qTiNL3jZbilp5z5eD5bQIgTrIYEh9aZ+vVPMkviyP633P4FsM8FjadoMNL4Kd4XqdWmD8ncJO7myqx3NC53RtvzyREx3DSYyGimMfA79yo1enaAgMZfCZU3m0B/5k6hBAbxOgR3zDIsYv3JS7amnfmOceeLD0lMBmq5v7PqbsMSpZE4Uo28fX/mAl/SRBPqN6OhOclldx9B8R+93FOYc/cI32uihkhUspFK2Pt/mg1HNpytzuME5MRgJzmFAtI5ljryx79FjZJe7g54/vPce8yo1tT7x4eKprcyvglXQYfhM3DEtRkDXz2vMNqkReAoyVu9lU1AEtvk/ALzt3m9xYGM11G7KeqDGN+NSknmrTOZr9hDKay21Yf7EljgHimpd5Fwt+Ihc3+fEq2esTWXCgHgENtAVhlpjr+xNPnf0nN8apVE6IGdsDDNDZ/RtGKrOrJf/xD/n2cB1PrTcsphCuathoyjoSXyXHY5TO9Jgy089mCDAPVwXbbwp0jiatFjWWVZWzVGfiOxgKXdkGt+A2k5k85iFMuySe7aWZ6LdTolH5kA6MwlitKXLckmGzu16eaJ/IN7vNUAXThjabsBxbO8f6YIjaVQ/r1AbQrzSogRQbW6ZO/Y9oW5ziOnMAgtoUTVMnue5A1SEopPOTfOiweO17j7zdPJIxJlTG621l8lp0ZZfXgu0fPvhOEmeUZQWaikMwFDRh+b4RzXEL4TDUr0GLgljm9vU8JBmdjKt9oflb0ko/Hl8In6xMFIJortbAfk+cYYG+ztMof2YS05IOGM9SJ8Nk1hkCXiPzFBvXzjHI7a4UhpBr3XJGcYfWFmjCNGEYkc53CZZVIS2HdygNVeqSGvIcjyUcvhkGfk4vuMiiBbRlgQxeWtYzvid4K18ZZQkuL3EuSZNAUblQjpDeRIL6Zx/hVEBpmBcECkS2N4TVjMvqDeRxMTpEtUOyQiDVXUEro4TluMc7QYNfCeG5irJDS+k14lWbGJIu+Uu7vF4auErO1o17bpmqDJQLneBwXS/bhCJMr6ccOjP0QvIUZTsEUsoDyqAmnhBGgGVwZPkdHcOsQz7WmmZsZ4PaoeKvvUIRsekPyaEnjZsnYhBJCYtWj+8JP8+SL5F38unbC2Q8FHuBNORmOgqxZy9oo6iiMWp+wma3U+5dONO4ffxxj/Ji+tc06jXrHQsn4JuqH7+KZvT22PA1kcOk5zJwsEErxme2oQFoCFNPbHExqcXhKQDQm46gxn3pbhiLjTKTxyKKIHohVVbphi8KoFDXsuXeu4DIcEa9pyMYV5lEn++6CB6W9bNvh2qs4+/DvADtvJvF3X5N9MpJlBoNcotMyGyqlaJi5VxHqwVDIT5GPH488uMNPGIjx1AmwKNwyMt3XYH4xTCENGowJGHZnycJiwX7kM1j5n5dfGFQsevnObTWl/zqxWjnabvjNUsBwmoEx3nVGAO+yRARai4ZlXA++FQLhoqlfefcKQQ25WeXHdJfF5wVOQNQ4GNqAdz2BTd8iXiQoSqpREkIyjGHNGDmRKTa8Jg3iYa8kqVD78PW/nSKu4sLrVg4NHCcuXnO5dXe1wrjysfdn/7d9dIra0jy1dY1/BUCOsXYmHtFsM5Z2iAJEFdaONeSXxRoAU1ZUfI1lObBVOkTWljVJuI5f4a0QYMnqoK/sW3ThmOe24yhHMys9ImvPF41GRef4kEjwXlA1oUCuJrfN26SmGiwBczLC1bEuCnOtvlWgSPF1VM2W1hTOK/XViYeUU4dKljIDX2o576FSzhPtNpIdB7p5KrkECB9q6k+/PXAUkR4/SMWbxsBKYkS23ZfcRNQpcZDo/Q/96B1lmxaA5BiAlQ6ZvBi3vBGh/vC5ksvPNudDj25bXImMoMm0DQ+LJfzqAykgQEOBdW+IHXPqBwheQQYhGVkZZiU5PnpcYu2SO6NWwex06QtBly+8P6VG8E2O7FxBwpsYagetwvTCl2dEVO/20nkTP/ugNT809ucRfTXniW64hCb48ScbHaXI9pNHWCcg4eW2iL9jTw5wuI27azuc1CEMldFR/nSM6sednFoamHH+Lu2u6lXFc+w6ZEpyi5IOWcVbMtp8IVnOLcVXmsVS2s2HO7VThpv189zDggcNnd7c8K0bpgUTwZQxC07Aa9hd0a0BDtR3izjTxBpeGPFzbKZF8YbUWEETPjrQ+1DlhUZF0nE6vsWhdZQdOkKq3OGG1sOQU9C54pIKYS+47BHoXCyiLZiZc+qu9B9iSLUiLUiYSQhim8NZble2sl0rGVM7Iokx6wq4CpW0PxD05YgS9m4jKoj+zwm2siwFVXALW7PUPMJzMREXHPK61B5KeZMrBKUJVMNGjcmNAMFMO8Ha/gi8UI3MNQOA6LEpXMyUfVQnHDrkqxUWcgd+dUMS5wwtOOG7v8AneldpWkYw2gwmUPlMaZcbDiZXaTnWmHhFiMhxjrf1uudGxENsh3pC0C5mNzHsj+BZujkEyb2vP8gGQZ6uVrdPFnNdnfgxPucG3vIVNQ4L5IG575hR5FIl4DW4kJVm6DnzeYUZEFxrjHuFxPobLBittssiysSiYvwkn3H0hSHj73+SHQGbHRyKGR8C/3d144kqrMFpih+dz/QK2X0U7lVaylFrY6oL3csDf7aIQiGvSjhcYCgRGk8ZxxpgNbmQ3VsCHM46aVoVb9TzfrGZgBIvxPzX+RwOFc3ORKf2KpHQlkSaxDhp4j0OyMjGkMiIjkeeah7/h24wQrKD4H/aJOKcTD7xcBoudtcLLPc7GYkyoJtkJOrazld6/CFKZDc+LRc94nBkOwskWw5BPRiuexd6dTiqGEXMGNUNBI2OZBP6DiUtH5FjKBanJrmPMrFFMaT8KyrBtEUDUVE6HXriae1gD3z855Gl9JjyP4Y4VEqJeVviAkTEES4TqhhcwLMiqmbYAU74hDcnNKSB3tDS13O1o5PCCOzZzLO0fRnXawtoYvhPgGHGfHF2ZHzNeKUIDEsSPAhfStM0fk3zIUOlr/CxQ3Y0LfgZpT4dOwrftZmS6nEOrq2ABTqF/477ktkhS/cM+HIUNVEYhDUbawPuqkLyzv4+7GQtej1NMLx+k/0bDk15spUxTnlc+ZABzymFKPI090OxtzE7Te9OuDQRUy5wjHV7fLIZ36PZI8nlkIsAbzsV2yUR0ROgcJwwKzAEOI4RDqbmQssSbati2g3qGE/m1Fly2TtDKpmWTgvJLm1eJd8tLKQzaWXCvn5ahOfVElpMwNCFjQE+PB0jE1jS6qOyyl7RQ1Oz60Nn0LIhGIYv1tehD6Jy4RqgWKmygpJ7hFoPNaL1Y2lWil/g9e0hwmJWQjGw4QMKORYkN4bqvUxcGztnU+ZU6mh92KwAOJKdN5Mm/3CqXkrCZF30NiYJDpIc57IovGE2emKBt+v6xxnQdigXoAYJc6RHiCrOq+HhvmqpqdMvQ9c7mm/l7pY1JfeFs7iHkFpp7d7FN+t5gDT5rWNlAmSS6j8ikDUWeIyYwdmFPfFXvC2J2e6XgXb+0VyXl4EKKrmfM8yQ3l2ZNShhLN9pubzyDZ1gZOZs8Wld6YOBln6Zjgqz9hBh80Q5nFoCNJce3Z9gul4GVQMWNCLr7EYJMJTvCKA6/3rrQwQZiYBJw7ObFGpzOYK7BA/6EKPOpkRyuqTP04ipK4aCaH14adCjypTO0nCn+gQTfCKUyIkApVHSOb84PeC8Klq5SoUdwaEGlqJJHBqBr1UPaAgpU/44/IRhMcfeULnViPVE+MOMQ9/ZAtr1WQTxpfRvkPXfUejtMfLjedNEhr4F7JKQWhaDyHk+0+p5y1Meq93SL5s9YHsXaQUqjrk1lhjg9KNinQ3U56olf8hQLOwtljML6Gx8qnNNCyYnO3StboUnO0VMG3TqogK/Z2lW9C8vwd92QAzA1CI4fS/VAwIvHajUfu2XYWMdDD/s8PwJiUR/OkBooRhx2dM8POEq2vG9nGlZ02g1TkMIcMfqSPVdluGGktMytI3FrSGV+3EwzQu/ATxN0BuApUzAIcc2EaJnsXdd0FjFI+lO7nmE7KuE0dW3vZ8lp8qodPXOx1/hIQfRxlvyRkB8BNXNxT+PY2prl1QOzD96j8LIJzMSybSknXyGnG/3/MHhwy3nDotjBXC4YYIj1Uz0hyU4rwf8KJA8PeDLUqjmOS9br19N8rWsNy4g7EVW4PDizjz+G+UQy3/+QqCBMJ/rAK6c1NXAnstRm1ReBBxPhM3Gxmetw63JKcAFQUrAo6B+b8ijAZ4D8cUpav1Y7605Q7dD6YnLD1kAxhIqf0LKBwMOb/vsnpiYlTJsHY6pyyotjZSUmCe4ZsPJAWDsEbZM4WrcRLnVcgoHMA5C5O0RbSL+3o8u1JKyg5hGLzTqYCVfrLlZL8PHUBSwwYwQrsjOgNuEPUWV74YAtRcHEAmOF3jqn2zYu+0LK1xzgJcyT29dyUMb6th8mlwnAfe83Q89+NoLmQNfViNXRcU08qMVRzWVc6lvvm2Gj9JI/JR9VHaaI7G5igg21MRW7fMR6w7vVHer9JVGFbNhlTUpFdB8tMJbI466/PQFBlr83Kdh9TL7qOw+5JmS8v37LV5bzpHzMa25mvZ4sV6HebwtGhSZZ9Tm9c7/3Y+PekuFIOjfSb2su2QYCK+twTjBH+TwbszycmNpQBlu7MY68YvGFZeKJ5PdM6quhcMKVJI+f6PgR3/ZuCV+Jub3FICLhgOISCAlSUkKHFDB6jrYWzY0ViGQcBr9LyEt6C/Gl3naIhfd2yGPe84DlbcyeVEMiOvs6qL5oQUFw01gdxvnYWvgLAj9f0zBm53QF7I4TJyizX0nAZWJgw4fPx2jZxWnMU3x77CIkhevNSce4I4cRuVTxlIUA7o3iN0eMpe6r9WomBUIJfh1DKb+g+y1azf+ckHVOUGbstLo7aXQvxx/AsqAU/c22M0hF3C9S2as2K8pY4PlPkASLBbmhNSDwnJ7EDAGCq8jOalCgfU7DxRLZqliZxKct+Rb/fxoAvNlj9woyaRl/bmL0HBjbLY1qZ4ym5bLZB6BCU8W9JvKnfvMFKAdxI+OhvzLaMBszaPekerFYvWmPye0BuNV/pV6mAh482e896s/23RtAA+X2rJgHSbC450rwdM9skmqXYSi6nPBjIpWg2Ri5Bt/1VDEzI0OuRpj+5yIDlODvskx7PGX5CUXdRRTp1CP336N3Ibz0uEIYlWm0DQjO2n3TfO0eWRXxKpNmPS9rHAz6AtB55D/9b+ytb/89vu9ODpA/cxDA7tQcHjICk5LjKigZ4zPDxTQncY4YEI3hqcA1nMeZeqzmf/zjBTV3bXKgb24LEXJmq7xBbKylY4wFXhFZxiumIjPiEHg/cRaJvPwkf3dwMqa44Vgaab64FQ4qHm+h1LgRDukJuZS2VgxlHguKQonok5pTRnonhfckicIZtce3YuuPhVrRJqSNd6EOUFKydDiG7dI5vSDfNhUNy4RmpU9hfCId2c0GLyCFtBTCdGmn9FIM4v/P1SCKBr7lANTogerASO2Jg0F8AiVJ9+m24QmPgcW8KAJtFwLCv4qE/XxCXrE7uugcomsIdiysSXy+mS1LiKKwkLxaykqes+8Nn1dyb8feU87C1RrEKfX9hbsaeEieetHA9zfsAnXmA0jRFBDCKdP/MP1qy6GGuqgOamIL1640PSuyW3tlxFmeVTt1zOogJmXHYYzZCwqS4XXaVLOjIGw4VIIDoLE1NbQcIyERifEm+VJas+2DUhckkpZVvtmRikXhVMsk4TKU+AIQVW9Mi5tVNn4Q6GAa3hnDjWQ4UD89b1veghh6deVTKyA9A5hX/MQ9IiTTTNRzfnUV6ty2Emv/T6gHBaQBRNkjDsXmAMXcBpFgU/E9DKQ0sgI4R815G1uD5ShJ19QGRPqqtZw6xbqcu3cRuQV3tvG5klyeg2z2Sv42m7jEJhCWPH4QV465pNrnrMMMvYmfWtcBRDYzMAWjqbyRN63ANKPN3v5uA9xUo+RJPztlJPBmr1NozIAeRBy2GngIqDQD2F6K8RXQMDdyHQYG+1vKFHII+8iMqJJ9ZKFdAVE/ESnYgy/CMTc76YwaCUaA+28yQjWH4uVbXG0HXUrw8BhSsf4wmK6UyPrOoVWkYku0KG+xzHw4RZbIzLc/kSH8g1DiIPvBBwV3/XtUI+UIRgsIPIoM3xJpHEFVsTDi87H04ytUuUMzNYWced9fgMLBnZZxtvN4ZJZoFXPDKqxWsEYyXnmnkQTvVR1z1Hm8l/fOcJb99uZvMcGDx/jVtjmqYHcALvBOJ8hGtADo/xzt7DyRsKckW72JcOjYFlnVx1iuPp4ONn3ACq2JLKM/Fq7jqGeo3CgSMT3xB+cjcX1AuQ5zPp3aLWTFyt8NWk6gmpZNi+ll73cziuRVsOIV+44o6idu7GvIAzCyGhvnh6pDTriHAXhycvWT6e6pBeWV+XXFtJ3bQMx6nZwPB9JEPUmhlhj2u+elR/G3jJ5f419XQTpx8PTKGKGIOIOFt3JW8MSwXh9hvicEMwFpNWYgEw+QzrS6hrd/zKaQGgX5jYxcRg6fYlPzzOIiXkpqcPusL/8+EPo5v0+1HKHRTWwFpnU+H53nsNzPv0vMsRwyxZ5FDJy/v+MzSPwCJPfY0WhZIGViL2cClUDQ/dXAuwvRaGcdUfeqFCMiuDFW50luB53cGtPsn/rzS2N4h5aee75Y0t6TNUMNK1yVLgW4ZBZ9NJm+CkL6t4YUjG8Pt7ljLK7qqVIgjEMfx+dMSg+D4D87qHi/D6v1yeP6qlWYHxEgqPJrZshRdhF8J96pahK+MdGS8Fj8bHvYLf/fSUd6Eno42Lj9YBrYLKuQa77yNIMF1zEo7QekRpNq4nRIdei2k2ehhlI114hnnDtGxnD7cTu9HjQ+p7sAlOwpwuNWmhr0KQCVIr87KSk+q4DeQN9NfmVoLsU0opwBIsZ6LM5jjcGGOB3+oe/PGo4ijt/ceyFHEC365Z4OKsM9OXEE0/CQPr04Lky2+2o8czTXxdU4+Nu0QxiYEOzT+rI8TFJOEEiEI88i8r4jLDK7AY7jFxddOr6ZD0EQGhbBvvMr3reSgQeWAwmcMKVasEA7dntbEUYcrzJMqaW2FI4qd8WiASHGIwy01qf55feyfokxrYQpF6IFv4eINGdBPmtt6DkxQ/PiPrDfLxHHowrm8gez5M8op7XJeWRLR0OHBPlBYTZps5WJUvlS96MOgi0s5/HtESzdHjejLf+SkgAFgRZipFj72IdtQobeSJ7ZkXGpsSOJLRuko3CdYXJ5lh2ntoMNj6e9KT1NolugU3IvN5fdduEOC5U4WqT5cydeD1rOmuhDnUCT7BPT9lje6LfUMLWFHMAXu2eJfa4ytKngFwg754N6hWyoBa1RQgjPrxnrrihYmhXivlNNclEdEN8yEfDn72ifnsrtTbPVNYMVkyKyKdCjRcN88Dwgbai0f5pBx+LphaxYqv+1Rap4wLZK2KXnVf7xOU2x93MvEsKjGSZ/DofI6piXWgnRR0yEGhQe1e1aDbhvwzTBo+7w0XmC636DYDL1s00wIyi93rYQWmUAN5BjkCwXcMQtCMcGtaqd4Gbb2CvyZMwYlYBmC00b31xH1gGFAbVbLZieOCRyWUrNROsji3MVoJb7SaaCQ5r/DyzuOu3kBmaCIG+YNeryHvBEVrKW3FKyEY3zpr4255/nV8kPHIjmuiTe+rFzzJHLuf2MSbU68/Nx7hwU+T98OChekAPNcFjJGMfKsuD1sGR6Icn+4Vqtp69cSD9WO8FqQT5WphIZK2Y38+bSBeRrteLPcbrEZV+I2nA0EvX+CodQVD5lHKmpNrbx7R0Y9cF4BqP9bAGicogOZvt+Fy+cFoZAn/Ujg3I3FRCdH90EGYJ04QtQH1psgFGC4fSDFklefi958aCgVptoIrA0Ze7h09rmtzMQrodvtJ06eExaOr7JZtv7ZZEJvEHAVRpyRtTUNOtip0QI2Z3R36NLfIMbnAV84qCfd3Ot3HAILyW5gOln6+uHoAHi6DpEXbwY3sALhkJ3yYrkAfdntRj5xqOQrkPjNUee+NNEH8uqbEXxGlpc199E2low7oM9UuUq3ytsHJ6IpNYCcigzg3S3tQOW1iJBhz04xufTfKJJs9N4h6ZfcoFHLsqDOBtbK/Liy6IbmNXNiZWCUlWguhqzIC7ymRQlmIzbx4s0DaSAz7quoJhIJgu9k6vcuoJdkqs88e3R6Q/T4q2NfItilmaEVn0/+i7NvoDyuYRaY8CQ+g3kjR69UmY31WAVl6loxqjetBo9t8HO+rrR+tR6HWnG7WT3Oxrt228ZUCX/e5CORzW1VOeZ8In4cewiFH0Y6i6BDYX6KvMstttb0xqb0BEk3aiS1E0RHEzEm7BOy6Z2RIWnbNGSSYv0LDdFmDhSDGCX9xew1PFskAyj7t3hI+xcWKYWjGZySFfYv7LYc/9bsjsmsBX3HDHfLqvwE8/g2itopAp2rpEnhCiXac69/nhdm9uyw+56/LoqLpHi+A/zaOO/yTFfja2T6zN+12A42QrgJTIffmMagc16pJorM7V7TSQK6SGGNeJ0Sbzsz3lBnooFTAvg9yo67u9KkTn7ZF5kE5jBm8YXedXhhWDXt17zwmXTux09o4kbMaRDC6SiNkwU5Xf/2deMRjdUWQv2QREVihftkr71hvZR+RakxlRf+q6x16ego0NQPo4QxoO2iU8BwiL38deOrumd4U29TFTO8DFdnLK2SnBoCu7eMN7fWRCy74lpCoc5OEmM0UM1A/V1fayBc5dGOVqnDdfBq1uegNoO9vfEYVPqxlhUmZYe6oGPXWErUizCWKtkKLJTKU8njxdjqQGX4i4AeDhzSM+cR+3JOqEBW+4+ajKiLdjVujK1GOQyalOlqPbg03pbKrJK7+z8BSPs08GG9JuEX88PFScQrGUA4Oolqy2nrCSnLk3HJMiQ8C/Xn20F7cTj6Nun2y4/evCEXfRqRRMMZcWsQDP61WcvljObnvRYqK3y2uG6QbuphWnZvQEargCAdasF2HlwUft6EtkjbbR6z6PH7TLdTVKHcrKGXNlvRPKgPCPBzZlDn+wSXYWgjHJBXcBXNOcY30cyp4Ap2A1Balx37ueHaD4vrq3FCc42EGOHw9R50NtPSYbq+oTx1fU+8thyTe2PvYI8n5xLfR3g1eUCrlg3gFv4dLDQY9ZYte7HqQuHgq7f7CAaNEJYiWSw2w6lird4BMXyuKGEbtGhs+1H3x5+AG2eXg9PdGMdliFHT+9TDGGc0NYVj8Fg5/8BKNFlHJ0pjKyPlaAIULUEq1XZaEjAttUoSQ/evD15wp/JwGLw3RVSqXlhvQjnEbZrN+IrDdk2lNa7/AZtUxH+7/aBSXOz3NoZkc30hEIvmXV22Ja/ToiwIvmQqrIHqSvpOya/9Y9FBk2PLqb046aMF8xbegH2QvthGo9+en+1xK4FEjINIEjrK5a68rOI+it2oyVoDFnvCMjGnMgB5XiDMeufgpYm6+CzQ4tyrqC8pf/+nmjCf7JRpGXtN3j50IW2zS5ykbdaE925QraUyN45gfz2SKYqsMeGpUs4LqFzfFkz4mYyEE5PsQHdpYJgE5Xz2pcfOg7AG+qFuciqpVlMKIexPqIZ4Z2YdNSHX0O4khJDeqDBHXmxh9wH+EleHQzpgjNbwQQ5v9v+xe6tzQ0O4w/IiRzCpUvMrFDSSg1K5jcBAz+ofXNenczglGlIdrMrTCmXdHZ3a1OOLO52tuMy0dbCGivBbcAVTY7QvqfE0Mb7BKyFNs5Nt9KJ+oBQFKyvqNF2oNh07ZCBQM3b9UC2zV4o2CAfSVdAdmE7Y0aTS/JO4QX7MtojRcHfmpZBJ9xIRq3zJdA0302YUV6ag27A22KHcvAA5QxslHtLTI1/45sr7iMCK3SCAZmihayNGOy//dXn/+aueOv3kLBFF4WhetDrWUgTDmfZ1GW6VN5PGyMrBpARVWRycglj4q50RovyWeFo5emsF0xcqUywwU4gHq29zLX8ompd12QevWRY9DUCicOtD9ObR6taFiMjPHa4P7hajfMZ737iy8s13yv/8ELde7uE3FA0cwCip4oW4omoGBcDpJYYwL0CLeknLYQVchZrE78ul9fV5RghqncGldSVU/WuxdNLSFDDimYiGmgJSEBQhhBAoYsOXISTWGLjo1rdyI/qApvac2tp0TnzJbp3kd2w/lwPAdtmbS3pJ1CQyDbQ4Ks3q509jfasMTM+1U/0iKM3nBYb4LPasHOEkOxHLcdBjNk4zDMlCY/u1Wz59cD1MuUY8FHBFqMKJs1V6C8jHiHUqOEMzN2+Nt1s4etZmNotfMYs+1P2FNMKiikaUI6bvg1Q8GkrT5bvRKCgx5XR/02jcOyzOCXKdGKPrWUl3EEzgLr9jEOZj5J4AEs9MuCEP2odBSsROtQ+IQJI6VEMVRyG92J8x1db3VGySSIhxjPPnVjRfcnkrs8/8qRFTmgNNCm03o5TBvrhdPS9/kBmkb7zaPecXts86SwJIZSsFvci1iWpyBuOuGMFguY9nkQAqR6WR7jfZ/nTG9Bk4mR0qa8B+FR4kOiN3dMutWm7Acdf11ZB/JQ4YCjecDM2fQrY/wEgHpes/Zj7d19QcZ8VkGyuZH3CvVTU7hwf6aDIHyFIxnC+2hAQbeKz5RhTKhnKy7yYG8Wg1HIp5V72PQP3+kwiJn6U2U7WNbXzG/j75Anv5re8uFRySC5l7c2hKcCLw3cInFnXhwL5ox37eSTCwy5Sc+oSwVfJm9fRurzDKaJ1itpnNPNlezeKea6gZeN/FAneaFr6bg12eJRpEwMzQmJgCvLtuGL07/QmD9KZAiXiAE+foDe4TNyWW6A4UC9nvYVlmAuojknyQlJyPZHcScMzbDB6/5KbUELPsw53/2G9GFTOVdLawa+L27J0g0SheqO22oiKaRM35KShYJqUfpg0l/0MhoMM27FW/rQME2l/n2ZSXPNFyaH7F5nyIhUnCxoTR8CsbS9vHFcPoVWphiKo7YH5d7cUe/ndQSKW+djFoX2t0p/p3oGM26BrjrbJtTJzx0UYnC4fjj8nrWbOCLuHrDXB49UkdgNiCn4rrvb+QgYvWVUE7efNvxFOM6u2l/icg0Q2+GO3/YOnxEjNGjKjOZ1SiXWAnntrEK9Wc6Ko1W3wM/deMPUGtkANX4wj5IZBRlj2xcdswPZc6uD2dLxCaAMB2rWV/Vw/ZiT7S5d/atyYbKSBcmt1390pmPL19tGI2ttf/pHjB+xPY5Y5vC7mY0OrGh/BS0SBShH/NP+JWI9NVK4SMbLpvXCRJwydcnDdPxc1OjlSelhIUDMzwkan7tIC94lBRaqrnmQIH5rjhKsB2joteQY7WwjRZU8xglG0b85SAHqt8UmY6zhpqxx09wPFnO7DKaHJFB6XXfScGsiGRr/nMsWg5RR2vdyZiZot06dP9jJjkEnrp9oxAXplHpdEaEFKHmORhCqtFs0JGRC8Pzsc/qeMOVrGxD+OVx3X5HDtZ9QGOIwwvtEFPe/fvblRDQGoqrsM45cRDFhSJeCUKzxYrbOrrNltcVQ/I/iuOY/hm+Q6lm1j6JVhIwuLitq4mM8zOi1lCMy8lZ3QykY9HGtpz7Gh8ND90kVNmiizg0jnILthwje0vL+dOpHVBYlS/jTeh7KbB/LfNUQRoZbk0AocR7s3lYJ3NNYd0be30ghgI3Yt0jqZi+FTRBvyo5RTKRVXXShClRYPx+7Rh3pAdpzZkIU9U60RyEfMZl1KCL9hvSzYcm9vHGlALhKRGUKfDJBQOKO64V8wEEJYbTNWXhJY7bmL9ad/NAw3mXoPMOXvarNakHgBgrq6Y4XqWv53+tXa0YaY3Oj0Kbg52XlmniI6JIzVl3aOhrbhvjOgNfIOdt8erOdkc84YFNeiM7NHB3TkhLqbLobvLLztcy4AEJ9kzNw4vmtJyHsvwWUpiJYylpO2TfZxGYrs5UNELYZl5aYsOakWvxU9UPsD687enRqbZvatUsd4hrC+kGakjy7d6RSw7Zvdcqupt7eFvJA1rPdSzLyvxgbg2Okhwo55T8vlEx3mY/zGqcM7eTSKwVKhMko7+WTclhq1MiWGEVbJ80JEFEAkVnl8eD1YA7h8DLMAwcZXDtN0KovJJVJLtPk+2wwZXKPe4X/jGrzmiHBdsKQJIOt2sAEk9+GGjouhmNf72UeI6sdjHveAAVPT2/ne9pacSquDLAaR9ZHLOzxz+EK+WelRtjiuDValWhHhPMX4vuM/uiYvJ1+Y/q/uTu4MLO8kLlNxEUt2On8aznG+sItZpBQqHzlP33YscDMgY24vXlYDqENNPSYiFwjYKqOTPlhMLR7ZaDlBVwk9F3c1e44k7ou9IWxcda1yQmPt4CW8W4ef19fdLppwgvfYwVGrPQbLqNaORCSHk0EQRJjfH7mHRoFMZ9TPjB1OxNQ9k6SD6fyWeydG4Mprvf/2H8xNn3D/4OMscblUQ/O6x3vN+MOtf7XAHCSBnR9oTSJcuADlvne1Jf7zZCC39UXp+Fpp9nPTV50ZCD9Mw7naaNkghltKta5npuo89TLnsczhC6q6i/4FA7cXR4vvn8Y/hKmBey6pfcw3hOoUFUHe4LWv0YFFhXIWvbKFO4Y+EARNGB6fdyqN5KXpxj2W/IfGyR72TnvJYTmSX7uWko8UZjbi98Ns9PwCSadktWW5RCQ0Sqws5njxDbWOgT3w22AFulHJUu0Q64J6GYBgzpsqFMNB+T0pIwcIPzFyTHdZ8ihy3VgRxUhWWhKNe8w1F+NJMt86OtTTf/lI7+2xBgHqQgDP8GlmC8fcdrHoWD1tqsCuy/jLHPaBRnGsRHjwHuHQQhZs5tnpu/vH6/NxExzI1zpBwQjpEBZQtRz2+P3UMG12VmiAw70C5kNrHPTW2lmtZDVILNcEuDnbGsrRKpwvrN2bzXsbhUaB2hohMZ2WluXwBddaFrXkGBUbIiLQBmy59G2mBpgzKzfwUP4icmVQyvTHI8R/WdX9oRk1yEH+gJL2bbyvfgSDRoxABEyJmKKUATbIJdN0MYrBGGiYOP2dqBYPIkfiS94ibsnUsY4M/mS5mBbkkybJXHQOVGcoy2MIUaRzbuL+Wa575a3Ws+RwCJyeDK4bYQQM1Vb/u/8gs5Lu2Ysbui46v4nEzGo2AVuzVl2lqX9eNCEwDSTAPz7zf+wZeHAOK5m8DTSyfZTv82HdL4Lsx3t8nro9nnrSxKyK+dcwwL26rzdB3ZN9Ag9G8mSj6DYpywS9s7E5nF5IYSoaHZedBbWZ82L7xntuLMssIAfzqj2/qJ3oXgqYPKdJo3IK0oSzBS4OYEVYWpwrI1tQLMDfqUIejHlBdkOwxtMRqJSGn3fcHfdONZLCZ8emHB8StWdETEV7WXUl7eVfvlxObb++K5Z3W9JYDVodF08hqTkgCroIN91Qj4127rGU9tHA2vxbso7Sca7xw2t5IHA4QZ2ryLuAiM8chBRwTAYsevc/tpGqKQcfUtFw6nGB7CGRLusdi7LUAAoM8g+e5p8lbWdJWo5bsIy0XFaDERhg3TwVh1crAlytVPzgoPWCAt5GA0Exoau/pFWuH2N5ek+qOuGYnF9zIUEnaeXTYs54eCA1txSK8/c8wr3gkk6Ol3LNLn+Pu37wwyen3vRkNF1fr/euYfi8JDbkcOzf6nfKieYo7gfQBpmHsTeST9tvmc3AJstM1q+hIZriyOuL8PdtEwG/Yr+uTfA8TKMPeHpTsWQDAnf09sEUtaphGpzepqmRK+W3Lo2lRewLkTzdh4YD3TJh0sgUPPf17nPVTcIPSRdi7ThaVQQblgxr0f0T4uReZR6huJLP2/QQZbUIPHX1mbtz17jYLN29KGI0KK6CXr+pAn4p4xuLOkngU2DgSdJ4zTNat0roK7aoh0WQm8QHXefWKuSdeDvY8kfBi8IImYhcrLCnxXmnjCty/caVBiyYf8ShBHGlgSRWGS8WYAD1UnuaCGF6RARgcj5ElrQpvRHevU9tCJvGlbS2pXKIhcj0oATCWuLjkUlGNPYWVIkVrwtailD2eIQJBLzvxeGn97jiADD8kkqXLIhYV1grAPsEgbGz9dJtqllSqK+jHARZx6FxTjCz6tHnFB8DiIOQdRImjZCdlnktT75QLVE/pNhTtyLjT2ttMHHM3NV1AMZBqfyJxp9tPMEjGJo0RzNJ592qu5eQsgjuc4gvPTtVlnie4ka3lmGfqABHPbxndNO/nhcEGwRDd/UQRWNuQt/MbVBYl5ak1bHxAF4oMMb4+CGUTip4XOgdw5QpVs02Wm2x2vTXmaNMrRlI3C/UwlzoQe5ZjIlTzHXlTFpFK4GwTi4l0gJb77Ca4MsaezRbqvUHLVBzPz5Urm/7HlSAX2Tmc0JahMTF8RexGrEa+kMbn5NT8F9TMVGCSPz3NwGVKCOv4lZSP7ISx15BGGSVKqg1SqAvcv4LCr/VMl5Lda0KciNjGcLoioDHec4zN2uk2E0lLhxHIUX4H2S55rNaIMibmIQt6I8Ya4g6Fp/Ai4TGJLTSUTd9FB6c7B4Q3YKLXelXNPQ7SowM50g4qjlygRGMkR2uvV3MYQpx2INp0J5M6IT+9d2FGgp3hrOBk3vxWqio+xAMPzpQWA68eRTqGAlvcGizo/E6FJshJlbEDoVC3NT/F3ufPGa7QEVrb61rW3Eqiz5XXOxBsv+LgEdeTuGzc98dqky/S1sZzLIvrkm/z+99SGjgDdBDnU3L43ty4U59QCLxwiBs/ewpZUk+aaXhMq2rj6YZoX5O5h7FtmhmITwT/A5ESa95cP7TC7+oRQZp/AF10tV4S9VDbyFRpmezdvcbEfnvDNKMr20GP+lqNg9iNAu2iGMFPdcdoJtV5WMGarE2NeRY5n/0F0lNa+UpxcJa2SD+Vk9M+TbZcYJmxxKRE+wn+LIvhWZ6CRf1CYrwv1t/Y3M9oUXXeOHvEEGXEPnnSmRir19R0evpg59ZK7maEQWeoGVBaIZ7h5qdfbRH6oWoFWC86ilpbGOJwagCorOWDNvpLu7Tpx8tWGpwMcXKg1NW/2V4HVpNyYwcBv9i8gJMMOUaWJHTI/OXsDkrGdg629Us+FmCLSPGomZWp/3sFNRzC8XuJG+OaDFTk+aV+umbGdLF1nHijBCTPZCRRP9iuiEQCth4PXk58iDOzXX4pPdT2C8PeMDV/DOMJYroFVSUIU+1LHFP4UvlbwvWS5IQkXXcQThMaER6ofruVEzTNVDVkWQlpcrZqqVvWy4RrQ8IcXOOUFhXieOOsB+SnIoamsVAdwEh/ipgOcQGZw1GvaefI1rFcxjZSDK2F3SLBMS6nC4nju7sp+c1LxCzRaZMW9oR5QCvYnWolBzklnc/9iSJArEH63deF7Mg9XeFeQHZ15wCA/048VDPUbiQlFhTERpSMlxTEUjkLDVYSwiVI4NB0nhpTz4Cu2DbB2mpYSjT2COqwp+oplXNkUwFd11O5vDYKV0p3wb5kGuPkCWfXGexy9hIs0jC/OszTI3tQOTD9YLYHczRp8QfVEHQY73RQUaHVE7Xdgk+OQwJ4yzT7fGfqehSLBXTK1elyks6vuZotRZ0LJjBPgk0nmCL3WsYiFd0VBY22vY2HVxXZ7wJ8L5ZK4X7kD1eLefqARbadEjsWCiBwYYdKZSs+aynzxKtKf3wL9dxUZjVRIQCTEEauiZGMgfLcvwODjPZ8d0M70DYlivan1BnFa1uh9X2XKZ0BHeETnPJI+pn/ntiLUuoC51QTquSFfwGFqfURiHN4Tv3XHArLuCMirIXYqtSpudAHSgXB/k2PtcmX7mUjW9uoZf5fcOxj1o/5/PUNWBplpueOZ0ryjEc10a1GN07Rl63IGWOKGHd1yjp0VDEsoPDGqhRKzmDr7djmZKVsrC6Tj4UTrr1ZVL9I4KqyKxNFQsqH7JikqN8uf1l3onGBkbtphs0/DLdg0eQPewBpndWrgKSIbPRoaKO2AD5fNG9Jk7hKGrvMKVsAj3yS6MON/EWwzdHhkmqdSZwUsa59ZV8NiwYOjYQtS2aKKMYvdVk0IUr1A3ZuxTjugmqiIDYh0UYzRXfYXtFtYIbfORIQlW1SwRrjntOrw+QDmuuHkRWmKeVPZ6wP58UIB4lesvQguFOjZEXfzH0/rdUbPgyJLNwk5FtvBDGtV4hsXvIRVOQ58A7B6Ci3D642wCRG9slu8AZj6wN/vVPskvUGUzMJsQCh9Ynz1tUOnfcot9Dfb8JkjP50tNmK+e9HKGU7cHUoYXcs1anQNgnK3bM+yL6JEPG4S20F+1VMsoJ5xxNKTBBHOOB8QfSGtS7aM88PJ5a/Hc5pOPNrx7tu0trQiMFnXO1iKelXxkGjI/LobzE04ZjiuGwsk9Mqri04FVyej6r1XvwLBARuTh8Or+tAUTwsK+am7f+JnAzMvNqMp94Vg7eDmncWO7vbCFCsAX2Z4uBELURxoMZKaoMXhFQHJ6HKZ514fclJ1UteQNgsKiKHG+NCXPTD7qJNhd2j7+I2oB/LbPeKB5r0FU4u407gXjAAsqaql5mOxC+p1B1W2fUBHOrlMD41dDGeZMKTlugitoAKXadaOc5P3HhfilLcQm1/VkTXhDjMbcrhENrJmLDPWi1LOOqYRzSrhpsO2+gju/eur95Owzmf3OfSHJUApxD2+a8XIlpqGVMe5oNQwkU9+19dY/Y7Yc9ZescblexM0LrKvg/7qTmAeZm9Fi6NZJ+ICIsFkQzLzI86N+N+XNpVz5P2zdeoqvAfgRT1MZnWxjy9gxXX/3I0sFI5RiJb9ZeVadhbBLH77MFsE01nXfSBCXIwalPd073dzkVGKmm9/ifHyq6XqkglXdv1rYB3Tr2JlhDY6Y+0qepTYzPOf4XNJ85QvgckZnIUbBtT0o2YwFu6FVhsq0RTutcUv2P86GtiZ/05rLFL5oFxCrL/mzq+CGKGv6N9J9sYi8CTCPkIFxDWdy9Lw4wFrt/r9SZuRU6S18Dfvv/hgePhEqC1S8YjcI6J+V4HKalraS6+0kzz1V54JxvVpfGDkfiRPz1U/QlmBcVUeysFk9y8C9b8X2oNNEUE5DhVFkZBOWDS8dKRdG8YVL63/lRQ+KnaCVPbOy8Q5VPJYwHwqHL3VVTj9S/ci/hvNTOb4hfAqpsM3nmgV+mXnM02/umzwYptFtgXxM5pmsuZPTnUOx/ecX9hWrWNGRCymXtNT+G8guqTsL8BWzhblXnmagzY4l/6WNzRAxXy536NtBAqT31tjnefggSUeG9WiDS44GgwWtWZCMVj34u6C0EKMfIAQymuCX/k0/WhNVa0OJRqrOuZBGkHFtoACZ9iOb5rTpt8o8wC4Jn2qrxYDcpaZ4ysXMcscRlqEccMT50Y6cI7/8YyujUk26RCwrVAzKq3YVeUFl6cQzFylZNEG0ZQgpaI2svhf8wWrv1zH5D5EhChq1Lgncpw8PKO/koVoHjeSMS6v0YMMGUtly5HO3r3MbXO9J+Xa47huPcy59f11X9NMMXNEOgfcBIcSCN15P0TgoMUUQt/tueaZdL3XiLYTb4ydwcIFv5p7wRJxN1KBgI/XxB9PhomjSs3Tfx9TctjEeI61G8FJJwEjs/IiFmY/qdQ+cZ7G6U+reIU7qotwbGL+qMec6b3KfZiqDq5k9wK9NDMX3fEv6F9lfFNgI4QkdKii8A/wqyqM0O3V/QOCY906bpOqCRs5fEtbVqICH+LUkiOiHyml65T6RNZ++B6XSeetRsOPlUl8O7ms4u5vgFQtl8JsEGwp2scw8LcG3gq4t4zg6aVLOzmCi/oICDl+BW8ekzmc9GKI4b9PqqAc6VX/t3d8ITZ3M5Cd+cR7AvgUVDsOeWfG46y0swKJB4qxNsP9MSaB02p6MY0Wpjg1LZqSl1HWceXpZAME3F7RBknUJPPKGJ1gqcoLrKcbK/kAu39/e33QvmN4D6l5TOm8Jkc3wvGGnOKqqkjfXvy/fDl7cn/dLTfG8N11m9NqxLbBO3O88PiPAiZDADMQLsvT1mHjmZFmzfK8go=" title="Mekko Graphics Chart"/>
          <p:cNvSpPr>
            <a:spLocks noChangeAspect="1"/>
          </p:cNvSpPr>
          <p:nvPr>
            <p:custDataLst>
              <p:tags r:id="rId1"/>
            </p:custDataLst>
          </p:nvPr>
        </p:nvSpPr>
        <p:spPr bwMode="auto">
          <a:xfrm>
            <a:off x="336057" y="1442424"/>
            <a:ext cx="9564635" cy="5265404"/>
          </a:xfrm>
          <a:prstGeom prst="rect">
            <a:avLst/>
          </a:prstGeom>
          <a:blipFill>
            <a:blip r:embed="rId4"/>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2" name="Title 1"/>
          <p:cNvSpPr>
            <a:spLocks noGrp="1"/>
          </p:cNvSpPr>
          <p:nvPr>
            <p:ph type="title"/>
          </p:nvPr>
        </p:nvSpPr>
        <p:spPr/>
        <p:txBody>
          <a:bodyPr/>
          <a:lstStyle/>
          <a:p>
            <a:r>
              <a:rPr lang="en-US" dirty="0" smtClean="0"/>
              <a:t>Large network nonprofits generally show better gender diversity than racial diversity</a:t>
            </a:r>
            <a:endParaRPr lang="en-GB" dirty="0"/>
          </a:p>
        </p:txBody>
      </p:sp>
      <p:sp>
        <p:nvSpPr>
          <p:cNvPr id="4" name="BainBulletsConfiguration" hidden="1"/>
          <p:cNvSpPr txBox="1"/>
          <p:nvPr/>
        </p:nvSpPr>
        <p:spPr>
          <a:xfrm>
            <a:off x="471656" y="12323"/>
            <a:ext cx="8626466" cy="107722"/>
          </a:xfrm>
          <a:prstGeom prst="rect">
            <a:avLst/>
          </a:prstGeom>
          <a:noFill/>
        </p:spPr>
        <p:txBody>
          <a:bodyPr vert="horz" wrap="square" lIns="44365" rIns="44365" rtlCol="0">
            <a:spAutoFit/>
          </a:bodyPr>
          <a:lstStyle/>
          <a:p>
            <a:endParaRPr lang="en-GB" sz="100" dirty="0">
              <a:solidFill>
                <a:srgbClr val="FFFFFF"/>
              </a:solidFill>
            </a:endParaRPr>
          </a:p>
        </p:txBody>
      </p:sp>
      <p:sp>
        <p:nvSpPr>
          <p:cNvPr id="5" name="BainNotesBox"/>
          <p:cNvSpPr txBox="1"/>
          <p:nvPr/>
        </p:nvSpPr>
        <p:spPr>
          <a:xfrm>
            <a:off x="408925" y="6861483"/>
            <a:ext cx="8918841" cy="343342"/>
          </a:xfrm>
          <a:prstGeom prst="rect">
            <a:avLst/>
          </a:prstGeom>
          <a:noFill/>
        </p:spPr>
        <p:txBody>
          <a:bodyPr vert="horz" wrap="square" lIns="0" tIns="0" rIns="0" bIns="44365" rtlCol="0" anchor="b">
            <a:spAutoFit/>
          </a:bodyPr>
          <a:lstStyle/>
          <a:p>
            <a:r>
              <a:rPr lang="en-GB" sz="970" dirty="0"/>
              <a:t>Note: A recent Russell Reynolds report also found that nonprofits outpace for-profit firms in gender diversity, but are lower in racial </a:t>
            </a:r>
            <a:r>
              <a:rPr lang="en-GB" sz="970" dirty="0" smtClean="0"/>
              <a:t>diversity </a:t>
            </a:r>
            <a:endParaRPr lang="en-GB" sz="970" dirty="0"/>
          </a:p>
          <a:p>
            <a:r>
              <a:rPr lang="en-GB" sz="970" dirty="0"/>
              <a:t>Source: These estimates are based on review of board profiles, not census or self-reported data, and therefore may not be precise</a:t>
            </a:r>
          </a:p>
        </p:txBody>
      </p:sp>
    </p:spTree>
    <p:extLst>
      <p:ext uri="{BB962C8B-B14F-4D97-AF65-F5344CB8AC3E}">
        <p14:creationId xmlns:p14="http://schemas.microsoft.com/office/powerpoint/2010/main" val="1511550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VHA boards generally show better gender diversity than racial diversity</a:t>
            </a:r>
            <a:endParaRPr lang="en-GB" dirty="0"/>
          </a:p>
        </p:txBody>
      </p:sp>
      <p:sp>
        <p:nvSpPr>
          <p:cNvPr id="4" name="Rectangle 3"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NdlathvWsueOOpkXI0hMlU07QXdFyo55UkojWITHbn9LG3wQbmJO060JqW2MPYl4NoOB8Yp8Ws7GCv1WyJvmFD/M1sqUjyQidFnsYFzvlft+GNkpRpCe5A7Gd3rjy95Gt5tByJFJvdPKGdfhpjgkV69mvdHPNF+qeZ2TK0wyfnh6KfgsbZzgRkKAgxNxAtkAz9JBBnkLp02LDiudR8lDmCrQKO/uOgElutA/4w2sSmYujOviq6XlihJLpNarkJZlg2j3SHe6JLKNrm1qlA6xpkx0TgKq6xvy/Gjw7uQJ+G0VCyu+h3tL09gTBaD0vNQVnE1hEj6QBl7XN4Im9Wn8C5opxudyF2c0+8uDvwDtGgFAfO9046UAfnn3kCLUAIb4KSSIPALN0aKeYWzHZQWXb8lQbrlZEkmO3UAQkGUavrvtNi51aQ/5vqlMrhXFdhx4kG5t2uUaJXrIOBIy6c/4LLj++W26uOd6o7/hlCfsb5d+9UurQ6ntgfMhk2IJaSiBXgQS6feyKfY8deTunCWbGRoFAkRwmlxMyBSB4V/mdc4Idr763rndtM71gotBNNPU27Sw23jEzpxr5uTCcG/nL1Fjvs5iwmof9jXgA01QgKwqTcEUUIehPi8TMpfT3CEIGj8NnKoXYNu53C7mjV9G+j58ZImSVPnvYjNUyx1Qk3HKon80J93sfqUtLIcJYQU3DCJ5QFaxztdWHf83emgWBSNa6l1EM0QchXeyCJmP/qybODuwlnezDfCih3UM5XP8uZCLBlPTwXeWjbJ9mXnV1NS8pClsNTnhjZ7Az/fkEk58Ivqsse58gZ5KqwsQm8U1778XYwBmsWPmQetvJ9NrhScedcsuhHWLZvSOf+l6ygc6Iqf870ITVsY3935cjW0vSLGBxo6UUQSZArFLSaZ8y3NI4uaA/N49laysQx2sRluQOp7snDeZ0OL8le/CEUGkxZTCMnduxZlAZmpICbjYrbadN982L1HU+u7G04rReQG4icZuQ8I7fjWl5Ga7GzAWtJdcF0Ay7m5sTpaJAN/L+ZoD2675F/Ldwxfhjz+xGySNABelHLiTScnGI/zj95YS1efuAZeIrAQVxzTko3MMLsiiRywR8ST5qpgxszGbnqYJWH9t4TRChfCjCREzXIKlfdjJjp/PNQop1ssRVodNZDbyHlRhniLAehAarpR8VJe+Q5tMjhMFA4Oho4dOkVC12vDa9soWzCu7sEd1LXDCHODd9RQ8kIk/WS/D1BybxV0FdbVz6TWwPW2OsVxLUZFgP8ZCXfMexby6z1pkI/ygbAGiWXvXf5DuVuG0M7mACES7t15VOzYywcYsJL7gSzlcqOWuz9uZZy/B/LEtVJB0sx8oehLgUDeH5lnecoDv8vCktHBav2QhMZ92A1454lxHRA3XlvWuTJN08m/ZESDQp1o6GIH4h4kfwI7RFJl8Eh/237voZWqALIMVxFJeI7CgidO/fCtr/pEkVCfaLiSnuGWWgwZTp183G6y2T8xqtoOn1c8I5a5QQBc43Czjri0q31sRly6+3UZrUedtSz5vfEolJqmw0V41JTsPLNkZKGG/k0vMIaqKzgutnal9SvJYuKkXIoE42j/R1HycMjSnWFMENqdqf4nKvtPrJAEPSig1EfvOEzJ9+I+P3ZKoLazeZiKVkTDQ5UvcoO4m44Cd/w9+n56ZBZWsxQnDb3TrymXbc0kSiQHOZ3xfVoJBXtCaG9Ll/Xaiw1q9F5hZKy6Qnf55k5kXnxP3h0n8XmjaBQ7rtWrmEW9TwDnd+t55Qsc5jSXfhnwMQX+KQFDX/5d9OwKI4voKrXPQNtURupZFmISBhEgM7u+9ehOFkTSnsKE27Sk/gC2Mif/E0IENtI4Y69adopGA0t4P/heaBS1/Z51VHoS47XuaHL8/JeU++Jg0cGRRxzoFIJ0Aa+4hyiySefmYIh0yZq046dqtoUKQMoOUnxlGhZloeyH2f18EwGOyV0H6M6pMADh4ZwlLyc2pKeXsz6l9oJX024w7G39tO/RkfK9aDEhVX4CNXvIsjHTuRVsZEPEqudighdn8PYshajSfWKtg6ninsqgwVJcpijllv7d+vVMElZmpmIEBTsDvz8u8X+0KhbzUJ99kHXDoNJkqHoakNMgJT6d+9bfu3RFS/CuhdeCI5x3dG2B3U1icdRyqEsQGdTlllCToNU4Tna5u6dm3CfYdoZuV/Pu9b/yYrIvzvBC7NlGAK0IeY5gpSL3GPs58YKPbe5BTHuKFvMlFb0FMI5CQPvWi4/SNulOR0v+tSmU/grbEEUYed6g6f0BZxjzLVvm8CJuhn7/Des6A29W6xs9eW04dV5KSyiyZ5zkmBy63vCTvv6m+rfGti0MVY084imDYw6Gv25Y6zSHo5kMAz4w+/VbK1kdSMHampM8N83P5UM8lRs0SfN18yPMiyU1MbErAEEyDuaVEPF2Cwi1QQUX0ztir+iCF9V7V5d/mCMq5dMYTKUKI/l0zluF78QoNMcxwYbHXYVbfEbmo2rhR4kAe94cHq9hgR0JZ6UGA7jBVuPnJmlirvBB1ewnzMBB5SvKOv4srsXDIUbMolBdP7LqjQ7UlkP6VSWaH1Avi7DIKU5IOeNi0D4bPH52w6AOBgRKZ7UpvI0Kr+q2wRZxu3Iteb3jCly2alqETT43vJB/k0/V8QSEKsg2idmIR1ENtKjJbuoLBG9dCwv1q9GiKkbKrQbYzVLpZSaRKLCWIG7elG3zqTEq15wE5H5qs0xGyHcgQpQR9YOcd8cqlJ9jp5QpH10LrhdcVSbEaim0d11tq2i0S+JHuGIFDH/IuZGASj/2g1ALJMJupuDQ5g+spDuW4x7mVX9bgJN+ztcN5fh54kRPKbs4hLnIOtHbiYwqOjNCLsXtX9aPMy2G7reJemR6F/HbHUkdWewQVI19Fi17kn30lN3XmR3YB5/PqhWzKOMqAozKRRukIruOL0doWeClShQYrxCRe/FV714aOSSva77ax0aD3SO4kf3XsgBIzgadU3XCZUlqS9XZPcQm9u5g6eLr7xzNY6JdrWcaQ0QIrtwSHgqHS4SzmCaBtJ1tDw5kARpY+wjj+6IIZoQ9rjK4x2QfTQ0kQYY8CO11hHHM5kW+BEB3RU3nDCZJO5cxEhN9HANn43sm+VHcznO0Sk4ErcQih96sU9YTMf6gG41fIVkU7In330qnL+kGUBL+UB1xaaeFxflTHYWUmgmOILl5wHwdZZ8HEShW60KIUE2LmyextSpz6SfK0WRbLlJ0K/6kWwdDX0bSG+SwYQfXwjqaY9JifioKVdViK1pKgl4IRfQL9tyYowwW3KKdhLbq/8ov/nLRd2zL0NrogdabNPgKZwv1C1yuWBW5nwJ5A9MCjvutrOi8Bz1qo2c/anRmPZLOMGoCT5K+Dxe7INh504sRdt2up69Kwj6qU9vtl4csCpfRfGQ1C1t4mkknisS4g4g35ozUMBNjYmwU4gfYKd8+yquQPHFceNG6JSE6HXSI7PVluvI1EkiKip/R2M8b0MRzs2nSxufleFd6fgcQrQUxBzTH4cDtPW7Y/NEchigY2wyAE0xHqmrMxmTEAyxZjj5HnyDpq6takEP1HMb5ETcDx08aIiMu451nqHWpbOvjBOMHgRhzYat6tSsc3Dor3CIS6Oa3nnmkUMUhZU+7FRLHnZE9tv4SUassocNATsTd65tKJCSnRf2HM/cNzDriODeMt80/HEteGVJsHGMSJ9iWioA+1QaONq7hUGMVGDgBR0oAlc78goNIRLr/jVfrRax93rrtVmqcVrGkcr7umEFJOt290O+yshoOv8L9gqdC2tfmrHDFjASTGKCUjtnmBspBC8EVcKpmcVEs3eiiAFSWoYvTPQk/jn7N+E7qid4GTykLhqkpGdVydDcmsFdZHWCitB586mhYvBeGdEO7pR53YRigZSJaz/nOroJbYFwsDyG+Ee9GaieUIzlXP8MYvSpYCrCRbRzafR6XmcQnW1FbefZ4UNalMKnNY1f9JRIY2ZnWf5kJX/kcJlP7ASQBU08ZdUaTqjx0BczVRaKTbtKMDJaQ9X0qJW0ou7sAiQdktDRNcQMp5jEfu1PhE4j7f0mrtSn+dpn9uQ7sZ9KQX1KgURJvJXEPKESrn6gPLVnt2muSCk8u0Ph372t6ojr+JEVit8JBNGpcF2WLdOZjDjaucqjhAPFIHjmjlATmpr2Bzr9ZHXXpOGd79T+cL/jgex3Wgg98VE6byP/U1gAtGrD/Q4T644XvIyhE4fTCnRRjag236/lDdo4zwPlyS1KUm1S8n4NDc5nrzjGV5KcdZx7hjDGuSay1sQLJ+hE2b4iWwX3cPld+W4eYdIW2XEPplRcCwM7Bz/PNDpYDitl3QN6usTJ1NpVA2QCZaBbubpcWWOHu73+sPaXXTj/0IQPWnfU09gPusysKzsMtm3B2yGxQF5vnQ/jeS8Wqp2yXGJnWPCkHzu33LRAFpDOUo2uKpQkr8ivGq6DCdjmUsxuaA+SXvFWyrCibDNxfe6tNNkdaKdV36+OFPceLj3SGueeBC2xg62wTQ+NVbCUTofkGhUyqm7YwnXy7++Waw4a1x5xEYpF3d2ihJiIZ+2GBTmYHKvGyjm542fFXGx+ve7TBCVoGLW0AcIJ3zCOVgkG8PXh6J/grBU+NmzUu6QfguZm+hafr31Pj3Gf8ZxFC+nsd+DWmr7H9iQVy8YGnIFyhbBFVUgT9td+aooMoB7nN7J2OObIcF7h/nfBDn8v8qxzOUL21G/xCY6LcPPn2IzpzBQU25eja0/JSTSYrt3b2QKOfJW34MaUdJvWVLoGRwZIK0HEz3MEmA5hrFkdphyzpirbG2lB7R1NB2++bSfZ3DckDq1cURD1pp3tguoHD3a1OYqsx4qzNwhzDlYTz0JnV+31xJUqjyBmQ6D+c2dwhDjDp/Y298YU2qzIMoD9U6sKoPW+V8wK9/r4zodWIsb3QZUwLO5Afv1lsfN3IHwu0UwBZZQ4D/OilIq5F518Xmy2BvD8k+tQTSHan7jDhgntEMdjulJVdAFDKlULob35q7eswl3DTw98f7LDn44UP6doK9g6Zv3ZppIMoSU4y9ScQV489rc304cPp25kiiR4uYImPdPTSmxPAqCDX/lUIKhQF4ET8f0o1g9dXbf2R901teX4W70NfwGlglf4zkQryLcpnUDhVjzRzqbUBwezJStscJa2i23jWr7IIRrSO4uVj7sOQ0j9EeJfecvP/PR+bo9YVnoxoYJw75prjEgAaUZ3/9qYHMZxKs8uHSY9RhMo59uqYB8WuaoV7gX+/otlTNhAZXLwSVi/bSpaLiveviKsIzjt5wYXsq3IPSOuqMsmKqZHotxo40LS/9cNfW5EKB4hZevHLjAZ1K0aVLktb2hUpO8wI9Xk5b8fhbS36lLuzHfLkHsOpmkknJifg9yVB9HKLnv7rrmMQUh687sEpT96pmHXFs5zMLIN+tLEX4kbhfsIXjVrgRjiYNqNHW8V7SMgcP/Os1uwjvQOoN4mAdVm1N3mjF7gEhX6gkDuKGNRmdsSi2Dkr3OKPCLFJDT16fH11VggW67JcSKLuY8O2x8UpFTNBEwPHtTdqRfRaI38oUr19gJ8n9rVkb2A9wl8UKV8JolsRb+J0yNf+wyvVPnu3c0ADMz3hqfII6LaJEBaX+T3aJSB9LI8A7/dbSnO6HcPpBpVLzbnwmu8dEF10WS/uMV+7BpA7stwG0mdpDgGfNX5kqRfxKr/kn3Gukx8ktTvQpbQ0FhT5GD8HxDTPu2kznhTtlA5sR/4SSWMg39ah6mE5McftJqNi2hO2XPkVDN15zpVdtPkQCZd9yi7SLslWKRwZBOj9VeioALE0l3ZynkF+MoDBJGUNLAYYb+8RMOTaXLfZ6Fwhaz62fXEleCjfgQn5Oa6Ist3ExkcQy2HMQWTmav7+xFmW+JYTKy39E2CRzJo78voRKpEmxiIUInkDcVokepVPeMrN9Nx/CNDd/aoRv2Pf8d/hbR2ED3sjaLo/AF2xVfnoNgJ5i0obvLw8gCy1YTKJUheBu9bPyBiJzw1yuQKMyS4KdEBBCA/LUPEsgolP2me6RS2PYnHXwlbpxEdagNfjJAym8zzH0PFs0mWnySBKV1jqmTAFYvVpGrt1BE1V+PqFwzBCnj4/owCbgNPwyH0BsJfscEhYnUMTekzcsYDqqZPO3YQJCFR9zJ6i8J3kzKOANfaeTJVD4U+sQMFvOoJ6fOnGQtFEkJ6Hnsr1LrM2Q5KRhs969XcRV0EEhrCEgTyHORMcgOD1N0P1somBlLMtMhhEPZxkxfWD/3CuTFvcdhzg+hU/5uPKc6lXrlgJauncbsei6qKgSV00wmZ5jOfOWGmFUMmVlfdZ7a+pweNKL3wv7AEzpxYeGlLGxkz/8ltO9is8kK+J6ZkHYBRSfMVf3S52zQop7xpNftbzvQjmaVMv+qh2cfTjJLmF1b/pcujFA+iFU+EEnZNT0UruZpYhqbSNHfsWNGxJ/owygF4+OwUCNaJU8IqSY+JbeRSRvVV3oer50WA0F1c5mPL3zXxdOrcze8VlUTj4DxQMoTvr4yP8Y870AiEVFC1rH7W+u6epJXgKu0rhmnzWyklmXQV5dBwUxfAley/IYkxtC7Q5nLzxFwWlVkv5/66s71QCkLVUMcF28azG6Ot2gw1DbzfzkqaJfvLI+bqGEeKpgaHJ1dM/SptkuhAanl9KSrjKeiVm2ORYV1Vw3dgkBWAX1I6/WWEYOkkOYMeNz04lTZEXoAzCt8Y07yYSb/betUEKPAJJAys7Ehb6ekEf29QWnqqdX5czok08ZSc8PzAkVaPJkVqPSAe6Oi3cgfGah3ZKoc97DvGrkIZqExvrtvGZ5hKc0lSrmWK5If1ywV8s4wk3UKxbB4b1ZMLBnmbUQ86UFR1lnKGIUuajbg13wOioPhIsJ8q0XNYVl7CFT/IBVwHrkGaYevlRQ6/NCLsnx22w+yq5zvWkKJgiLNROz/PDxkeHbCzuviorrutPRGuxIcnOY6MoNqWrjj//65FI/RgrC2jiVxdZHrotlVAilGUlSAX6JtMcp4gT6rzCPr5fUxFgKHuI4WQDA8EdVsslNFVGHza+9t+iqcT84RKa5841C/uYcIEKMrvYLMwl7ZeX9U+j33aDeP4Y5cPyGvyFOWpwY9PjFf99pi416fNy+ZFAOC7Yap72R4ewGD9aUzzRPt/2O9sG0MMLnbJJxcx5KkkWKnpa49GFKzsP7w4vaGVSEMoyHUFJpGrDZjH8PBdiSJxaIin7snsGsASgMscNnxlht3VUcESI1/JLMAlF0S1hA54bN6TsyaQqh9ZqjOuqm2L7sU3FFyBNVRdTjGX+nxrnXB5CoJEBXQHs98fnFnjwmHzDEzKfAj5OYRENSM6ulfri77xtmLGAl0GftJuzPx3jrj1vfpqg48TBkPhL3WHoDsfRDVSk37z4wJh/33mzSJRL2BHVtGHSQ2nXmK16e534LxfIHElFS1pQxvnq62AM7ToaCjdXaMFsNSctMxM8g+Cg8eXDMCHPf8gyUnD2P1qgfinnXNSyq92jgLXM/ojIdWTN7be7F0XpyDyWuL0NGl/dHoaaOUPK0ky6BwXadTnoGx0NMmyYdJwXusuz+XB7qIXXS/Nff0ykuQlGDjtS+Uudxss/m2jlwxE9WeEW/JHzph1WeGJed7O4+TD5sXtMcsPW8XI4bGeCh7VpM72u2g/W2Norl2KWF+3JQ/lAo2+W6Pdoc41g3HxUJRIO0jq1Fpwyd5aYY+SiUWUB80WXud5a7b1YPrGnGtE5pY39ZAIDJEV0eSYV8e3nwdAesz7IIAu9cxsS/kdroUb29FdHiLkkoe6Ay0cZ3xLtqT8+D2S3PQr+wxYs94EWpaWmbHFl37b+xBNVCjJLYdhBMjWqoSIEYt/Pve1nIZKjkl9ii84lvNWGQV8G8jlI+AxqlZsY053R/o108MNQ/sjL4jvv9hcPKqnN2PhQV0LCacAHS8vPJ+tUceAJlxg5SHKXrBnBvAS7InKRptgVLjLoXF5uPeQkhu7OoiWGN/OCUUn/k8I3vOCPRSYlztS7KPqonL1zAXloAHwfN/vhcUu+zOTm9qU55VSzt4rP426cSyDkW8tbGpMI4QboU8lnIDBo/z/T4d8txTBp7fyPmKaPFhj0twweBh1ewG4iHzWqwi54WqS7edonMPiSmGHv25OV4QewsshS23618ihNCaq4yn92feGspm3LZjxHiuN7pE1ixvp8DE5xPrCjKjU1pviMNMQaBgRDYgOai9wIq7U514u0DvvBVUQ9xYpGDXxcOY2fqEYvW2s4IaXw0CY1tLSmK5bb8PXRJI9zrbsV7Gz/zwtXD/TKEQdZMYKwiuhc6j/c7EzWPEbVafhlhRN/N1TrTDuvIl/9AqcxG0uP87O3AIslnEraMLYYy7qh28ravjv5qzAbRm3kU+roBh0ARmximK35ru/pLukCc0VoD7OJJOVwAzc/1ykL6Exuhwgf4t3WP+DLtdH1KyNITVSlCw0ArAvfEltSjIkcEEFH55MTHxtQScCZzSHW4Jp8L3L+0itfCthcZcBdDlIw9GxZXumqHih9YIX9Jqme31T/fB+RFLGB+dDw6RHMvUMYS7Nyf1oiruH2QYbcEql5bsObiB0v4fmiXrFCIiqXI7L/i4Y+/OSzm6gljfuCpuMniTlcO24gdpWIJ+iusO6tQ54VNsplEU7Zmbfs7zt8zUQUeBA6bg3S1Dq4KeBdcfkq6UiKBOsiJAZXuRvW8MV276SghF/Ikws18nlcKmN7V6bbd8oshFAzPSPhr+6Bmtw8gF0AJWrAKhjA5hn79jqN2As/JopT/L7E+zWizABD3qRw/0BC0W8Q54LKPS4cRxz6zqt71aF8IqMZPXa+imnZlcIDArSI1GFnOnP+F3l0nFxCnf/Hrk4SoLO/zubTAMxQUe2fsQN0aagNVSs0S1BB+W4DIhXGNurVEK8bPVaIXcLFcLlSVFzlfxIjtLJwDoWo4GSYVlr/gIf+Jpgy+2SPCAvGHYcMGwC2dk3vIa4AL4afBNEwaEbPolItyLbk6tRn8MWFgbB62UGmOfgYyCPplXg7+cJ/4Xr2THuAXTJNFG8BSiSDQORzfWjCCp1FN40Z31D8wT1GZkJ7Rq7HPcvAoNg02a7sjcw0QbDLMMBr8en10YTa8jcIWTR3rXN9MVft1s1vtWa7PAxO33Pn7rv58jk7I4Ves3114lBwqpv/u4yH+fXlMgdJnM3BEsXFU1jxs/VrRA7hdTfsYrmfAGfTKL9HVRpcnFCHshyXrmU4FoCcEseiurDgeO8gM/Bt+KXN37UU7wqViLdWKQtkSH6zw5FV8cycJgpJrpXO+CybSJO88RbRyaPVTR1xAO2weI0EBSxF2QRnGFmqsat/wALlSi3WxeoOJrR4966ZDvbVhs+TgspMH1UqPcJ+xeuIT0J5BWMS0hfPZO9Q6wTAtVxQfoZgOA8HFnKaSgcgV8LpU5iAc9sIYHE87m6G6QOphstdvm/wH5kBAM/dW4C9nEgnw6deJspaeKmdYLyGweAkmc1Eg0J3XaDd8y+RlTydM71722aQJWdvlLnOP6WHxBHfi5EWzKZuKuI4p0o1CiYREIg30zGZg6O8iavInZ0TxO1pw7+hVlWSVnQm3MEMSwmp/mEnSz/G8Ij4tKQfd8AwJoqtSNq8vJTX6IccIUVgU4Oc7CbhoveMioATkXQTJYqYXTdpWPEHXgxjnZDW75YnpQ5/Eoy8uF5v2mkhzwMpN+DtA8ZRSsGKIQeXL5POeoY3PSH5kkfQLe6+rNgkDnfZiPRXiQOVxFBw8gZGHRLhvRTCquudSV2BLxn5m6JMPgF7gGAS2/lcFlNI80e0twwcfnahmy0DhjGdPh+SRNrdZMQUIoDsqr/aJkGKH/pCKrBv22MC69DteA6swS2LD1q//t4bj5NZWJrC45TMx1pZNsDBHpRj//RG4qx9gKB6op9UQKSejCrcuo5U0Zt/AbsaeTsvpboVqAOk/rdhl+uoj8sqzyCMzS23Qt/Sq2W02nNOlqP/NYQQSxR6t9VbxB9mEoSHcKjCY4+29NfWbJyd7480GDRrFWu1i2qKj24C99wrMcOsS3qmk0CjfM0oGHguk8e7Xv3FOxSAdM1aeYbbnkJBSuWHgZu+SOxLXyb66dH/oXvER7FVy5lOq6v4Hi78BLH74MmoDVdeJfzYV1WQceYpKOKpfRkGpH9F0W4xi2MWsmfWHNKom3H0Pib4vFNP0FFU5OakH/F4o+t9hobl/KKkBrbsA1ljWXRTjp23XYdJcd+9xNvLpCwHGKUBN/5lyCnkkbNO6NL0C1ROBFys2kf5bMv9zArSPIHFsJqQY+QJZzNd7LpduENAqe8jPP7l1xNxzN1CkmgFctuxcB+BfeaJdn46dfNXL/l6zbqMagve/v3QKJNdyI8vPOTg79tw2Dfl6bLr9Gu4xfPXZg2ZPdD6FV9TFqS7POGFOEhuZSMh8cPh4fYkiLlDYPP2zJhYNwVhU9d4Nm4vPtua0Ti0d14rdRaJR7PETFWOhxL4Bj3qH5CphHZPBDvEsseWfHbrgEAgvACM4beZYUwm9kJZDeiMe9P2Pm3oT9NzE4Pekbwx7pSMc9XeE4SPTQR8zf8+T9AoGay0jQpMr97GIOScxdT0SqX0inV/fYC+LzEmEyeskay2V4oOPptIzcgB+Hr6bBQ3R4dI8C57k0scqYiTx6WLOt9mxDFHKnpfLktXMCexW9OoC8KiBHWtELkbOyRt2H/alWqLk/amdwx+gPY8bPT/MH5/l9IZsPT0ULCPz/iiOrasXHCoiWA9QUKCQdmkk9aCpYx6U7e1YGxPtd1BVZu7r55VjoXJ1hCgSaRmnP2itS5acnz/TGrixQPD2ufXktjM6bHrLVOceI2C4E7xk/vkSfd0jiIc/ByrcfRWsnw/hs7fD39GC+6kGO9/H5NnVaZa9YyPObULbh+PFrnJLms4XWJq3ZLH1LmtYMgWDq9o59qVXF0kvm2Oy09lNG4S7pPwWgpdm0gHTSH/TAxl3n0/Fj3bq611htbK7usU0ilXnrzncqWV+7HkTICSgvaR5+e15yk1Rd4m8wefxGqVKg9ld1mePGnIY0wSv/kFbFjWtc54zDrMuLO2y0iPgslCl4kLpLYS2fPaNDgMKr8WEyro4qELfZBU6bwll6qFlu6CAiPq4QR0tl7+N5LNKAktLa6IJHd46RrJu2BCuTMILI6H3ckwhaQ5ShXi0yAPDAsKmxAtx2lESkKTzjYtY/DL/Zs6gmV3CzqeIqWWq+FGG1gedQ9/TGJirxSROGrjtAjmuasDIDXyFKEgVYZaxmVgl3EFWbH2ROWcNY6ldbOqAAMyLLDOybqsvKBD4NsxRYNzT4ZUu++Uo7e0tA9HTYnroxlucsA5EKqOBuDnhauCr6x4DrlVT10pIt86dGwJcQWDmKeEITcy5SPOgrRKQ03ulikBtsQMmQQrM1fhH3yGP0RXxuIEcWnjtKTJoZlKfKswn8iE0NSJeVD7Rz8Cm0VZEmcoWt0LbZPgt0/MuehDsuf5xnx7oOVSeFEa+1C8piGmTvsy2Xfd4Egz+PiR7MEvVQtDI2dDHnFwrRZq860+nfq8vpYtNyfZPli2KdTfxUcbvqPJN6rZBb9DDgvtheu2S5vNvFQfL06o38gaEoFa8IzQidQ4m6iL171u2VhWp9LmChoMisdAbjH/GvMjUwdBTLRrsBCD6rgr1zu3mi0uMfqJ2JdN+3BavFTdRALqQW5HckIHz39g6LsaeX8+cFM7lm/Is6SH6QjtkpY/UXDEYPxoZYzdP2896gmRaSA36TzJehkg0WMfm4DSpyFm77CGyJ9Bg6l0GYxM7sGDRFtTxHoKtwijFVozzssttWZstk/0GfTa7tJphnJLsdd/Z4BU0x8BDrCxm/Hj2xkgDbOTuigd54KYVRRIy+dOfEi2p4S29fLLTg74Mz14iYn3WUd9dZvhAqtprMMOvgrJgye7mQH91DHLAvkVJFYlX3qPdo/x0Xn7cSTTL1z+Oq/JNJuhbCInR5lvSRHwJ3yVkp157AwPElDoBW5ZAZgRnUr3GJkqu4U/MaA0axIim/pQ97669eE2TYK8AEDsLjvItuONC35Zyej1rK+DmqX3s0RVSfv58yhysvK/EmjQnnn1Y6qBdd6deiz7SL+e7xGRfDlVVy2RPAEcf1G5y6ewqbbdfHzVGzjCrrBHTrgO8E+X/JZscq6iTYPDauZq9K3W0weV91LyuMZSWJi52kGKVQ1NejjXv7Ffg/2v08grrsM4TACE3hIPSuBg0ygvCEFuoRJyAAhjPt/OK9JsZSZJZGRU4o9ZrQLcK0im/iJjXjanmDAr7AlczFsCGygTDIXC3bg18rg0DhHUt2F5KTjQ2+N/nAEU2GC81idhLS7BcRqwb+QobnsENR0W68sjzlX0+N510G4vFCPs91k65VvVFYJ7lIPkDHb+IZS/aAYWqF3nVtyv96GXQmJzC6X7XaAzxE8zsa9Wcz8NU5VDOK0TgJxVHoGpeAQ/kyg4+DGiAU11TyF3Mng6J9rkI4s1OuGja3cSgbveGyA4dNnfXLyXo4jF1DGv3pzX13+qqa+6EZSER8B0pNSyJw4QFYL3Q1vUjk126qoJNuy21e8cvGn9o1Ao/M5YV3We4bVtrj8p1+X8dfP+0S9/OKKa3tiUsIAQjR8WXFDhi76CstqyNtOVc0hgTlHSMVZqZZRXTnlbZyub26ls0tbmUL4mu0zizoq0EP6sI04Fwh2J5hl+bw6gPJFOjxPS9aMkXDXiM/KWlXwex/7wJLy0w4ansvCB9R7oU4IRrpkNoOZrIvZ8LEQJrgR1NQZVMeMQ7gb1P9O8XAAtvoZdtKFB/hCRGnHxDOWS00tZJCNE/Bpt2kt1HcLfcib8ULRnLnllrgpPCYvZKGSG+uaseVcruOkrEvXnZ/FMRD6k/NlQsS2u+SH6snkFjPWLVee2HHYWI7fyUDUZVj6xWUjhQ+ZVGQPwLAvtU7IMyXwdkiktSFxQ9jO56rCHs3CB/sl9uafPcKJxu9Bz9iwDVzlpYdvCfAJwAm6ZQtbw2AtPgb0MGoPLJQMNe9CY15HnQChnaU1+or8QOf7ABzFjPyDeksS7jwJzU4EN0rLoUxM37yR5lfg/gImfBtifxRYNHuYOI5SVFwcPAdWyqY0CJOEOJBT5pg9vCNNU5BZzURDa0ghgWQSnFjZ6+PT7H0EZx7hg12OPSIYMwjZ+14qtI3oGrel7VyZ733FsDGG3YMvb7WTSmPWYOHAeAsDZ0bmEtTFybqSf+zsGx0STqQdncpZCfaVqPkw9JMWy4VQyDk8Hlr0oBDuvG64dptoeOXcihpvrZ79zK1TMl8cXLIa9sRwHBnpwz/rQJAJRbFmxwnii9Qcs7sH7pIA/pUhvzKSSTy7LxiRd1cXM8KB0MPIDXEhjTQhFQOFNyHv4TNMiP67Aq0oexw7gDgJmYCSSmNcgEeicd0DM0wpX173dQIh8nmCcoF0XFtqcOXtcI5BMLQba65bPN79QDKLyI6MABv2uoPuhy2ls79JmrYZrWs7BoFJTLw3qODpI6fnZ6b8z9YqvCnELtKWPtPRaAacTuYz6c9BqubHDVHNAQuvVH91O3O/d9l0/Lbp5iae+JTsSx9nsf23/2LKejLvYtn3FtLyPstSjm0rWtrDiTCMLd/O3FAKujmi57CSZSlntM8rLGc0Z7pvGgKdenjkYr7E8kxA/jBZOTBcJ6bXun8uqOiplGd6SamDG4lmLB449F3xQrpUtCIoMjJWQJfrOL7TiNqLwGLNxSyofiushKUoVxO9Bk7lHzhEJUCld3zT/NePwMKVLVxnH4NkqHWkDNOfRb4Td5o0EHWkDusYXc2cvHiIiRKK1Ku6HsCnNXiLUIRW8lB9k0AcQm/83613fEEcdHM4k/XfINWMNnXi1atWOrRJSFn0PpjYoxmqGH8eknioPRxi8/kp1VGu5q1czBaOIcAze2JaQkgrMnXKKzkZukFsVtP7TKFBrEyHck8QL5JRt8HjfOAM4l4ryfyjS8hA4X6YvA9cfpRo24OgakuAc7w0gA9DnSrqkniQ0Im4A4mm5lEDhhV/UJ99MY85+PeuqeVJMSyG0GyVb0nVlt+/RajN5tT8LkxmIts8twsJ5/o3+dFW6PkLtWAh231zKVQa19r11QB6mzuj6uMHe19p0+XKyIY3lS15tgBe7SR+/38oNJhj3EiKcquVeJpPw8fTKwlEsMT9MxuwMN7AXK0McBAj9s9E8mBWw2v1ADOScrd/ugWBcT4vVzcoTcmiRAWH7WO9/PqNjgn+9xjT+Z7M7y6UlxqHnIK9saPx29CEdwyIdru/5mRfv/go9liKJPxgNSY15m7R/3VqsHLliCmjbDo8Ws21ZvdSTXviwVaKwNopkwwdO5DSn9dqupBeXqdQsBnjYyIbDUz4gl0lw36Y+wyqH9W6IAYZjuoNWBVaib4eEI0qVaQnUBIyo8KZIq75dC3mENG3BG4re3MVSM2HN1bj/q0f1Lb9Naof3D/nFfH0kK5xJwOQHK8LNgqP1nraWU393XJ7kvYNZQhXkMhE2HGZN7tLxBToAehZEywTa62Lk3tnpQRH2OIxmdzokcWnY9isiAqhQQHPwsRWZnkeelZuR+xzLvNmgmBPlLqcEpsESXxoKRCJ9ZM2+KQn0207x6Czcaib3bxPSX/ZfHC/93S3FsrKA6d1YmSz8afgVr7M9ZMqoYCBzsOvV7szkp/e97OgxDMfBmkpSzveCeUoYeiml8AiuWDk9+ftWxx71Dq0KbC9KkBRqE3R1gq2VATnRaxvnMD/l/EPmYbmGttIXNeVBcceF2ihLgzYl3IuPkG2Zqu0rRdQV+KlkNfBEQ/d5HQacfKQWLZRkeQUb5IkY2I0/KY24w96yhQovOv3o8KokY1ks1Z5hDjKwAO/kgl1iqZlpj/uWhBOg8BMT8GuiJg91AJYRoX7O87u4BRwP+eotq3lAAYHCXDDdPHZ3VetVHRlNcKxZ8PRe73e1pmbgQV1vWisbees7RdXySGe6YffUJeO2Q50XqLEpwIevmrUJbFLwJokwpiUO5dKqiZlhuyLPlTOm3Oyfe2A/3SzN0CShE0zaMPv1x9JYbiLXVqIiCUHLAtjpT5Qf0Dch+qwzcQIsUozPVl9jzyIh9JpClw3MPKxmrMEuOxWA0cTZ3SLTupLEdw4LrL1E4vwGlq6oBd8AaAmfVfKjrMMj+kdPoxbdsISeYyPmyux91sT/nUMO8wWRWj7x3CLbkmZRAsPA3SERQtQtZNPjXGLukNCbEURamFNrZGa3NpTFYMISQXpIci8X2soPtLsz3v/QwW+pdy/2PpRPBU+T0SIm/2Wge5XjAp6yXkVzxz4Jw+ZZbCSMCqkGPyITQcCRjdCrZKCvpFfgaECI9mjkW8OkPKjUCpVDmzIEu8+wr9w4ba6bbWkgNNFxlP5tG1hKdfJhvoFvKz1uiDwllN5fJejvfUxqvy4Ir6Y6mbCEVz7u4eB/WgnCAgXhReazPk8Q5PRQqWPzS6jqnwSNXenVLFPu60D0KFziFRZGIE+gb+UhlJGuC1zDaMEM24K6xAU+Tv21b5jcaSkK9DAA+XP8PQokLXu0DVMKyoXGoAITV97MctELy4Sjx10HN1mzj/d6SIkPraRmH0WtS/BoLYh6+b5fooDum8OicROsFLN/MVZUO1SyzI9YwZK7Ora4WFRnEHmNwgh6xvOyzLu0hTMpmMH9ndg8xyXCJ2sLQTIM9/oONNKR4hHed3pNMEwa1SdJYbpMDEsxd+RHcdbM7HQXHpPsxhicg3SWJ3qwAivn6btK4gcF4PYVMlELcwujxGcLwysZ28I8L4K+ZGw4Xpg9L9cYZOklcXaLxDnDO/nY7BNDfhJVzkljwxjCg5vvdKhThek3psyd1xGFswZ+AFuwL6N15p8a32NlTx4zCoTJmyEMpFj+bMIts5M2j+MCD/jU9a5JGDzKZ0+EhQ8QAo2Hu1K31aE1e8OBog9KOD/lxIpAEXs2I+wLtI1PsuY16DFkffmsFXqKiisngVQDgtL/6+5/sTCfhWoS9jKo7QWjBBBqN+xmE8tW9wvC/I0u5CCRLmXw4FIP884tHF2bl9Aka6FnvRvJ/YVV0spBKEdJL9PgiLDJ91Ut6DNOC63dOINbSAnwaCv6LVVvCf5pudqbn/RLkevw+LCKWAdVr9a8r4pbiqmwnRGufBc94awDo2hCVWcEnyl70UFpyRCmSxCBRFJdZcyhAtc1BVpfpS/8C2cn/2WSGu9qdGJnr49Pq4QmDIryU9Jf37QA+cbaNHwSVh3k5CO/aP9YhBzhZyD/SJR55oPf5Zl7cVNb2OsZC5THwuRYYI2NQAXRbYxoit4WNFMSgCoEHkfKQn8/f8EWqXJjWe1wJuiNyejOLt1c8kxuXBz+PQiDSDTALNmXL2v1tFL3TQnJ0c3DEjvxWl4gL4Jvk6t6fuCKsxmqlwXZyyJm0JGyfkv408WfuktWbUSx1MXSF00WaCaURDZQDsj4wOfCd6H+Q1RfX0N7xwB7FBws0gZMpjdfq4M+DOU1yBmdfD0VlsNPVQ4CFMrYRNMEVq/Gizxj4bpQe0R+bQmMf73+X7vsf/nZdsaIpBycwc2ygmgrGJzg1id8GP2a8k8dTxOXNoHhJq5dLL/Ve8lD3UvJiP2U6EwArvplreWWsa9J+i8heuTp3aIZpFwpVgUVqAtHFgY3xqqDtrIr+K0MjPwGozEraF5KXDaIwtKd13qzNvfgoTdDZydsOfJ7cPtRkr3f0hxgHgb4M9v+y2auUmXmMULspn4Jy0q20C40fLizqwclvxknUMR+25tglU/BOTya8vburnp1BAx3fvZNOlKk9ecXXRQR7Ii2ZFLpunT/WOJULt3RTHKmlbqL3OK8B5+ts9jIV+UUiZ7hk2zXoiQVxoRH5HTo4pN7zGjclJPZKcmoEA8ehNOu/Qj1XD476D7mE2rwOeIccwE2Csh3VDZK+/IppeGpi2+eArXxpCp9GTHoabRFJ9qydTYWE71XRcM46tl54+K4nj6ICG49V+Ok9P568qYofB5Zms+oMnlwh1KZxfxl8uPXwdouJwSqNteG3XOJITkmp0o8TRruZssBKEUaZbB9vh3WIopLZFKppxBi2QvTT5KS0uxJj7FtRHR9YQ2QlPZSkIpHEIEXzx2gKkNYTnxPUUAa9QozRenCAiEhMQGvP8JrWDYdW9xDqybD3lq5gQCm9ZA4yUZNlsZC0DNdXDr892z2onlHaq1w9bH4t5VokqGyBk15jYOEmQxdRIUovlxZ37Wude6mJ5g3Oi0wXXgcJByaNlW4jbbYFGp3E/ZV2k2kjR9SrU+48POcmOlAiFIJRpTuI1PV7A9r9MXN+wFQkhlblKmVbU660joZkZqf7bO8NJRcxtsR3Obwc7/8V6QFujtj9jObGq6pbHpQdiSDzT+JNVHi//C8t0wpbmgilE8oiQR+68L9JewxGvoDcre2wCKyOrAAeO4CSOFsm0UhKOfF/0m8bWdr5KU6ITdYPId6pA5FehlEOyzfYplGh6g0n9ikg4F2QYb2LnYmBfZND1zDc56vd/F0Mcqlg9i/d78SzucOq40pONpNYvXuH+aTNQ1lNA5PbXKbV/Z4kgcXbTBUNFuGAwbogkj/TjxLV6cJ0oOaAnOFDXFftvctYbGPrslTcuBM4PQQ3r2suuTOmaIGgHMTHcsgCdQRPtLdkIWwgXTpz0jPusFbSv7/29N6N7qdeJhNZSEinp02j+6juUnOMhNNs2oL7zKoEdJs3kGXmZvCxF0ol5SiLl4GcFxEFCICQ6AIh+74l2QTiEbI/IQGPSHzx2/48cgZ3LtGEpaoEX2KIZZOctxTTiY8FuoXSX9dGeFhIBVaNtttHcLJlfv9Lmfdk/pIOFErSRxlgD9uhgLqDtcFIHn2YCfqZJ5k4rpOgFSJbiwENiL9duKY3rQc1MvcX2A5Kr9FmJZBBCHDUjytOLVpd6DaWqqrwZnPxL1zCf71ePjBExLMh4KKBDM5kl8sltqsn6WLt6MZ5poRTElHV+Id9Nxmt9YIpQ/y/fa1utA509nJpwyNROfKB996+Mjtfuo/OH+bjjCEjT9UAdW4kpiIwNhEJr4PCzNq7Hy4JoRFuonrdFLUTz0wZT3y2s8CiCW694fxIIQOG7A+G02u3i6QHUO6rZXGKUlohCGxQcfXKUSTUOhC1ExLpq01+jEymnqO2uKZqUcZujjodsqT3eVfWCk14bc1GP7HtJnQAhaifFRh4mNClp/+paqVTwuGmmcOPYQfvonM3v+3kbnjysqUwPRWZHX+4iw8ZCeYbohEA+wi35Ag10+SVFXqfCLzC3223Bf5fGXj7ud+ksykAVnkgOkG/HKgp53dyYuEmWZ8/1BNWjFHSH95hFpGjonTPZ7S3A4+wekqForWXgTzFCg3sSHWuD9VjwLQgmcxoTtIW8V2+V3cGLI67JoURfq4hYoX/YAa/u6Tz9O0etpEnFSeadbaTPULMGiT8S2YmEHTsXWjchWOHrenDCZuTbUpm67yQ8GmYJ75Cl5Gh0X02uiv7SRuhBNrknA9GX6OpELRkef9cGPoHS6uw93pwgdAb/AHyVG35AbsF6ei3wY1ZmheyhnZal+kg4N2i75IuOASLYwGZbru1JDQfx80wnk992EsBSE5lqNORYXcKEJ63iklDu0yOptJiYk78Y/pY2bOks1PfB08IV5c3GT3tQVvLZmjbSTCIQ6PDnRiuzaYebAO6qWwkMDAVaLKovAStFIBfKEd4zxboWV+Gzxj8MbDrFcXSB6ardapc0B3u3HFOOyF1DEWXoqnonvKIp3Xemq/P/i5IgUI6Fb2OmDytqjPmXwWP/t4xwLGoTLPawLkpXSsjRrbdGsyKMI3vNbJc8Prceh1oqFep8yyeut2Z2kZ6Fg7XFe/a/JwV+RunIvs5wtiH9zB6cuOohmtXlT3WVScmL43jm20i5TueqIS5gcyUlWs37M4m6t44ggmkEg2JntQFsjfqJRvpB46dZHUV8oEnGO26z7sMcvwxPLsAz06vWe8omzpPxmIN1FhBb8EdRN/0XoEt6Tfxjvqp5xpPKqw6dyafz1GP83Up5wEFm1LAr0vbINnC+0Bqb94ty3wrODt0COdmgZyWqu5abcWgI56XMqH/f4p0jHvgNJMnyeH83HK3sujVRcOJftOAOQCOVH4wtEKmR9/TaKxDRHlc0zYCfitTbY9BO5xZFuppvlDa2MOQhWXtvwobZUV9i4oRxLC/Uhy7mQx0NUKosNskf2phRtqyKsFYYUllJMthUnFiaIo+zWXbewkOtzN7ek/bji+JwNoSz2QUvHjPhVN0d1Rh82OQxc4HYJ2eZa2AprL74eckhzNxwP1zL6QJHlaWxymAVVqYLYmQkgYz2kUxmdVO8G1QUxgIqeOsgdGraDhf3g9KWjTkpmVmNalbFRQF5+AOkHgQLAiUyOCcK7fMr0VzhHgrBzXv3xCAOXENzvyFVm8JyK70JAv1UBZTk5GK0ajg60brLre5UlvC7TcgDh6ytCjCCdy5EQpJAem884loCYtrg6d+7jsURMidZaruutUN4nHH/4JvNNEXKOg5cZAjHWB6SvfWnKnvBNMOzJutVwoGFXfW/RcjNAuh1wmbRRNWPItmL4aV4oBOiMO5rbWHvUyRMYilLElSfxm7MgWINgM3LdtLFpuxOlDZXK+YK7vrbs4m2Jm68ZlzhDsme2qxNNu8cgv26u6H7SF+I2K8VBZG0srfDNAbYpq4jYs01UuFr1qer2/PUcELq5qTvaz/DTVBrcEGMduQqxGG9sCsY6/JQk9+X0a16HhsxyP/x1ILKtizWP7cCK1CPEMkFmqqQmXCyX107m9i4tVuH9AcCJtm1flu+BEToC1MRiHbVlG+ETaBG7j1A5XwN4YW+KuRXMKhK0WgfIa6/XPXrks0nbnauVjb2wKwQ1TOkX4ctuhqLg9nhPyDC+tBi6T7ny+U04fYjMX8X1kPedA49WpzdjPoHXuVS7Ym17VEQc0OZw8UW6JWbrSh3i3i0U2X9JcyFwvketEbRcELa1lTiIsAT8MGdjUTj6N5wrcoJ28nNGAQzMV3FiWZd206l5DFU3lMYVXkjJ7pp0u1Zxgivpkdkr1EaayCaVB9/l3LUF43CveyQ/+SEEtR/HJ0K0JGcJsMBBxQ6/nnIeSCCgYDPrah7r9ujwAkwjQnnWlNEQryEF3MQ8jE/6mPMOu/z0QKMFmwkqRWfW7QvpKUePBBvylNDvyZWzwsQJAoQZKG4AoYz+URvHsqa8t39GcPb2gFq0bmO8+BfeZ5vsO7dDqdNRcCFqMAfpodl+IC/Jpvrm+NGoQOBhlh97dCtpOzINjZjgFCR4BxgJPxQRKPcd0vs7Ebb1Vh7SqOwpfr5EZz9ODmbBO3bXUvYQ1KYrNO12dJ+2HtHYemhhXAwROfuBC/+P4plQeAuJ1TjC4SnSfezUWR+61UCA+cDKrwvW67WOrrY0kQ2RQs+6S9wGuFUHNxsvMFYz6ISwzhDeU/RVIIM8qdE20N03MJ9YVrWkjHUIS4i/SJlbtl5ecGwGx8fosV4e8x+CLpMQ8cCRknygcnUMpRFGHtcZcI1jNw/fnY7whqCj4Qxxfs6AN/Y1WKp6lnrXXuDwNQb+zBdU/eQq+wGJZIwXj/QAlphD+GakXlHVx1LIhuL1Dyu5TOuVRhlqSsG26SSri/RqY1893jAos7UTHwfy/xke2Rsw4uA14IeYIWYH25Y105kmF1ropbfvqag424I8g4cwauzX9dH4ZaaCjJlkMzVPMLkzZp/B2JAL2vXpAD5+eTynhpZIbtJlVtvWn1HAkFcmRCx6b9P/4toa8FhZnNPvMltf6IN8QJyP0WJDkbtFfULWh6Rf5WlmGmQcx5PldfX1Lt6DiRhus7eoKuUM9G0rt1La1OuvrHvskkyVKj4dWO+5kiKPAkGw2iU2j9Sf3g+s2SQhVsMlUWM85uBxA8QBFeY5xxXf0hfnh3jaHbj+tgF4VLlA714U5GCSsR5v+y8ZPaEkVXqeH+KXuryjpb8MgKrV/cBQGvHS/HxFBOk3SYYVVebEx7p4/upmC8TNqPeiEep0fj8QlnYYdPmEnO7hjUXGRElvs2h6U6cItr37OaLyQ2VLCH85aIsp1QyHJLBOndBZraD8ZKYlP7C6B/8lgT6ywRXa+nWkSTmy3fVQOPgfOGEgjfmY0rY34q1cxTEBU9VSHFx3VTBKuzZxAqW6QPS5FZPkUFJHOYvZeRIKeyGexrf3OtUfziwwmiMwBoONLlrw4E76Xr+0U5+zJ1zDaqWIBAd6PBdXU7AEycxK/BG55lTlH4qtjP8OVmHoAb3FJTIgLceR0UNkBe2phXdiI+Cf+Ba+iY9A8Rm3o6I1IZmjaix8Tm9LQnl7l96ABrLnmeri/vXOlFKEYbYjGDfK8aVAmWZD1cxRTCcdn/i/XyCTs4R/tPVXniddWEX3AErpEsvJMwBzHuA89YVOrLd+iDIgocRq5VlLj/GMg8rX6/TlO1fLKWKRQUCGp7JmbOVenO6BNV4LWbA9TImXSc1/6zIsd9/qnJa46XkZvfGTYHhPcm4PbEiAfco067+jqIC4ZhTBmPVxttPW7nSFPcBaJXnJtdoEzgkDKh/x8+hWJRhk2Zkuy2SdDDK7hGM+cC9cYYEEkADDiJnAncD8o3uLI/OxqlzUQFFbCVNCBU/c1yOKBCn/ZRoE/dRH35oGY3nun+ISiqamytDGfHBhuj+BOxbUD7elA0fctqemEmVYqy0DLIM3jV/gBl4n/0Ln2i4iYA1W//RDw2Re3JUr2Rxl87JqOijNUpJHF8z778r8jLh2w9OvtzyrhUZBgNd7uJ9I8jF5UB5/OHWZ1ufvu9Jjf52hcFBKjizB7oSXMJFfKlFuCnDxKCzjapUXE7LJdPZkAxZdkVwU1mdgldx3ssPLdmA71S66QwgY6aGYNuH7uneztf7DpQNT736Cdn28EAgTwJjFpLxFzKFYwP8CFLczzu0dHbBFCmMTwsjj/+oW2gkZ5p2oHl9K6vBi8/RnpsxaFlbpscHbPpk94TKroLWev1xRrgMvG+kUexW4S7ABRo+MJPiGsTepAnHzQrzEYqqFOB21obWtKkdbYrhQO/aWkCMejDsT3o7nGUxOgQI8zg+zDr+6Xw+RrHL6IsWnynG38W07+S4zsvsZqjF3lCDIaJgSl+f9Y4SGGTwTDHC50GyxakmgQRb4z7RodgObTE1Rou0vIE4dfn1mX7ZTQhIWvo4xJeGLgbb62R4e0ATP0XiKo0JCAjd9c2hJCLw/FNOOxsEVGpchizajQbNTcznG8B5i/9ixoPMtqofKqLrFgy3L8vK2W2gjmEkh3Zi06FYanJSnN5rUV+Zn5pVa1L0C+iK4x109zLRBtaDAEEFRQKX+CgWUo/1zoC8FEaC8hvo9nxwjYZEXzB86XgQMlSo4E/FSIpOvwY2CuzQ9mvfHxdNcAHvc579DtGWVhOR4iWYkQrGGgR78IH3J+0YoFL2TQ2f1EWEwk3ECOKsIV/+1zV1APS5N+xdCurbaBytWnEjMHWlAdOzOCVpike2AnkbUc5Wux5KicbcIPwPTbPcbqgHdvx+72AYWrCZOVvzDsSa90qs1mB6TMdEV9lWFr32IF66Lj/kIzR79ReTMwS63oSLwbpJt1a4KoZJtLAy1FJmMcR2weTnpUnShQU+MKIySe+PUct8AH3ovw8zquVZaaIdIEhiLl2iq4vsNO5E4fU2eab9h4FkX1A+EIbrps8FPfM/NhiqNYdgb4fIp5shuuZ8jE+L8/V2o8BovS7QlpZ89UV3PYJ/dZEvCzVIycWuniMitVxPzZ4QAHHA2KDBLr7JBUem6I+CcRhlDbAhnF9c59iauOr9zPaTjKYc0odRWnP9CqnKiFhslaBLeczLRmXCMN6eqE7wdmB9UacDyaJrrH4ewaaIfPpeGXtVLbWK88drpz23oBzUkEiKSQwixgQWkdCAzRjiYR+Z3lGw4eKX7BeiuX9927lyTJsxmwHDxtNaytLYxXzhuJdFZVa8eNSxhE6TtYVHlg5vXZo4jJTHAQ9nAlwuR1THuBMTLz3z+yBf+/9SSKs434wHHn2BJNBqzA4PEWBYhD4kjPzn/auZXhmvLDdN9VQvqRwL5xW23hDyCfB87qm2SCmRgJGkQZjvOUJVh85NPXB68ixL7FYH0yjyV+xAx8lj/gMmDTFtXulKQA+gfxVakS7Z3hhlHl9m0/RnbP/kbJ+a6zw5kzwiC5W3+4xBv6C9GqFBSp6c1aeDFxArTYfc08xUtr7zFB+rxaWUr09YHcKKRQLg4CmWrqDjV6+wT0XGgm00anoMK26iCeOb46/njbEz3ZfbCxFLokpwdddm43b4V9OAN14E7HzhWHss+RNb0iT1SUaeF9FuPPcqMg3vB0KDCs1amj2OfZNKD8NFEU+9B8HNO9tBPGT2pVwyODBRw6pgasnnKsQ1Eopjk8KzpEuBiGeh27R0cEDSIFnmpIBn9td38hiXdKVJyBgC/vYa0a8J3aE21NhMIITOcQPtwLdokcarjaJrdEdtDgxKqczVQ8jmB5GibBmLJJl0nARWqtm3OpHp8lJlNe2QNpGB97bZHF8NzfghdfSVoOJBTsq4aoalywg6imaB7BrVFYSUuRGOdUeuKBJrYPqyf67EieZP/VLnO/Li0VVEVnZXtGF6saH1bU5cpalLz3X2V3TKFID6pU5GVOded0vYGXOo3HGI4dGwedzIl4B5zxWSMCa+nqI35Goam2AQC/fkqLpc4YPWgL//iPTfwowNAfdvIu7XVEwSdbdNhCx6t2Qf7/8si7WGk4v2iSE2NhYRib5rV3kw4vYchZEwYgQekHTA7Od08sAR6CMgziAq4mz5Zb1OrnkTVvsO8f63fDwbYAmaPWaU73U5KUGfdtYtYclhQbFUtRFC5peSFoBoFaZEEEMwCRhJ3O1IKLPZOe/RXgvC64T+Pd5YWs211RA+wESocLl3M5QISdY06hkdCkseQGl3t+ZWdyJFLG/khovOLGHtgZ5wojC6kjLRDP5PgcnLPYEEw+y+yxADyl/hOivzupGUndxhFjQkYx1CkUX0ad/abuwwLntD8scyOpbXJ1YJ/DXsbZdaELxlyvbl3yV12lxTBByb3g3YiszxfMS5vTSO15ddC/IIttbCFM5N9D2ronPOzIMRO3LJbRmFuHjlpufjRspFlXV1pS9XQvtrGYPd4ijex2JOHTpzqXDYS/bXPq1NA8eUcy1GUWr0BUV4n43L0Le5QuMXbevlYKHf3pndVwtkABfPIoUDf4jqBhqlCKMdN5EmoxN7+EQw8/Wy4RI6KpTTNeYHFkVaq9Ogu8BiT8JIR5FX4KqZrHqSWKHJWvneJU3RKZ6tzV9uPvEOjYpyc7AwGCYWh9l4cUu9RbL0IpOXehNXpNEi7EuTEYETLRc7omQn1eOuUs6bbV0j2bSLcblzEdL/MUJWTABIyJlBdabsiBdRcn00osvLD+oKBD+PFLG+QJpca2UpozKXCvCMUpwfn9fGuqx/2LiPnPbTGT4fEXzlDsHzFnuYmDMvuVJxQ7hmI5T+/dVmuL9T2H2HdPn3CZdl8MdolgjSsIRlcWFFFhYf+7UBdwr1vDj7El41s7lfTUQfPmOrI+AzLKRfiK6lHun+MfzMo/wbdT92DoaoLOB4FXZBqbsKyUsijEOe8eOG5vqhZNBUWwdjbOCtNVHMiLaHUomwERRMfJBT+nip7885GHod31GJaFVNOh2iPG4zFuFXPv842bObAKzCcNi2HCLmfBmuD5TWoJR+qlD4PeL3WLwNsapuPuccSbHhABXkJ/r4NR/iZH1qz92YR70zVZsQAxhl4DcgqyWmGM8OIJy0C+Gaw1+F0REgSNC2DXJapiodzf74JjRIpvWOQTuZEGF/qTl6cKX4X87i7DrW3mPiJwRaS3E3Qr0lE+GXXwlmpz1pSrCXijqiPx+YUrl2FJHLV2rczLdj7cv6JCwo/+8LySp5YAQfELSWauVY8lIVHMenWXvkQhUpGXQrLBWfMpd9VMnRnjqYoinE83WeleWSstxNykHeEfv2+BRRtMD7lFQy6ZCpRP14GDUcz5FekG/s0J3lAwMjbBDakAVQZKfelpG/aEF+iuo8SFw/YXzV1hkBDMTpGCA7Fg+SgCy0w0C5f5EliZUbM4dp0meww5lYglkmbjxjMDmJDeKTeppynkiWngH6YZEOJb2qJ7MeqZs3kvN9inyh50Gwo9gHSOGhLS8cqSwIy1gxuBLzupMIG/8hMiH9r3EncvSMytlZoO1w+tUofRIzuJcEgQV1SGGEuHOyHocMEClUxGX2M0vlN/Vd5wD87KtfA/pTJOGHVX+StMvuoBv2AvjTYbyTNw/+86PqiO4isBREHjjCt5SqGnJGEWpLGYF5KJK6kZpFTX1laL2PmIQj6XkVtoVUVdwb/3SPVmMsgbJylkX9FcvC8g4ssJhwLIQf+e3C6lUQ050YS+IttShNdYNnL7vl0SvN9R7fBm4Rs/xym/3Fpjxe/r/QfC36fSscqd32EXWWYgQDLK/HF00nh+SWVih2yv9hSHHO2GhY8ZxGPwD4Ff953FCg1FoS8V2fHg7HS7TE76cJcAWPRvo2CBkAHvn1YkFB2JsqecivrGifKiGpESke1k6RA+yi0F6PBaK4mfGettqZBLA7TvD53nbgX4bOTf46CiuCYMZ01SDlr6BfClQiwHhPYIy/3+M5vqcipyQaefqpKv0M3eeSZKgGJnZjS/NwejQ6DS/iIb6pfYdJb1rS3bFVA2Oy9hi6NaIWIgcZlAe6qK+toboDeVenNb2pKIvcxvv7dE3M4Ny3+JVW9kTwFUHgND2XcPbww6Ysm94nBz1hiqjKEXCWhIEd3AR2aMrW3MhGGb9tfqNMF8PFe6BDQmxlRJCcSYqdIgdLbJwR5Dn27Kvn5yo/2YnTlk0cEPWaxJS50UoBysGYKvKPj4NhskTdZjkTn68TG8bTDwy2Rjdf+G+AM6R9XKfcBl1PnKP5y+TCacvN+VvEWDKGmQ6B7O+KvIjMNIc9t6Gq2+SDmzsX0fVwZ8z4/zSFZHas5+LKeWKnVtHt6zcA3bmImM66bVYLfZ+T96o4az5AnVTnDM4TnhYyDLX91LP7xUbLOTaeoTUt9x7PraQrSgkYdneeFsxlZ6eUqJ6qTVKKIfrjRYzcE6PQ7DMjf07gwHSvr3BCgyn0WcXa+XMpqZvhpXFIzUUMEvTbx52Syyu3+M0EExRksHd/oxpIodWP3vwIfFlcWMCVWSkOwr3+uZLgNYwqZVwVNTJ/qZzGin9HElN9VcrpjXDc4YiilMDQZJThHkHtWB/7k2agY/WHYWG8ZLK2t9HvbIN2ekOp5tWVTgoEon2PmVIBvlAH2Ya791gKpjkBlzFD7t6H7gNC/BPGxPIwWKBEPyYhoeWm1vgxwtS379QzW93000zhBZ5mjN6NOxsITij7eAFUYL4UxSnHuLxObvfysZ+YxXIHLuGxQfy4HijafOeXXYmojW1FUT/BaBBwfBQrtO9Ers8uCRCeh4hq8sfujK+3yDyLvSpvRZtktX0GeOegKoiC4st/yZLkMv9aRktdBvQnXRe/95DQLG/fn8J75le47zxp7+lOJriFnTBv/j89xAbUffijG9iVp/dYpvWH6RE+lrDkER0B/dy9EiLfwtOgVeNUyaiWyd53T/yqbutZyyI225r91WEsvUUdCGmnArvssRoY+qDe4XmGZzEdnNeygzKPJnvKHLhLTnyFoBYAE4zgDuBikMol7XAYZC5f0QmLDNGw81g3gYmwISytZFXI2rwqAjv0iiml8vA4zA8j/FqSXYS0TB1Ypz+r6ZW3KtOuHun1mCVmHHOKTs4hDHBS52Jm6tiTv4T6gQddfe4Yb8szso3scUAeq/4x8mTf2A/QukSPwJaLaCCANAQ7bB41o7fLQGv4c8UBKNibdoU5WHiNvOi0TikHTsh7IbtiMD5cZdjMuTs0FvuGl0BRnMUo502DnHunVJLqHl09FrW1ZPMbN4wkaJrAAIGxLxVVfeZEHNtxbwDDRarJ6ktcTihl0/jXjBeWIm8yd0/uAoi+rc/SxJONyVp2+rA0ykl7+42t48aZA7G7fzMiYdERIC34grun+2okLbP6Nis4K+8y0xlWjhgdoUE00Inr4fLuwvuB/QYyqhuts1Oa85s6a1jlmIW/BjZ8lV41YD+JhzC6Uf2Bnz/BMAVXMOkbbTWZp6Jnzg4ePXvaE9oH89Kmy4FdkT0w9aBjni0fJOFgoFecM6SdTO8CwzPdua6RssdYKZq76DVbRfccVxWENq4une1JWcwaAErVod10WUx3/6pJbyU/6kgOlJycDDXv1LLmH9hYHDxcDEWNaWHQWQXTdry3UQvT45oxzJacRs3FPd2zff7LHGP7Me+9ppQbxtbWNmk3j0nkoyUXCO0CkHCs6UMCA1i5WObB6yE3FiSdm+P2oI5zCeQMDqG0Q02gwIxg7lFcThkepem9G1AupFzK9RJe1bZ1w//a0m87PUFZ0sZI4YhuwINMuw7kotEK8D6AeEzjcy8Hj50MkSsH21F0limIjlLmHV7rFoxDigCn4Vt6ZmP+VwTslc5C4MxkNpCnGv7F8iQJXy7imD1iHIKrHl4M6Du59/KW4wSF7KF+FwFtzg8wnVAInw29WvbLPhh8BV7g1MQFa1kVsDUYMS26pSadwXdtkk1TKyeOHfCgJ3nHRk8WgCAK1scqUZX2kT+IAQKoeNslgnsF+6v92MlIZcJ6pqTxxpyJkfp7bqeysMnvQ1jYPb3QibXWM9B6k87N4Wegq4/YGF8JeuCq2J5ZZfIVZpwAWttMn1Py8YppUmEs4i8fuh4Xw+37LL866O/mSzYBhTmcCM2HQE5FbVntBr2CdAh1R8kC8bV2cQASZZZFpG0IqEfrYAYN1DBtC0/6KeB+P/9r6V7lxaQDgm0TUArSVI/xwfQHDQ4ICOOmrXVKsMnX8QBA3+VlGu/wEx9k4NKo9yKGrdJCTGBbD0mwznLItuF2SGukWsFMZhQUHNI/aQm8cFzhF1ngvZ1ECL2b1uE9OQANEHgEwNvqavggbahCDbxuLOISuZnIBVLP6yu6lmWoWrzlHlCqeOxTBFaVVWqwZFfzYlCLlKvQEyv/VSlOROOmcVJ7Ed/hJSiEsS5QO84RTsBV9tpf0mrYoMOOFfs4LvhuaCPJMjxKD15S/TcOSDzpTlZWU6wyJu71mQDOhl46xsxxkBR4MXyX6hA4DD3rQzuNOiTMSzSaCquq14rljlIH/2V0Szi3m70p5VQa9bi8sLmmka3qB0MnK54TiRx+phWyvzKZslFwzupz+0dCw/RK1AXsB3QEMlUkRjS2c/gLylN3rn+9rBzxaSVICtI6pjG2SRKuH+oiiHGM4Be3TNvFvZREaulhsZKt9KASZ4R78h1Gq3osLKsTCEdViu/luVyWkFSYJOqE4ESeLMTWidjSarPA1fI8qkI4z9nd6lFr9JNhPDu4CI4a/K+ETFjQWIyhUDbfYjty5UUkKfrd2O4h0QtDb5Sj2BJvbmRsh/FjgVkQWriCbzTa/HsMcqV2WsFkq47m31vMRNnDQt3sm/K8Ldju8EAUinN/LCwCowv5axp3ZwP4ajDhDKKNpiPMSyJtNJh59/E9MR2kmxTlKK2kNdyfnD+G5sj9RrJGmJGPtx+8yz+oZBuhn6y8SNs8YDIb3HXMPr1dCRri4cTYP2C+GiwahsNXfl7ZdFHdjIizsS06rLhMdc1dEKR3ha+ce1Dl7J52ojEgCHXIGrCfe76FVg46aWpJcCltTjJDGteeltGZzFLyZWkbQ2PldxJDYUhoO15GZ5SKPuhQOdrjoFwzsonsFs8pHFKj7X0PDIWXUkKW8dMi3KKHWL/RHRV7hgmE9HCUmyVW509pljkzum0Pwc54iiDrQInhHCohhDWXcktCQUQ51isBEbm4l0pBTkY0kQNi02w+zjkUAeqw1hIyfIu/3hHh9F4s1V8eDQZGqoGKJR8qjQWn3cnWFfphS9gfDzj4XKWc965kVZEI/DlTZ0i0naT/oN0OIUEZNLaaaOfiaoNR5Sw0r46n7xTGCtUQIZuvVZqo4SKcibZ8llfDQGko5Ktm2YKiA6uW0o5LOOu3oX9X80MpAyfi63aNDTb20nLSJhBzj+i1CsxGC9gvVmkgvUbK2HSdycimcqHCL301qyg4Dao96y4lSJg2nXQIrcg1sATzaN/oMTHvr1j7GEjfSY71zkLj7yDsKFEvWTDYX4s76zS4Q/offFrUkCBeD5LUDtd6W/TMdxWM3wfcEWZ6vAvzSY8YZ7T37NZwgGDTztDOKIem8d34Swu8OUiRvfWjY0IHfWi0FxfFUAshZ3Myc1XNznaJGSzSr3uIruxniRYfL/cIYD9uTpGPxA/epspxYB2dTleCCu7L4twNW/yv13vZ8bJDkQzD8KMqhAr2cngS3NBRrEIqmySfvolFjlpUQrwh80DGvDiigWdamu6ZFpf5y8mFNiSJyWhQRj0SOswzOAJ1y2HuGPkZjNRYtcBuQZnA7kG/FOpPEgJMMRiNTUP/XNRasGY9zRtV181xSwkV7jkxvBjDJtGJzKZJ8HJQZh/GV/kYEYeNf7Xm2meuTUEqtByOAy6ZBbqFlui2yrorD8kotm4WVDE8MxY4fcWpeKw9n91OqBrFMSd9lvR08Bw1/WwBhBhuM9qJnDN9gtG6Aq47pA9dosdf4BHS0NgTOQCE4pzPrWLCOoqg3JsIWXRtTV/G0D/MbtR7P0EDrsWijzCM1DatjSRgY4D6DW4PC63PseNyixaJfK50VimWxHRnkYQrKB/0pO3AZcglvUE3HivdCoVf7Yh8u00+rFC7Rc98iRJPCbnLg4uK87JJ79ZiOMlJ0WF6sxN6AKFuVYvdkrxDq03+/MKcnfyU4Gj+xmDBj421dMa07apBCAIntdVjV3Wv1/2RQ9zwOTBYL1GtlpWetGbblQArl/JK0MdzX2dAY+2yEtuzpEYtoX0uksXkW0ypvKtgrbbz/JSjm/aeNOj65wE+NuHPclSsQpQIa8JmtIXpVbdzTy4wik6vHl5Bra6rbpZBhoIJog1CHg1NHDiKXtgVN9+Se8eLN62bi4ccWp8J43AOSi4rGMw2dGNWdeZtINIi5fHHlIxH55kruYY4XuHkt5gvQ8kdFWtXxd3DA3AI+mwhDEZNDQe9uBvqt7UE90OTCgfMtcUuDF1JG6RgVVpKsIv9iNrV8L/lUMb79KczothW0G6uvdsWs4QW1pIcFNHyEIMkxpdacZQErYdd8UmKkaqp4xUO0Ygn4vsDTJbmy75n6tre157TST54cAJzDtcGycZqItXfYiHJ1KgOmKz5vDT4uMWdsshP3dKTloE4bN7yev7VyHEvfzyGze3sLSePymkFgn/A8CovuTk/5y34Dl17FTNrkhZCGTr+UO/kBaAGR8fdmKfZ8PGGPYlUFfcTJnOvBVUqjuHnTjzsW4Bg89SBpqfNezW/2A88xI94jLuKNVAMhyPd9rzZKtngp/2OxbVQGi99cJfVGqKl/5F7qYw5uCnPOC7amEvlgxsu9mbaxYmpHk/OEwVrE9TGjrWZaQfQUFk2jCD7LnfwfW9YrDeHfgbLAJ9+Dlf6vUc7+RSPNs6/dbTAYZjHPxBRpzFlR9hgnMChEjgyPuhFBZreFi/hWGcoY3bBCh9eOCn+6hYS22/kebKHhflvDBHg+o2FNnOD6CFhJNsa/qmY75xaWbLZlb7makXucDhOYBFPRdnscbFtMa+3XzVXQrRUmnIuHvO+AfuMcOJRtsCKF8U5Wc10hUdYvZnBPgJN/TxkMy6lG4vBUehbtftgmSsYS/+ZcuJp8/+l0tuJAQS+BFJJII8Vx46Z1BesvLrXTmWjIP/F7ClcNl0veX3A29ke7DB0KVIMOBO7PKAbvB9YBxt8O/unXVJEv1nyawu/8ryvwlw2AxUHBF1qUfBa8zAlqAitf+GChtHK56IS26gBM/RK53+5nRn7yAHYaQZvxiHyUT1Dyo08ztk8DZJrCFtnQlIpU49T0bMJV3PVv9bfCQ3YQpB6l8emysyMtxHx+k1EnBEqfAcc8cojAVZQnVJ0pRLuXY19UCoRU3jJa9L608cdQT6NWNU6tEdvFnKWc/Vu26njdIdI+fsmVa8rG+Wn97ZHsh66MdoMy3mKzKN8zWRpnDgZ3LBTNgvkSbNregvEBsbiFewOhO/+ZVSka9XiEE1M0e589fgIEXdqwAVv5PJOlS4TbTQMF7Lwy03fKZL5xDThSLvT684t1vJYFMIObs2tVSFRf9SSkj5HnS1FYlXC0rLLaBxgHBwl7Kniv+oF1UFcrb+cvwplY8nxFcUp7r1weA606pQLLCxulKmWuY0H+9c7mhlRRbhmKU2Ft2ATG1+ZxjhgrjnFl4tj3hhMJ8BqL665q6lRSZeMk33wEhIPB8sGc06q5iEv6pLFdbOG3vifkuPxIJmz1LeMfPWQi1nvBYUb5k27iz1uwxb+z8392cvDosavDCX8jaAxdsQo7Aw0veauO0AHvQB91cnSHlnFZw2NRy8JD3IujJpXghlENBwyEvtlCneh1bhmuudMwvjBd3mr/RDTnQbZ9cO08wymcEtyp604IgYZL57Uc4n3h9HmTyh0JATFKRTLDbEZgSnJFu003fDDXdSTykagt7JeLhlWv0h7o5OQHLk/x0LaO/cVovsv+MMQssaFL4+v8WULY1mqkcv87buEbGj/qSjLB2bvFKkBXdXqYff3R5pYQhwvY5JOI9aFBDZKyovf0HDVSuAAqxf/w17lxM=" title="Mekko Graphics Chart"/>
          <p:cNvSpPr>
            <a:spLocks noChangeAspect="1"/>
          </p:cNvSpPr>
          <p:nvPr>
            <p:custDataLst>
              <p:tags r:id="rId1"/>
            </p:custDataLst>
          </p:nvPr>
        </p:nvSpPr>
        <p:spPr bwMode="auto">
          <a:xfrm>
            <a:off x="336057" y="1457213"/>
            <a:ext cx="9564635" cy="5265404"/>
          </a:xfrm>
          <a:prstGeom prst="rect">
            <a:avLst/>
          </a:prstGeom>
          <a:blipFill>
            <a:blip r:embed="rId4"/>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10" name="BainBulletsConfiguration" hidden="1"/>
          <p:cNvSpPr txBox="1"/>
          <p:nvPr/>
        </p:nvSpPr>
        <p:spPr>
          <a:xfrm>
            <a:off x="471661" y="12690"/>
            <a:ext cx="8629282" cy="107722"/>
          </a:xfrm>
          <a:prstGeom prst="rect">
            <a:avLst/>
          </a:prstGeom>
          <a:noFill/>
        </p:spPr>
        <p:txBody>
          <a:bodyPr vert="horz" rtlCol="0">
            <a:spAutoFit/>
          </a:bodyPr>
          <a:lstStyle/>
          <a:p>
            <a:endParaRPr lang="en-GB" sz="100" dirty="0">
              <a:solidFill>
                <a:srgbClr val="FFFFFF"/>
              </a:solidFill>
            </a:endParaRPr>
          </a:p>
        </p:txBody>
      </p:sp>
      <p:sp>
        <p:nvSpPr>
          <p:cNvPr id="3" name="BainNotesBox"/>
          <p:cNvSpPr txBox="1"/>
          <p:nvPr/>
        </p:nvSpPr>
        <p:spPr>
          <a:xfrm>
            <a:off x="408925" y="6861483"/>
            <a:ext cx="8918841" cy="343342"/>
          </a:xfrm>
          <a:prstGeom prst="rect">
            <a:avLst/>
          </a:prstGeom>
          <a:noFill/>
        </p:spPr>
        <p:txBody>
          <a:bodyPr vert="horz" wrap="square" lIns="0" tIns="0" rIns="0" bIns="44365" rtlCol="0" anchor="b">
            <a:spAutoFit/>
          </a:bodyPr>
          <a:lstStyle/>
          <a:p>
            <a:r>
              <a:rPr lang="en-GB" sz="970" dirty="0"/>
              <a:t>Note: A recent Russell Reynolds report also found that nonprofits outpace for-profit firms in gender diversity, but are lower in racial </a:t>
            </a:r>
            <a:r>
              <a:rPr lang="en-GB" sz="970" dirty="0" smtClean="0"/>
              <a:t>diversity </a:t>
            </a:r>
            <a:endParaRPr lang="en-GB" sz="970" dirty="0"/>
          </a:p>
          <a:p>
            <a:r>
              <a:rPr lang="en-GB" sz="970" dirty="0"/>
              <a:t>Source: These estimates are based on review of board profiles, not census or self-reported data, and therefore may not be precise</a:t>
            </a:r>
          </a:p>
        </p:txBody>
      </p:sp>
    </p:spTree>
    <p:extLst>
      <p:ext uri="{BB962C8B-B14F-4D97-AF65-F5344CB8AC3E}">
        <p14:creationId xmlns:p14="http://schemas.microsoft.com/office/powerpoint/2010/main" val="1431041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skills / composition matrix helps identify the right potential board members</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5_89</a:t>
            </a:r>
          </a:p>
        </p:txBody>
      </p:sp>
      <p:sp>
        <p:nvSpPr>
          <p:cNvPr id="5" name="TextBox 4"/>
          <p:cNvSpPr txBox="1"/>
          <p:nvPr>
            <p:custDataLst>
              <p:tags r:id="rId1"/>
            </p:custDataLst>
          </p:nvPr>
        </p:nvSpPr>
        <p:spPr>
          <a:xfrm>
            <a:off x="804506" y="1848625"/>
            <a:ext cx="8751016" cy="4360451"/>
          </a:xfrm>
          <a:prstGeom prst="rect">
            <a:avLst/>
          </a:prstGeom>
          <a:noFill/>
        </p:spPr>
        <p:txBody>
          <a:bodyPr vert="horz" wrap="square" rtlCol="0" anchor="t">
            <a:noAutofit/>
          </a:bodyPr>
          <a:lstStyle/>
          <a:p>
            <a:pPr marL="182563" indent="-182563" fontAlgn="ctr">
              <a:spcBef>
                <a:spcPts val="1708"/>
              </a:spcBef>
              <a:buSzPct val="100000"/>
              <a:buFont typeface="Verdana" panose="020B0604030504040204" pitchFamily="34" charset="0"/>
              <a:buChar char="•"/>
            </a:pPr>
            <a:r>
              <a:rPr lang="en-US" sz="1747" dirty="0"/>
              <a:t>Desired background or diversity characteristics, such as gender and race</a:t>
            </a:r>
          </a:p>
          <a:p>
            <a:pPr marL="449263" lvl="1" indent="-182563" fontAlgn="ctr">
              <a:spcBef>
                <a:spcPts val="512"/>
              </a:spcBef>
              <a:buSzPct val="100000"/>
              <a:buFont typeface="Verdana" panose="020B0604030504040204" pitchFamily="34" charset="0"/>
              <a:buChar char="-"/>
            </a:pPr>
            <a:r>
              <a:rPr lang="en-US" sz="1547" dirty="0"/>
              <a:t>Age is emerging as a targeted characteristic, as multiple organizations mentioned a new focus on recruiting millennials to their boards</a:t>
            </a:r>
          </a:p>
          <a:p>
            <a:pPr marL="182563" indent="-182563" fontAlgn="ctr">
              <a:spcBef>
                <a:spcPts val="1708"/>
              </a:spcBef>
              <a:buSzPct val="100000"/>
              <a:buFont typeface="Verdana" panose="020B0604030504040204" pitchFamily="34" charset="0"/>
              <a:buChar char="•"/>
            </a:pPr>
            <a:r>
              <a:rPr lang="en-US" sz="1747" dirty="0"/>
              <a:t>Role in a particular field or industry</a:t>
            </a:r>
          </a:p>
          <a:p>
            <a:pPr marL="449263" lvl="1" indent="-182563" fontAlgn="ctr">
              <a:spcBef>
                <a:spcPts val="512"/>
              </a:spcBef>
              <a:buSzPct val="100000"/>
              <a:buFont typeface="Verdana" panose="020B0604030504040204" pitchFamily="34" charset="0"/>
              <a:buChar char="-"/>
            </a:pPr>
            <a:r>
              <a:rPr lang="en-US" sz="1547" dirty="0"/>
              <a:t>Including the ability to conduct outreach or influence others in the field / industry</a:t>
            </a:r>
          </a:p>
          <a:p>
            <a:pPr marL="182563" indent="-182563" fontAlgn="ctr">
              <a:spcBef>
                <a:spcPts val="1708"/>
              </a:spcBef>
              <a:buSzPct val="100000"/>
              <a:buFont typeface="Verdana" panose="020B0604030504040204" pitchFamily="34" charset="0"/>
              <a:buChar char="•"/>
            </a:pPr>
            <a:r>
              <a:rPr lang="en-US" sz="1747" dirty="0"/>
              <a:t>Leadership experience (e.g., CEO, head of medical center)</a:t>
            </a:r>
          </a:p>
          <a:p>
            <a:pPr marL="182563" indent="-182563" fontAlgn="ctr">
              <a:spcBef>
                <a:spcPts val="1708"/>
              </a:spcBef>
              <a:buSzPct val="100000"/>
              <a:buFont typeface="Verdana" panose="020B0604030504040204" pitchFamily="34" charset="0"/>
              <a:buChar char="•"/>
            </a:pPr>
            <a:r>
              <a:rPr lang="en-US" sz="1747" dirty="0"/>
              <a:t>Professional skillset (e.g., legal, financial management, medical, technical, relevant operating experience)</a:t>
            </a:r>
          </a:p>
          <a:p>
            <a:pPr marL="182563" indent="-182563" fontAlgn="ctr">
              <a:spcBef>
                <a:spcPts val="1708"/>
              </a:spcBef>
              <a:buSzPct val="100000"/>
              <a:buFont typeface="Verdana" panose="020B0604030504040204" pitchFamily="34" charset="0"/>
              <a:buChar char="•"/>
            </a:pPr>
            <a:r>
              <a:rPr lang="en-US" sz="1747" dirty="0"/>
              <a:t>Local affiliate / chapter experience</a:t>
            </a:r>
          </a:p>
          <a:p>
            <a:pPr marL="182563" indent="-182563" fontAlgn="ctr">
              <a:spcBef>
                <a:spcPts val="1708"/>
              </a:spcBef>
              <a:buSzPct val="100000"/>
              <a:buFont typeface="Verdana" panose="020B0604030504040204" pitchFamily="34" charset="0"/>
              <a:buChar char="•"/>
            </a:pPr>
            <a:r>
              <a:rPr lang="en-US" sz="1747" dirty="0"/>
              <a:t>Political affiliation</a:t>
            </a:r>
          </a:p>
          <a:p>
            <a:pPr marL="182563" indent="-182563" fontAlgn="ctr">
              <a:spcBef>
                <a:spcPts val="1708"/>
              </a:spcBef>
              <a:buSzPct val="100000"/>
              <a:buFont typeface="Verdana" panose="020B0604030504040204" pitchFamily="34" charset="0"/>
              <a:buChar char="•"/>
            </a:pPr>
            <a:r>
              <a:rPr lang="en-US" sz="1747" dirty="0"/>
              <a:t>Fundraising ability</a:t>
            </a:r>
          </a:p>
        </p:txBody>
      </p:sp>
      <p:sp>
        <p:nvSpPr>
          <p:cNvPr id="6" name="TextBox 5"/>
          <p:cNvSpPr txBox="1"/>
          <p:nvPr>
            <p:custDataLst>
              <p:tags r:id="rId2"/>
            </p:custDataLst>
          </p:nvPr>
        </p:nvSpPr>
        <p:spPr>
          <a:xfrm>
            <a:off x="804504" y="1404155"/>
            <a:ext cx="8751017" cy="356011"/>
          </a:xfrm>
          <a:prstGeom prst="rect">
            <a:avLst/>
          </a:prstGeom>
          <a:blipFill dpi="0" rotWithShape="1">
            <a:blip r:embed="rId5"/>
            <a:srcRect/>
            <a:tile tx="0" ty="0" sx="100000" sy="100000" flip="xy" algn="b"/>
          </a:blipFill>
        </p:spPr>
        <p:txBody>
          <a:bodyPr vert="horz" wrap="square" lIns="0" tIns="0" rIns="0" bIns="86293" rtlCol="0" anchor="b">
            <a:spAutoFit/>
          </a:bodyPr>
          <a:lstStyle/>
          <a:p>
            <a:pPr algn="ctr"/>
            <a:r>
              <a:rPr lang="en-GB" sz="1748" b="1" cap="all" dirty="0"/>
              <a:t>Matrices might include:</a:t>
            </a:r>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interviews</a:t>
            </a:r>
          </a:p>
        </p:txBody>
      </p:sp>
    </p:spTree>
    <p:extLst>
      <p:ext uri="{BB962C8B-B14F-4D97-AF65-F5344CB8AC3E}">
        <p14:creationId xmlns:p14="http://schemas.microsoft.com/office/powerpoint/2010/main" val="2724985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gendaTitle"/>
          <p:cNvSpPr>
            <a:spLocks noGrp="1"/>
          </p:cNvSpPr>
          <p:nvPr>
            <p:ph type="title"/>
          </p:nvPr>
        </p:nvSpPr>
        <p:spPr/>
        <p:txBody>
          <a:bodyPr/>
          <a:lstStyle/>
          <a:p>
            <a:r>
              <a:rPr lang="en-GB">
                <a:solidFill>
                  <a:srgbClr val="00437A"/>
                </a:solidFill>
              </a:rPr>
              <a:t>Agenda</a:t>
            </a:r>
            <a:endParaRPr lang="en-GB" dirty="0"/>
          </a:p>
        </p:txBody>
      </p:sp>
      <p:sp>
        <p:nvSpPr>
          <p:cNvPr id="6" name="BainBulletsConfiguration" hidden="1"/>
          <p:cNvSpPr txBox="1"/>
          <p:nvPr/>
        </p:nvSpPr>
        <p:spPr>
          <a:xfrm>
            <a:off x="471661" y="12690"/>
            <a:ext cx="8629282" cy="107722"/>
          </a:xfrm>
          <a:prstGeom prst="rect">
            <a:avLst/>
          </a:prstGeom>
          <a:noFill/>
        </p:spPr>
        <p:txBody>
          <a:bodyPr vert="horz" rtlCol="0">
            <a:spAutoFit/>
          </a:bodyPr>
          <a:lstStyle/>
          <a:p>
            <a:r>
              <a:rPr lang="en-GB" sz="100" smtClean="0">
                <a:solidFill>
                  <a:srgbClr val="FFFFFF"/>
                </a:solidFill>
              </a:rPr>
              <a:t>12_88</a:t>
            </a:r>
            <a:endParaRPr lang="en-GB" sz="100" dirty="0">
              <a:solidFill>
                <a:srgbClr val="FFFFFF"/>
              </a:solidFill>
            </a:endParaRPr>
          </a:p>
        </p:txBody>
      </p:sp>
      <p:sp>
        <p:nvSpPr>
          <p:cNvPr id="11" name="AgendaBar"/>
          <p:cNvSpPr/>
          <p:nvPr/>
        </p:nvSpPr>
        <p:spPr bwMode="auto">
          <a:xfrm>
            <a:off x="2548744" y="4298770"/>
            <a:ext cx="5671920" cy="602742"/>
          </a:xfrm>
          <a:prstGeom prst="roundRect">
            <a:avLst/>
          </a:prstGeom>
          <a:noFill/>
          <a:ln w="19050" cap="flat" cmpd="sng" algn="ctr">
            <a:solidFill>
              <a:srgbClr val="74767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12" name="Agenda"/>
          <p:cNvSpPr txBox="1"/>
          <p:nvPr>
            <p:custDataLst>
              <p:tags r:id="rId1"/>
            </p:custDataLst>
          </p:nvPr>
        </p:nvSpPr>
        <p:spPr>
          <a:xfrm>
            <a:off x="2762104" y="2271088"/>
            <a:ext cx="5245200" cy="3611200"/>
          </a:xfrm>
          <a:prstGeom prst="rect">
            <a:avLst/>
          </a:prstGeom>
          <a:noFill/>
        </p:spPr>
        <p:txBody>
          <a:bodyPr vert="horz" wrap="square" rtlCol="0">
            <a:noAutofit/>
          </a:bodyPr>
          <a:lstStyle/>
          <a:p>
            <a:pPr marL="182563" indent="-182563">
              <a:spcBef>
                <a:spcPts val="4758"/>
              </a:spcBef>
              <a:buSzPct val="100000"/>
              <a:buFont typeface="Verdana" panose="020B0604030504040204" pitchFamily="34" charset="0"/>
              <a:buChar char="•"/>
            </a:pPr>
            <a:r>
              <a:rPr lang="en-US" sz="2800" dirty="0"/>
              <a:t>Structure</a:t>
            </a:r>
          </a:p>
          <a:p>
            <a:pPr marL="182563" indent="-182563">
              <a:spcBef>
                <a:spcPts val="4758"/>
              </a:spcBef>
              <a:buSzPct val="100000"/>
              <a:buFont typeface="Verdana" panose="020B0604030504040204" pitchFamily="34" charset="0"/>
              <a:buChar char="•"/>
            </a:pPr>
            <a:r>
              <a:rPr lang="en-US" sz="2800" dirty="0"/>
              <a:t>Composition</a:t>
            </a:r>
          </a:p>
          <a:p>
            <a:pPr marL="182563" indent="-182563">
              <a:spcBef>
                <a:spcPts val="4758"/>
              </a:spcBef>
              <a:buSzPct val="100000"/>
              <a:buFont typeface="Verdana" panose="020B0604030504040204" pitchFamily="34" charset="0"/>
              <a:buChar char="•"/>
            </a:pPr>
            <a:r>
              <a:rPr lang="en-US" sz="2800" dirty="0"/>
              <a:t>Procedures</a:t>
            </a:r>
          </a:p>
          <a:p>
            <a:pPr marL="182563" indent="-182563">
              <a:spcBef>
                <a:spcPts val="4758"/>
              </a:spcBef>
              <a:buSzPct val="100000"/>
              <a:buFont typeface="Verdana" panose="020B0604030504040204" pitchFamily="34" charset="0"/>
              <a:buChar char="•"/>
            </a:pPr>
            <a:r>
              <a:rPr lang="en-US" sz="2800" dirty="0"/>
              <a:t>Observations</a:t>
            </a:r>
            <a:endParaRPr lang="en-GB" sz="2800" dirty="0"/>
          </a:p>
        </p:txBody>
      </p:sp>
    </p:spTree>
    <p:extLst>
      <p:ext uri="{BB962C8B-B14F-4D97-AF65-F5344CB8AC3E}">
        <p14:creationId xmlns:p14="http://schemas.microsoft.com/office/powerpoint/2010/main" val="682955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organizations host 3 in-person board meetings annually</a:t>
            </a:r>
            <a:endParaRPr lang="en-GB" dirty="0"/>
          </a:p>
        </p:txBody>
      </p:sp>
      <p:sp>
        <p:nvSpPr>
          <p:cNvPr id="5"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6_89</a:t>
            </a:r>
          </a:p>
        </p:txBody>
      </p:sp>
      <p:sp>
        <p:nvSpPr>
          <p:cNvPr id="6" name="Rectangle 5"/>
          <p:cNvSpPr/>
          <p:nvPr>
            <p:custDataLst>
              <p:tags r:id="rId1"/>
            </p:custDataLst>
          </p:nvPr>
        </p:nvSpPr>
        <p:spPr>
          <a:xfrm>
            <a:off x="4978998" y="2684070"/>
            <a:ext cx="4518128" cy="1733551"/>
          </a:xfrm>
          <a:prstGeom prst="rect">
            <a:avLst/>
          </a:prstGeom>
        </p:spPr>
        <p:txBody>
          <a:bodyPr wrap="square">
            <a:noAutofit/>
          </a:bodyPr>
          <a:lstStyle/>
          <a:p>
            <a:pPr marL="182563" indent="-182563" fontAlgn="ctr">
              <a:spcBef>
                <a:spcPts val="5250"/>
              </a:spcBef>
              <a:buSzPct val="100000"/>
              <a:buFont typeface="Verdana" panose="020B0604030504040204" pitchFamily="34" charset="0"/>
              <a:buChar char="•"/>
            </a:pPr>
            <a:r>
              <a:rPr lang="en-US" sz="1600" dirty="0">
                <a:ea typeface="Verdana" panose="020B0604030504040204" pitchFamily="34" charset="0"/>
                <a:cs typeface="Verdana" panose="020B0604030504040204" pitchFamily="34" charset="0"/>
              </a:rPr>
              <a:t>Scheduling dates and locations well in advance (1+ years) can help maximize attendance</a:t>
            </a:r>
          </a:p>
          <a:p>
            <a:pPr marL="182563" indent="-182563" fontAlgn="ctr">
              <a:spcBef>
                <a:spcPts val="5250"/>
              </a:spcBef>
              <a:buSzPct val="100000"/>
              <a:buFont typeface="Verdana" panose="020B0604030504040204" pitchFamily="34" charset="0"/>
              <a:buChar char="•"/>
            </a:pPr>
            <a:r>
              <a:rPr lang="en-US" sz="1600" dirty="0">
                <a:ea typeface="Verdana" panose="020B0604030504040204" pitchFamily="34" charset="0"/>
                <a:cs typeface="Verdana" panose="020B0604030504040204" pitchFamily="34" charset="0"/>
              </a:rPr>
              <a:t>Some organizations may have an additional fourth non-standard meeting (often virtual) </a:t>
            </a:r>
          </a:p>
        </p:txBody>
      </p:sp>
      <p:sp>
        <p:nvSpPr>
          <p:cNvPr id="8" name="TextBox 7"/>
          <p:cNvSpPr txBox="1"/>
          <p:nvPr>
            <p:custDataLst>
              <p:tags r:id="rId2"/>
            </p:custDataLst>
          </p:nvPr>
        </p:nvSpPr>
        <p:spPr>
          <a:xfrm>
            <a:off x="4978998" y="2131890"/>
            <a:ext cx="4518128" cy="356011"/>
          </a:xfrm>
          <a:prstGeom prst="rect">
            <a:avLst/>
          </a:prstGeom>
          <a:blipFill dpi="0" rotWithShape="1">
            <a:blip r:embed="rId6"/>
            <a:srcRect/>
            <a:tile tx="0" ty="0" sx="100000" sy="100000" flip="xy" algn="b"/>
          </a:blipFill>
        </p:spPr>
        <p:txBody>
          <a:bodyPr vert="horz" wrap="square" lIns="0" tIns="0" rIns="0" bIns="86293" rtlCol="0" anchor="b">
            <a:spAutoFit/>
          </a:bodyPr>
          <a:lstStyle/>
          <a:p>
            <a:pPr algn="ctr"/>
            <a:r>
              <a:rPr lang="en-GB" sz="1748" b="1" cap="all" dirty="0"/>
              <a:t>Additional notes</a:t>
            </a:r>
          </a:p>
        </p:txBody>
      </p:sp>
      <p:sp>
        <p:nvSpPr>
          <p:cNvPr id="9" name="BainNotesBox"/>
          <p:cNvSpPr txBox="1"/>
          <p:nvPr/>
        </p:nvSpPr>
        <p:spPr>
          <a:xfrm>
            <a:off x="408925" y="7010754"/>
            <a:ext cx="8918671" cy="194070"/>
          </a:xfrm>
          <a:prstGeom prst="rect">
            <a:avLst/>
          </a:prstGeom>
          <a:noFill/>
        </p:spPr>
        <p:txBody>
          <a:bodyPr vert="horz" wrap="square" lIns="0" tIns="0" rIns="0" bIns="44365" rtlCol="0" anchor="b">
            <a:spAutoFit/>
          </a:bodyPr>
          <a:lstStyle/>
          <a:p>
            <a:r>
              <a:rPr lang="en-GB" sz="970" dirty="0"/>
              <a:t>Source: Organization websites and interviews</a:t>
            </a:r>
          </a:p>
        </p:txBody>
      </p:sp>
      <p:sp>
        <p:nvSpPr>
          <p:cNvPr id="10" name="Rectangle 9"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BqQ4b0TOAR3eRrZ+IqfBT2U1+epxYjrqeoJxkfyIB88Z3J6SjMPkU4XyytSr2bEs2ZNSfyQYrjyZQOptox2pVo8BpCHR1PWAscG/3nVm9Yf1WRWoLY2bhJPmkewZSvSm+M0QhfR1ULk18tAFnEwpAqa/pIbxxcmd8JHBefmCsUwmOVE4Y7FyVEZIpCPxxAEAJOavApdOm92nU48ullXaAeLjAwR8hWABx38PIqIbrtIxZJPvwtuo4l7UinT0jEe+Jpm8Nja2dkpCtCrDrfLAE/Na2EBaQxx8xaiu00fLp8d8lptIZfAxNwHOD1nxumzkwNLQamXt6nQ2cqt/MTmRt4hJUuQg9C8/UAy8Dkit4cALjZCfSOkVBVuEmmDbYdh9Io8hECO/4GEG3U5eH75SGc3TWg3VZOr+PO+RY8nQn7va0z8SEYDdYf5wLXsEQbjhi8zyQN0vOE4QfbQKS/C1dkmoQETDmCTL9+EGTgFrwm1UkWfTu24eNWBkU/sPL4WussY3aWSOpxMWerl0VMEwAN3EczGe2LSfs3PB8vXxlKuEll27PByLJZ1L+hCDfUbDHrb0TGHsoEYo0AZXLuzJwzScjgM4mxrpZKYjVyuC3Oa8rEWEwLOFbrUVnVQnu0BVJB+20B1G/2dD+xb+yRyLa1Qzi1oD36celEdUbTXL6jRFBAljrFMpE2fmQeQmQO3holB3eoGrTfPsmzbxVkmpKpWkGmIdqVR/H1a1rD1A4iY6z35Rj/CbuhjNkVXxAPhBcZ2HO0uDgrb1wjLxJFC7nJQjKBZ29OMfhDjIQVAm6qHUNaHZhkSSbTCV+9Ie7mnQ9w5bRcfPPcMQLyOGwoAZeCuU0rCjQC74p4PxwSy54Qzz4y0IEKWXSMNLY54y8QBvskCVPyiRdY/z4uhXYTav5/rPFLe3uWOLra7uN4Z/cVaBFTjvWgzzjpU1Cay7mChIppkr9cPE28TSGpAN8vCXZhd4nECtcs+Sn7w+4FxSo+Ay9XdWFEPT9GTjrWVVN2Jsm9S+Qq1XrDsBxSS0NYxcbTWJPbIeJHYrjdvON0yblJGC+Tze6GgGDEW5Li0rABdllzhgvqoDOfMzTwWDYEbMdY0lmMh7DC2F+nw5sra7oGmOUJm5zcJzgcBuN94OCTDVpe7nf0DdenqPIh6T34KI9J4ocFy++da11Qk18XWkOq5CI/30BpHSx1eVmZrdPuETbLmSw7IzeEcLzHvQ6LV4GHNtCz3QjzfRLejI6y47zp9D+mxQfsI2C8Gz2jXpm/R+frbyyIEbSyDILkHQUcHFsNyqNE8CFtTgSU89ovlmrILUmBB+TriK0IBnWf8sFcAVKyuzy7G/4RUesI7UGukGhDrr/lBjRtqj/zBLovpxlWp6GeOBSYqa/4NDQbUrBl6l3ruTO3DIQvCmQmyknBSR3YQWb7u6pVB1qg8Lt8gPG5aaKe3FTTJamRrNVzhflr+ingUUY2Hz+l7+KNH7JGyXqGc0knOHSwymE3NYtUHnRWGpatYPnM3FdqwJhzfixNAfDorlFm5IX9mP5+DhD5a6QgfvAAC2fUQ1n6XhGAqP5dujU9gGI9UacmQZKO6tajlkTSck3oCvk1nI1A3ExQJMkCZDV9X2ixUrrgzB6uNP3M5XBfSDLNs/x1fzROcJYhC7b5jvvBEYlGb6o3IwvHQL4GoN1HJYwcOuF5LdChJzMS1FEMvDn0FR3GnBOw0sY34UmjCP3TmE/VZpm2uxHInsGV+2lomlsGhixqyhVzSbSOoM4FPkhRPgXzXkLBq6tPOfsIrAZ9GO+Y8wWKDE25AeUPGWkZbbMDbHHQjrEwOiY5zMzUEHEXJFjEy/W8l2vV/aDapR1uWmkWZKCW/8G++caC+3z1vGmSS8VV+5XZWdg63Z7JgVpZz+gBPEoizdHG+vSdc9IJIIJAqBj58K0ZtViuNBZej0y2Q2a4fNOBDEFFJXI2l1Z8OQ+jkm2ptCMN7Oxc1a/p29hNKHKIfLTTJ/sMw2Kl3a/kZjQp+HGdXOeikLtAI0MQVcbt1hpZzvIpc09Jm6DyVpmdaiYHMd7PMY8cQBx2TSLnVByyfN3G6rRoQfCORDmctA92GwBlBJSxz2IEz5UydZ7N9kKcvWb3+kvN0B1ZaZ2QVa2/InK0GY+hXUEqxcLcZQ/Mi5+hxs84I8M0Z8oadHUVGOVv33EKknuEAF7u92Qbxn/oqLYIYthrqc/jG6+6LApl88AVSmdbMKqA3OtdJJ3AplecKa3aTxqYZthEn6xwQj5a/eHX/X2/f2dpjNByjLTgcdYrjwtTRTkjreX77AK/UHd6eGnu8JqSLnLxeb4rLJJyD/kk7LwGyTWsHVIbloMOBt4poFOtzgs+oy1punYBwsIee6HeFrHiqgUixQLH6kwD9zGLVh7/lO298Wgj8Ygyz6TgNRSa/s4tOWhszC4b3Z2k6gtsGvFvduHFv8XoERHj4DxzOivLve68aU6VTPrOtzVk40mPooCyJ4ABYT6IUXMVFuJh7ve/BuZ+Yuike4D+yOug7mbjSu2wF2TSm+Ot1UGpz4PY6yejLtarzhA/ZzIGRy/CGpZLKdl/2YMags7YHFiaI7Mc/YvhbhlKTBIGM+wcGjKAIcijk4YwNtEaMJ/wJ0NuCMwOe207CSDaLnykBZMlb8jXh8/zScUEHd/TNoisg+7AH9ftcagCNG63ymqEX1gHdJU0NvEq2oi4NQ9OvKOjn2ugTI4/GcvtjQhXIbnmCo+9El6lpPID8D1TZKlEN2/WCMhycPDMF64K/0AyRIjL3pCbkIC7mz6xMWrpl4cYEiSx9tLy5jK5pmUSmwLx15YehGvFLLfSzOyvEVJhnBURmOwkOBuZ0Y6miqCAqgDTcsf63QW7nHRQ4y07aUzzNl3elC0kVRE3shCjs7mUACR4jwmcUtOHXTIJdM7PhYuAlaZSkZeWgMP2e/rG3ZL/y59E9Xb50oY3K0PVX+LplHsXaYFWQmC17wDbQvmUaLD50yzDzf0WzdoLKrczOg3gU5go1aAvYoqLNMqhlvKdfz4uKxwnGY4AS3U2fi3YHFzF0wDovTLAzoCP1ZNMqkNwP2Gbyf+Mi0a2FS7Y8d6xrQr5uk1uHbxygf38YFM+aKgHxgHUHiS0ZIP6NehN7mJHxlw587LdRskd8TA6HZesOkymEEFNAQrvV58upSsBCfbj6CqQ3AJlfcJz48fxmRTl3jWcYUre5s5iDrbO9MLZBg2G/mkjuQmaNpO0OnYvVrA+k1tML3/Zh9NIN50jw36bO5U8EXDbljBM+4yP5s+SYmQNFgO9Sy2cqqcQG3AVMAIy/98Fd+HwpwQ5/yHzde1/hYGbD2Mh/ZU3CJgXBC7A6g2EzAErdpavJ/wkOGWLPteNn9+aBM8JcP6vucTbqKdpNnwpOm62B9nhbQWjRQCcv7WdMIkz8Sq1vtJiQdAz8of07S1Qs8zsb1ighuXtjlp9Z6GbJXSN9NcZKr4rylNOu2Cyi+mLFSomHNk8KYE+m03tX1wgbDGuXv3mICmdn0OF7ZskJgV/jEYM0sm7u8c4bn459/HaIsZ6HW7n+4CYKe5Zpia1K9s3W1Uua/pdTjnPG4Mx2lNBUyOFK0yw+rrdB5+ygom5kCEZCnVQSwRoNwkguimb+Nvq1u+HFePxQHQanAyBommr6/6vW0AKrthgTPWTdT6DQ9J4Xij/ZRfrPk700l/gYRkzyNKgjE7B8aW2M/BDrAmwX+mdqmAsDRhx52+KuoHB+xp3FShBs4dtYIz4glzxCAyixlWJcZr8f8m/oYpXeKa/240n9kvUmRtwGFpQNPtiq5NoVLupq0edUZPRV1c/1ro9iOH3r4riRgymtYQhjeYnqnxM66q5FeO0dQDtTF6MR8LxlGX34MHtGZrH0lqjigkV8kvlZyfqyduUkAg5vVPHTamZqIOGA9IzrTW7lVLMwKyHxGdLsMR+y9c7olgU2gaIcaamTijbdExjCgv05NqKJKpyXUVHRWMDdJa/K+njm3PIS7BdlvDzCeP7Dk9bH0vegFcjEUBfqO2CV7KcEdw6lIehrwdACZ2TmO5NFwxyNG+TUzl3LURUbZ4uTU2aZURGgjFyaZu56vpWeXqAapj0PGKNV4/usgT3/fLiYi3YYNDA87QuFtbtsrEKzZ5xfztiM6T9zj0PtXKPapdmBgBckvfKWpfIL/wldijREgcm6YyCtd7AmJsJFm1QRzCY9hlhyj1zYHErvYVuHaYxvExXaVuZD7vNHoYFd9LXZw3ysNL3bKODy8eGzUD+6bm4tVCqgHOxhkUTI6W/R90URXItpRyCzkrrGbo8ujiHEaH0bndQ0Cqp935ZyZ9KHk+hwSAX+M7FFfC1s+T6Lq+rF6wtla5QXWetCVju++ivNvWmcxBxBWxxzkuV6+rRoAPP+Ng3H3J1SLmIjos6UuNC/Xazb+3VgZeoDwdULZZD2IhFdUgB02Km/s6PtyFoFsxYMg32STiSw0wbzQYuusP6ruL7GTEy9cT3yXb+kR3l4SMpSqzs5OMp3fGpl35+tjgqAc/qAyJsCoozE1oi8NgvfC+34VL3J97oEGwXYICFiNZGuehMt3MSTN1GK1SIwWOQq4znatVImPo4QGLtS80lDQQ6hmN0GTgT5RIFK864n+pimTCovjdMM7fCjw7gBJw8UVo49r0KK1E3xk/B5tso5UejLE6Hpx5ISF4O1j33GeY+1R7BBGDwQHNMKlMw32IXVSZZo7mYIPOFQ1LFZArT96tHe8SwncAL+g6TE6IN2BXjx+F2C57wbvhED5vwIzAAAf5vewEeHWTxP4C7R4jXrI7gwfOTG7q68V2+EcrjC/YH+Q/ROa309Kccbt+MHrEwPFz0m5KSO6yp39A3SQvYdyWebG/KQMZmhwVyL4wvvxjGCOv7yEGAxKo832fOHc1UBgglp4xsr/vYfG2eJfmmcG+zw5SiJCR013lmUlIry74LBuIkZyT6c1lBwDMGvSJRWaAeumaOq7DyF+rmKcfpYw/++KyzUTzhAe7gqVmBY0f5BJ5OR4JUWgUG00k3b28FmRaJ4UxLIMFKTdFkZv0L6vBCOT1ayyq9xoWZrpvZPRaBnpNGNYuHn+Y2VuQyYyLNWf9l0H4QPhtX09jHbXkXK+bF3iCuj/4XRlRlm5lhgEcChu3YpMgXE07U/Btqr1qXOy4ly5YNNHQ9j1/lezJSg5JbGyYqrqP5cdUaDk7LqzB2v8BZVi08u37aofeQram7WEG+2KCZMSLwsJRahPx57GDijYmUT6y1YYGFLrIm9+8Z80ofhrRf/R2QgTsGICDg9ujeXhuZAf9fcBi2CkIHzYM0oYJWM5nZmTGdf3x9FQAdSf+k1JovyhR+jVqPhoHiemLDOu/+y6XfitRDuUq+syZKXGTBayunNrnomdhno/6yxtmdDAz3E1xDvH/uw2UPJGZ7Kq7S872flqCvn/kjPC/Bs/JpRGmCWcalpCkDviiknW20dgDi4H9A29YLD4GHl+yN2r0btNolB0omJi6J+AcuWgVHM0SQB7Hf0ON0f9JdKfylIofrVO9R0/R9d1mDKP3EEMvIo+xrobbPED890l6NzBh76VPOfyveT+k0zArDkoQns5hSgHXqAVO/f4HL/s/QeX0la1WRl0OiXViOVzDC4YRY++mzeGOp9TE5YgRvkyZ6zffRxLz8YULM4Yvw+nTfWVanibgOTWMTeeHNcmeAzfzObdqjIrg8GK7VJiGqx/TreYh6t+5+kNp4V1YK6rwddeJdwyEzbrF1dsz2hMko+VzKWWYPyKCI25wA2Rf5BZC9BrrxiiH6fIKXXxRAZzFHpoWV2d0S7HOk1i540l4Lf5ZOociHMJQ4atJd2y3vCQAOtwSjCkhHFjhpvvBTuju+RzBODB9/5Y37bFuKD1JIati3Z55tZuxErbgK87DCspzMM+XRYRpy4Fp5XXLjhAzLs46nH7lSPUJ4o/Eicdolj39Wk7eMwNTtCjmoPlbOXWjhqSnN2dgxi+gvImJohY2O1qw7jQmH1UFfls0dbsg0fMIO6qMeqgzKCIws9OEZf2FRV63AyTLL6N68UnKMKL5tw6FHozQS9LO9H9nO6ng+duVXuixobgxEJjSmrOjNk1P3V9zRCFdiNl+TYw3WZ2gRmdaF2YbMzTpq3qVt38hbZXUtVBr7nXacZ57A0KM99/QDEOmVTxEoTIFl0TKnkQXb2PGdhhyZ0Q8f5JI6UyaRQ7DibH4CmK5IRvQGnKEOWnUsBfPW8dqC+V+rrMBK+4Fwrw0cT7HS6xyMadWQNdvZVQ+AaHFUW7UXLQFQ6Fnwnv01oi65zxd90WoFe1ice7tIktMEF7PqxMagZOra9EgXG/e7CbnPidNS4Ndvfa//L9eyJkJ9wIukWIMEf47cy5kCsZhVQ00V58tghL3pzLkITDDsB6T69YQ9LLUJQCvuRNC7iQshnW8YO+petWl5yZDBSlljaAWFTbz4PB49i8VfExSDM/rhEg4ktYiWEf+Vm4pKg8w5pg+NA98vP2RETvLYaPtlf21X0Lu0q6E4vBDqohZC782eHv7h5YSk9GP5Ebb7HUgaCMXkVRA/pryVj2p5MplpWod3ALuB20XKjZcVSxdBS7zB8Q6Cb+0U3EdZ0RdQL+ZHdK5EQ2auRWrRwg3Q9DmUndmBOtpv2Vt0Qra4P4bI71a1CDVCZh22JsQ2rkMoDrjq6fZ+qQflyo21KziQjYAzJZl8HOu3JvoEfLwut4kAf7bH5P0n6GBxH8F53D6Aq60j/YkLDY1fLmWHs9LacBWT/KWdpiIyXr+xvBe7s067e/2qVzy5kqjzzt+M7m37THGk8NtS4vMa2W9cxT8g4a7xiBeQXL6JCaea9HPsWS/QqzJ8xe6ZWJuX+iCyJUNuGvwTA055V4oTH5kCOH43iwl8mtPNc9GZBzgN8veCvbCzKQinE/cGM/GGb4nSVVcDC8OeTxleCGC5DJBtonIzO9lFEFwCj1kmu4Zy0MriUvDfkrkBc+E3iokWRAhLyUI6oXRudQMB8JZb00fJnPyQxtAEWQih1OVb0LCR6mdVaBelycnuLxiIOBuN7QGQ8kemtRwiMIiPJsbrxqC6IDq+BMWjP3BiTQ46NjIkCe6HXiUGfp25cGRsJaAVpJQggIn7AL2zGuVfKe7CBYCX0xQsRIOBTJUYYwHi1b86DDhf7e0duun0ZYP/guerRuvuVrl9m68471TxKFF0d4N+d0mGaAiB2truPYfymP2C/U3gSDJ4b8+Mm0YdfUAlJNkAovMyS2nFNOlZBTFZ/JVH9WsDDkeB6w2wxzeqkrxy1L3MhbZ+hYAIEyqv0avfC26fPgShGHCio8f9ohMLuq65TTB0SgI23Rc3cXTNtn/lNiNtj+a3FrpmVN9RPxWs8FbqwoPd9dwj01QrYbp9HIVGRuQfSkdeuoyppfA/0kaMaA8juWMoZbs+s3r605W/estTaI5YkFDFbdQd8AdHPIFJJLIIILgMPUrCl0naLG8Y4c4eYCXmr7RmKYaiVeNLSmdkzK4DYV5v7PtM4PU1Wo9bGRLjd4dm7bnufUcF+V41+xbKN546M9osq002333szWNqUUqIfnrfLkhhNl9hSFhAdHUMNiF04WTGjuyVXncAnKczOSm1gyQTCwu3iQPjbpm/AR+Xxc/OUsDCI+nqi/U5325WFiIgV89HSLOvjY/w9MqLz+n5lSH/tId+Sz07xnue8+ba6rXQrFPQyeKN/SVNO1LFfdLqSy4TGdod1bUYiTtGg+oR41SI9nTvWC10B8sJFLIBWaj78/2j180MT93PSIcdrfb4oG1s5ThKrMOcy63v4O4UWXMpsFqIiwXzxaNqk3I7u71xrQDVelPOOPMis7+5Zr/Dhm5fkU8luaRw3E7cydJBaxaxqdOqMcStLxM9KE23V7qlodgzyjsKgg8V9DFZfNL3Ru1dNKs+eOeNHY0vi2fKj0GkHiNa/CpbPp/c/qBYHUPvtOsHF9D/CgTOOaoi24KCVSgyw11G/X/XpVAzbgJctKsIPpkM1Ccp6rPz0ExbLAPBxDVMZgfaOhejm7MXWIFUw8yfszYw/nND0jK8wiI3xCEUc7acwwqrivs42MWjpQjij/6eNcvB4SN9UT8EUhRBTUuPAgkW8r4nPgH64lCogTlkUVfNh/QrZyKvwr6MwsVcamVxVHL0ZcBlFY+RUOIhxAkwOVvsxEreWMo6VBz/b+UjS8rYLSDpyhFMzNfOEVj0p80ZmadRnpDhI0TokQQ02lYAQK/6C5PM7/0g6Knf0HvcTpxk5jWPI1CgAbwI0hCpsdUIPoJVVkkOvK2umHW511FutLK3WNRZXo2NZqDB93GHMUhre8jyHB/g/+IqrL6O2ksW/qHEcnsCKpwAk6mUExsoIKQgRV9UgMmPAGbVfxa/jRdWxEeeWfXgjd+t60o56XAsY2aIEunZC/H5W8ctnWUyDTtfNckW+E+ZQPvXok1loOMyI5LvYdYMudxGL8gjLpGNLNXae1n/nc6c0f7t1K2t2D+fQsu45qt3XweDqNRS/qJnLMYV2Sm7If/eHGUqRuIkpXUaBkF1r+i3iew7R5+7csF2rNxtM+sobb1ib5IsWtYGiLeGaojWfKCGkGtvXQFEXbDus1B8U1rjKFz+oSC8ybqtnCS8mSmrRvvzcpz2wIQAi3T9SZOXZkgW9viZlv2K7qOROKELiHx5D0y8d+/PIeuGpz8gxm6CG8JvamCdI7nW8u53+3dqydRMpEwQ3ronPr/8CUA7lnEEfeMuwouo0rXcTqBkHRMtAKK7HoOUtu/mdtjWcYGpZaK+HHKSWM+ju3aSHLbbJ5Hi8y7r8zA9m+dUYw0aWDzYRE0E6vVWlGSIrdbFxiqmxL/wbQc1nY+mTaUxa0cquMGuwhHFwreVaSYd8ROLW73GQrLq1OHFnryIa0IQdwzRv9Kh/qtGDqE7a4m4QpbaX2sOvRz9eoUO4u9kmcqBh88NApmU8gBfwCZhPkbxJrKMK30NAwl0m52egg1UCurPx6a0EyJZBXoVzC6D8n1AUi1YkReiP8dLPvLQwYZDUpXpcm2hrc+8LDhRsrzt694y9f1ZEzmFMTV/W7Z0ehd4Pc2ljdJO66ZKW5y4yrncB4jEYnDXinSdGQQzuWx2VHvApDYGAQ4hlVSzg+O7vxHQn2yTp3iKYEW66NxEBwHvMu0YXWpqmUTDz7V0dwZ8XArOezbpVLe7/7d/RXuU+Xa5l2KfNdvN0/GQHE2txzJBj6kLWi7BpYBjpGkVbwYwD+Wf7Mjixwq+OFplZYgtidDlnDKQo5fhPIS8RwjtI0T4nTXUYKNQFGtd4lsQ4m/74x067+6a1HKp7tqJ9mWosSJeObyP/GIqkP/yt+9I+6zl5DQobJ1PAKTw5QqlY66KsCwlpziLM0CAbSITAEIuFvWQuPQStCaj76L9z4A3qp7UE2P5/VapjDYyLLa6rHbrAKDq9AGtuD1sE/1boZ6RBdwdMys34ag1/bRsquZF0DYoHEM9JKKxPiHyxMS5G2EkQ+rFRmt7mb0/YuKq5nuwbEJccncR9v3m4E062lhqSU13rNVM5U6mtuymikON5TDdXfw8uqi/yZysDlNnNqY06y0fi1D3G5/QvLKk5kdnpaUkL0eYDz8kH5/y+y5mzWw+IexyQhbVkiZqvdMv3hNDsjhOtHQw/Dj40z0QwqV3V15/0trNa+I0Bz6VupMqU3K1d8zQIj+kG+IpvBMV1CNcgAPy5E72f+3hotfiOKCjsSa62mixSQraV1hLpKX9WAzuX7h2RLPfmu5c94KnasnvEtlYfvMbHL+iv19fSmUyxVks7bGaWW4cwXVS9OD3eivOW/GYRHhPnh47MnjsXfBq+nNKXVLaD1icmTLMC0GB/gc7qZYympJ+edV5PoHOdI4poUhxqRy//dWXRp8QoOfl3Ax+bekWvZy7B2x/i/iHihNI7DETGZb8K1SCwH8msR54uVSca6jMx8qtBmnajTuYmw6PiQcKjjnABBUgae1wPBmkL8cs55xiuAVnyUlnF+t+EBFOL6AY68MsS/6hKk2fm7ggjqfYlxu+oLK7/7nAvwQ7xlC+eMncSyNG/d9/PKKrbGkluAsa8ECTwhbP6CmVFMt9AMkCxfhRWUscMEkCPEQFGmogAda6/e7FU7mTNUkzhwZCIZBx91Z0umMAGhi87z8PeYuMX9U4rITfnFMe3MRtgy90tRBXGyvRCxy/RtpI9SR59TK+ycnimzzqVLxcUhnB38dEZEokKIz2IGrlB5QLhT4vHzqAAINHbJpCGXOilf62koqSbhNqD0KMW0DEYKu+yywLqOOhV/2Pk7a117y4ZQxDEI7GzJKN66AbINeqHKiGBp7ypu1aCfhxaMda8q9aqSiMZkqk34Z0bc+NDEpc4bAmOQe4C+ir+8baGCC5iC04iwRthXxkuccAAbMO+BZyA+PRVlFA8xNp9m1oh53QrFM84rfJ61ancyR/AlLpFSmBIt+Qg1Wal4A7d8U6gSPovXPwhflwh4fyA/bsO/XhGQADWWw5/FpAOHpEne6QWH692YUnG/RwL/LKH6L/ehhJXz9HuiwgwNczdv9Bp2znyWQT0vHspVtfE2c57kZ7D7CROJ8aeYYUPzlx9KcJGDgFnTQ4G3k+l/QczWB4+bEqKwIQbgjO/xz/8DiCb6Y+A1hb1eM8vVAFDL4aKlSzG8zdr4jVlcK5im7qRc1fgjTGGvqDwyyRZj6OncPupX1QAlz9X1GZCEgCi6UxxBGkuxIPt925z9DK/MaSIGHzT+440L7E9gc6sUCGZN1pjowZpQHEatV7GIDArKJ/M3p4Dxz2B+a1EbPsl+NlJG4LhAR/CbCGtXp0i9iZdDFnOH5rsBD7OM3crW5TNZ4wD5JZjwr6bXwukJg+1oXVBlNnJ0csWIXEJFWLbzBTrj0xZHthsfsjNv+65PkalQiV8KoGPsLXt2C2xty+7kzaHyfYQLm3kG0Zb6zHgEWu6li33EqpaQyEty8M2yBVm+FDInSs3M7MFqgHaKPABbREba3+yruntqdyxxIKOVdt/DLUHTydh+5LdlTArdQYYuoHv44Y4XRNHpxWPiR3gBoGUesV905cuaTjrQxWsS5A3pfzaMbiQb/ft9SHvHwGxgWJw2Y//GILYFACipBA2Yi3uL5iavgBqhvJZNvloIhGBcy6SLa5HaUw7KNSe6ebH1UkzrK6mztLk9ApR0sskJUsieCT+fx5HmGw+d7vPRI2pfroAcJYvclO6B8rxx8e2x31D6jSho/yG/BXcI8xz1agCtnK0vUQNgu2dsH3SRjoGRITjTgVyU6RfuCxOOhfrpUpHxJpQgr17RqnH8vCjnxKHSpqW78JyvK0fEYQBdGoiYqd3s+gdIocw7Jx8dj/avn9He0uWG1cRSSowz4xtDqrHkpRLrDbpBwKjJnnD85MhCimX3AR2VipGvQs7wQ4HOJt8dX3g1YYWug81rDbjRg6370sFtX+ggdk8/DnaVSv6sB2VTBVXMpp2wBpCpc/Xn8ozzC3KrnM+utV30nwAAds+0GNXzlFZOhlsnLvJzdMCt816prDXfH+h14QlBnYhAS3IoXFpXCMP3Q9cy778y5eHA/gnYA8jvmTprdDLDW0z8CJJrbqevQayB5jILjTsOZRqWUitVV951o6bD/swye2bYaP5PSMIxHwv/n7M+T2127IuRh27In2MMkgZulS3RzNvSTW2xqFM08njttqCFacTAIcwK8aRn4Q8pa0lo+77ALQxOpmyfDc5H4KuTzMycgoU81sX3Xc3XIReHDAdqPeKYzn0Tee4Mqjj9t17MLnZ0ef26DRVVOKcxTXsCxCgTzN1kC26wZwwENpF8pgAr/8Mj+qwNezp0I0RalIBZ9j2dtboQejvi+rjLMLX5gDV8i096SENtGigsrWKndyj6PwaoNAXGvltiE5xTaJvx+Vc39Tnix702EhNZoBk7yoWjHZo9N2tmX80nCYWBnbNCRq0fEQArng0U1tGJvn+ghib2W3fcIfU/yzsOGqv6bgO30+bFRSKrd54SOuaH4lFYk1YpNQ9ix6XIBzyms7v+hgPlCEtZtYiovGQRGnPvztE8qtIAnh7Jw2xLYu2UIjiO7lF1GnGbrgU6EhUNxkyeUqeMKgCmRldYlf/vXXJEtrLU9/nFvnC+sYnhGHkD3RxUkLKHD3drDVq8iXXlv1aN/XmheABrirOTp6P4ZHWeQ+JV3ZdE5wl54ZRxm/Rpz7paRsRBlmOdFBEh/CVAuinaVrGpEu3P2GOh0nXf6FMgrhJ5IENScjclhtVNI6oPp2FG+BMi/lpdyhEunWRw16z5wZYxtTKxdyNsvh8UshhwTeIOS6fcUZkK0D48ZsINEWG4I7X+DrhX3wwgBSyLziZs5ea4SlbsSu3Dix9rhi5xfagRUYc6+DEOCh559f3xYCnBgPZrYuoiM8OG4J++/qbbWdcXiP4Ug5eC4Ndvmw0jee/7wZ2l1mcPkLGM9mQ1EI1nvMBFnw5uAqyne2EzfE2CxkkJr/qwaFNBkBrwGM/jA7t14dG3cm354q6CUi9zktrWgDcvBTecIG6Iqcqa5AqyDLwSslEO9kDIYGWTXjcWuuMOABVxUMrvxaZIpsvtPWyJTAHs6ybbQKJb5PSqnKimeN0kkpqSkbO+/jhXRTUKAzBTP/BQpsivHBORK7qUKc9BXg7IchLdbFG/uwCv/VDZiQe/BoPjU9rW0Rm6Vvwwd8krtGhDR69/y/9Bs2QWtry5YyKYtM7BLX73f7LzBNK4gPk3aAQOAJauXyjmhWMahMovQWq5r423X/1eRlXHIscNclkTypbfpGp68KKhF7L9Bu+FOocdASyfBZwHLO+Miy4EXtnGUcpLv3GuI3Kd1b+554C21RFi+FTder+THCFidwLk5nlhzU8Prbfq8tHp4KRp0WaxTObUahpp2x+Mn/txG/X45ZV5bkcV02sicUEX3tXfGPozszyL8WhpdM2WaSBFWtLV4zlDSivvgnNCOmzQZnttTRQ0nEJY2KwxaSpOTjaoL5Gy/r0KffNOjIcJoTwAk9ZMHY/H3SYbKHr54LVB1OT4jzfTbo2jvDhQfPoIR2BOT0eWWB7EUvF2t1fXcf5GGH9kYx46z0g2ka2anbrGkhUFkw9La5e+hkb6hrWgYvRUch2V8QtZWQJFdPIyE+SxHVG4LyiAmeQXnd2UmKGNPTnwWy77Gvxov2Ehwc8HsgIv2zlyNav1yDUOopCmpt5TSWKz59xcZXAlAXIE+/khCHFD8GdpogeyVHybngCCAnjgRf6cWPMLMCJn4n4HojO10gTzVNwI+gBGWpVMz8GbDhK3W1mCuYODmfWuYTithcMbAJtn1zDKo6SH3twmlEeWweiuOJ+HwNCvDMzObpeXSAa9yjvlCoSDt8uCHQhAxnyb73NLvRIs+JODeVpXx8q3xPpDZk9qvEp+o/hf1NMC1zyWqjQKvjKVsLKHZaB8DpqFkGgd+z2Llg3XNg0PsHahVZDRLARcAGDIYNz3xDIgFK4Iv5/TelGivddPoMjx+FQzPCnwVWPpc1cMl5Altb3cfgT2I39WGkjgaYCGYYX8NWnpesAElMkK+hkrhjBh+flaF24nPpHhJ7fM1aXlZJ5toMzIc8VajdCcxhGgxBx6Jl+wz6ek5toVZYCHphIIOv8HNB3nOb8DMe+Xv6go7dTB2WWt5ybiHI6pv1GYI3LDZNo3RFh6P8DP7479EXGwvJFfcGIOQRZ9HGg6Q+eswJHGfvOdhBWuSHWwYA9f+qEce7rRi/LsDdaY1VSjm9xv5x/CBekFgaG5ecE2MN9D7J3gM3x7Zg6kX3IbmT3rps2279Edql/qIkU4ZfWwywCxU6K3iJoi/1s05L2KYeFwZ5sM/r5QfrOLkrn4OEokqYuHh1SPGQ3//gDyPdR532y9T6rDNW7NAzIIGxhm9jRWBWLsvVE54lQwX6Htd6qMYycY09jog5OjcRVkl2DPacnVyhHhPuoh4OSPCqCd5qq+A772i5P4WYMfv83npRy60HHBAbwCw0l8//PjctOfZCHSNMD3CL8ZvI2KifYiL21NqXjgZujLm9xiGetnGAqfB7PfkmvIAoW7YSWjRSCc9sWQs5gyiKkNseH961zm2BGmbweJV6Q4Sgk0jpudmwDdogEFogy88gFGKei+7fW8uwjqla3ryarvy5uKlKGpScmqkbQJd7NS3CToOMEmYCikjsQBgoiLzjeXMZhY4QudDUoC0Bx2+IyayEEMQRpyaX11Q8p4KqQuXw6fNKYGlKysIR1TYV5g3+7mNPUrvrrMYGtIyxsfPy3cnTNw2I/Plia4flkAzEt7UDzNqgQnLikHuNSC/Gey6GGdejhOMepZRVUzg6RbekVThP5bE52PoXqB74UDQuwfaUDlf11SyGV4/F9qqhVN3bj3e1+yf1P403lJR6fimk1LaN1pAOoXWkZBUfgwpH+HGeOr4Dg3KmztCfsLuLiHfQNhVq/w3TcQ0bz0IHIlsRL7kB/hdgj9nIc5j+W3XrwRxDVPXbvCG5Fcsdh90NyQZ6IqquWU0/NdNZxkTbSqLRFj2XkMJzAv9lMCpI1fReWZGbmwbuUBAqpV4TMGJqX0dbG9vA2RZKs7Lw19Br1pVVWa3MqbKyqy75kWZ+mwgY7aPDxbS/QaXGnzyWnDFjFhqv+LQqAl2xqtkRFlVUEt7+IBENbJZXxGawUuvfa9WE0eKE0yKP1evgW+acT4kaXHQtNXW1u8CoIf3zdjqhqcKeiKe89J2rLyIBnsjQqs8AnHi8crrfrMwMp7HkaScpg7nuL99gC8yYzYyw0EgqeUyrfEf7Movznwqw81ssJCN8Z+nW27mA3OKdNVbfjdAKLVcu15YVdZ/KE4RwLlk3h6343raLiB2iktI2nNzfh9b2Z+EYpWy2AsXYJtocjvh7aDMJArBmQ8fTUrUVBR+1eL6EzufJFz8n4BSQOnL2LDgUljTD9vLGlBPvUpx9hPjLAk59zvS0rj6GcjPC/LVq9QRJwSnsaTS87ZxlP4x4jfuBgoI2FKWz3w5XnGO6ZwyIXzeOrtsQC13kf9E1agO7h/+qo613NLpXRWtlEnpddfssC6VVRoV4WXtPYSUMqO0HLnP2NMxjZ6HIKW8UbIUjqx6dJenotwO8rGX9b1jWXC7vM/YqkjLmmhNXXh+yKifS2o1yxv1GTnTnmt2UKpxO0iwTCpGOrMCsLqCewdY1/gfXtjALQpuKgA0RUY5l0H1wGCIsUflOgPrnhpv2N88n5w3ciNV2weOKZm4P/LuDIJi1XdRLmXsWzmu3Ic6o93XyPmYmMxWcxq7y2oUhV9FbbmDX9t3ElC3y0yzlEYRT/V649MuMykL+sDuFlKI+0LF4K4/cBa45/dT5P6wmHzkswOr4FFu7MUlnPHBCE3xcTbQqwccM+yLvSRoNytUnqLHWUuh0OZvdbcXbwbzM48102UKrHW9ZXlANBoPaVxILZFMcuHfrakjK6Zopw/t39cAIXWMGmQi2hoKsS3gp5E3rO+iuCH0S6rdYvoqKy2hR2y78/m/zcKar+Z00no4DoRtIX67wJlomaNf9KsKW2fMx2I1ZMfbr0dBhKlqwymekIWpM1C8q9QhjovovvMiqed5a2JKM8E45VvVydxW/sRpV5IIaL3xXcFPwWNW8zs9mUIsQjEnHFNO/bKeeA1XjDZBfy5+it4PRdxwq2ygeI0eUP0OYeYnYSMU61GyLDAy4Ge3hafWpqp86CPjjEY1yX8nYRGYpzMGXv6vG2Yf1AhY1lT2iAo4enrEq81OZtmU82ENiydTQKsYmje0MMSVm3IkNghQD+kYLAdDN2v/SQJiwZhc3V8qJcx9aamdhO8HCqVAXlBeIkFCL6vskzSzhVTOquFH4uIYTH39RLmZBUEKMFXju0qbpkI3Sh6W86bY1NXEk52AvYt1sDZLP4LAd5MBcM63uirby2GC9bPhIKa9Tkr4qoh7+OKsrRuGfxAuQ+ixB0N/IP/34VGJ/f8yLaL7nCFQkegfMtAkwBdLhrGEJWBmqZAoztyjoAv9snYKDEu5M0G2ZxQGzHeoxONvA9rYPDgTTdsFbeSIUDTst+35bCkF6fzjINDSEve++YJHd9SSQR1zWOSujj5X6S7BxkMFDTcnkfc+jQEqmOjAdTeZXUYNX/hicDjfe8u9JH5/sS2EuyZzzk8BYO+V9ivoZ6LolFSOIUwigI8c+N+cKoetl1TfdVXs2zrgF7DzMfoKm9U+QJMqMSFtUVpfcBfcvtmHlWj83oPoQBMv0CRBgwwZDCO+LcshjKZZ2Akk/2KGHWFcvMixl4T59Kpcfji8luDl9+c3R2ym5uKoRdgMsc2IBFd6yLElbFkxguXjsHl6B4sQapz8wx/Xo6CC3L7CYDpXNaEnGJ5ePIFBDQmFjFCKjTZJq3WYiS7NDwWNJT0jhmbM/FbA4EbbIVUBbLNmg7au9hLfnUveIqfA+hYGacHhj4HbXH1neL6Nt9yFgrBiwpiQI5QVVv//Ruxxek4Se41w40aWh5UUktATrtoQQhmxoJKJetgT6e1hcpjhOrhFwB/bxjwB2p5uxmfo8TIOhsM1d23YJvsAGH4fuJLjKyRlEij2gmVCeL04gjc7F/kjMd26AbSm8maVnGhDTljF4xmtLO5MpSu+NSLdypajXbpPEhvUmTBfU/BV+/gAx8UxQLrZMFFTVoYlX7DqStY9Lo3/yPwto+hEEL2z6eT/CuJC6J7HdYLKTAEAEqr/tJZed+fneY/bsiKDNY8fRQ1X+1A7/UWsaYCFBQ1y21xdeEK/+HHJFQrG/SmjPXlV087t18a3sSQi7m8HgvWRy9iaD3drVE8cfbxAHWDIQ4urcZdlFNKB/NFkvbJz6CJAxcrZfXha7TsrJCHGLjbeTnrGgkDwP0ICuAG+gwcPXJBLd3UfGe4hkIFVSPDAfa0J+enkbxWmPMXegWuz8cvT6MJNm1+e0EjLqLi+gQ0vk3DjV16i0pBtaewI8YhMbCORNMTfFlRTV7KyHSb54widebVWFwDyTuh5/PLzKvLDiopHdgr6gLU8jSv1DO2OQpD6sJPnQ1z7RLSM//nLBKn/Vy7LtUZYExH216Q81kopolaWM2b6QZJjTzSjfSVSv1FxFNG16gmjwC8r7z1txyvSGBzoae7aaIU7MZKIlmk7S28mlcL9GMX7jDjjSrEXRdP9eIp8NK4Z1kwNxh4dh0jjK7HhGZJy7H8bZp6oKvEAdzJC+A9qmJSGqEFkOmyyQTtmLBo2iNDqqTSttLFCA+sP3HsaVc79v852I2/KaoZ6raLhm8qYWgKESWUoRR2bZqLmLKwrSrNWb3tGZJ2D+AI5+3+mwPNQI2IlKq6rfLxnnI81A4Lptj/FOkY8szXdGumYNvpFVIWD/sJ/khU9c0PDWTneAq6hE/JuXdh2POKZE0LpoYemp1gZyOWrCsFyIyZVJpZzvJrh6DHuml4keRTJ1t40hYk3/+ciAOofy1mZyRsjY5PzzMeH7cqZQ+cyb3A40OGHLQduww/jA6Jof2k+e9yMc8jHAsDoywxbZ7UQOC2FT33vuJoOC4b9qaArdoj0JMJr1erPTushUdtDnlHSUVa+luOfwpSjAn/aAeOG+huMr2RRvGqXGSGNK9kDQXmULU9uwb3ENUwpmun7rGY40+iErdlqpTdi5ITI8P+BWca5dboJ6omYiQ9Qu4+JhTGFZj9hRypPwNxiTDEBElEzx/cXdCfvy+lcAyN+qR6DtE9m/P8HMnogBzg66LrRQ3guVXo2+n+h/SsOX1h5TvGHqntTqD/K1/r4/GWfiz7oDVroBtBtmI4xsWi+TwWj7U9nbM53jj09xwjXWiqMYFkJsh4UlMuifMjFDVA8EtBc6Q+xf800uCoyYq+80IDUsPdqq16q3QSW1f60gl0SN7T116hKOrGr8xrROqic12lSNVIk6e80RX6JCrpsAfiblTxLeEIbsvtOb7BRDHU4Xg8FICAblX+Z1dlaLkeYEu80LdfCnLe1VerUXwxkS4Ypj6yAc8XA8BkdrP/LOWLbixtwYvKcnhT705ym1a+j/H1gbBSdoOvY+N4n5uRUepescSSxJkt6w1H/Fd3SxsxWkbgoyCRQDsgjCwnbRfnnuMYPcW5UE9TaGa+rQUAXc11g3eX8BsMnMakKDLjPJzK6AnDBFRwPbwidyexDbkMeTq1QMU1hF/ZisdjExUyiJtYRY3MrEe+426P5r/ZGl2BVoomo/HaPwJlfco7Osz2h05v/nN6oxbHOnQ+DpS+7NC7XX4slRXMyGMrmos7iWkUV67I6Cbmm5Ejh3drOclwQlg2m13RyTguS1ek12DJ1WCznuRXXAVhkOu6lke0d84RN4aJr3vBFrGhMJUhgYAqNMQj4VIwPTfn8gTIPI0mKUs0N9YzqwsR0wXMhcYz9WQkTTfY+CqatMD05wd9EZUawt0+DpGJBKA86qgC+nqDoN8YXefMm/xyzQM7aIMvnOtXZj0STqEafHqykgWhdXXDI4uSge/ysvmULCZtLsxQYwnLGTDkytHYTbNPTdwlV4qEUrcwBlaOiO8xj8OBwmFEHtruLGbzyQXUgc9iECyozO04hk8X1nH7I0LktM02axyXz0mzwOEifEUgnjVlfAdTOvbEDIDFpZ7htZiwnrR8vvAp5b4+EQXpM4+ZwkPpfH8UG6RolFZnNEuds2QZb8eiMFYbJurePTZDlipVhKGFhMC5HYo/UlWdaO7piKXYvFQ2GyhogTMQeVn2GixalKD3Di467Az16vGoH9dheqp6PBt8uSNCADaOtkKZoBHADZv9B9LMHnfHE+/bzXPipB+6+PqPDFhB2y5ozLoUxt2/JJd++1fatvCAh3P8ZKpxw2FS5xDuGp9aT1oTwfBFLYa9O8uFxg9KI/1xDOZDcDgij0HbcC0Fc0wbZJlMLWntayfmhE9Y/B+cIhA3a6KDKhmpxRozioGJBSV92h0ukC1qq/sF7HQ6d018RhHZZQmLV3W7X7NCanKchU0YfRcvqiUNAGKM2A85YEbNwRgK6ffLBMY3kKjLAhUiQGgX3RWh5UiKm7wkvP1rsX5U+qKhs2S5H7LiynGydtrbhWyoTB2rGDnN4hAx5VUj5yNYJ8mOK/gkRiQFsDD0uGjx95VpR+d2Iabtgp+WqWNgqHS4O162ZXPOxH36HLUT2rPT/+W2gjlSCaDs3q5QWzdIs9AyzHYoXzRCn9V87jQ0Q24czyr8IRqaR6E3WFMMRbALmNKPwECX9PWjSOSQTGMhPhPXpJhBJMFvqWfD0weeUDhhN28asFStl6H57AdqPhty/+ZGEGHd9hmRcqbS0vAugMxklgC1w8feL2ILPVvHBmJe1twPTfzWp517y1NfnzJbu2ChW3/6Ec1CNXDZuDHXt4dpxcJog2TFZsUC0aJvXQpL/zQ+PXODi0Vu2MVwi/MJGE2RH1bm9t8s+p/MQGf75z4iB/c+jc3lGeXuADFD8MZ+oKlazYFcZOhGvxj2nK/ggrjvfAOtQCybfLXyNP4ag5n3/5ozeOgV5r576kEBpexmjQtezdxQ9YGloIQPILCEgclW1AQZ/gsir6Cko7KkAa+zOhFXkVBeBxpJ3ay+Ei4QXdfITm8QosXXd6kemgIO0kfPp0yZOgbFQGw71V9BbsB25JlCyk5wTSamJtcDyGjdqtTJAo4I/I2TCnQJsU/17bYZyLwMiN1X4JzV/F8/O0B3B8+g+y/Yv5I3Z1nWTj+/1nLktbI/xi/F3X2T6UsOGcPzEFZXg8nUBaM/4xCgj3yZQOWZ+kiTsaFUkuWRlDb8I1UJh1G8XcSaftYEtlflYB7VkMyToBmiDsE7EueLIcs/EJ4GDxXGtUvQQjNKH7FsX5Lq89KSfvT8esSIegXFAKITc4UlP428jRzEVdGC2X64Pm0poyDLZXhUjf96SK3n2tD8w2xtZFeU5IE3HLiTEieuyIboYbfBeITsxqUXbUt+OiNgwXRVJcIYWnsxxsmsCEBKHTPDJznXOhk5WaUjPsUYOdx136ukrMCrssZBfMoFbwKSZjEQBu5tsu4R6wWMlHY3j/2Xd+M0GaVX6iZ1d+JiyUDF/m6IbvZxnhPswV2ARxrOlIGa4GUQRn1TOMyZSQbaHhpfLnAUQ3R2ctfjs52bs+3cvlnfzKXg6xmHr8wEtdWPYmKOM9uV1dSsvw6R/yyFugG20Coa4B/1OFwRS7/LyjGXnIIp3LvIwVOqGctz4z1Kg+dxv2OexPp1LbSf3N8OmbpBzFdcqtZg7xPXBC9468al+Uz/4hc3G5vgJDP+o+s3j8QpSaUCaI6xrSKKKIE9LB7D0OcMtYliTHoVgV9rMHDVQU6uD34Zh0Nql02SbjUA+BK8246kOL0Jk0mR1txjpBLV//gX4EmIfoBxoLGg3onYtv/hh7WcHe32lOMkQGv6NGp5fDqCx1/mJDqa2CoKgkzOloQ5H/tA4m4NN0WS92wqjHN27Jgg1c67Aitbd3I+KOWc/0+LeY1XmDExsybwYGTPRrWw+sqiK7ZuSTGZg9miZgZXYSRoClWSNURtnB1+TiQnuKnNtDfSxc+PBqebRTFoJn9p/oRyDQlhozxycdrQnCj+hRbZn0IqL64w9znZxFCQkGkvGQNvM6EwDmUH4SKvKUTRf0oB2TWqjvLIQo+YwCN9/Xed7XTzmZErT74QHqqtSghwChJPYdMpCKNCCiCgVjjUa6ojijhl8JAgxh2M6u+xRSMH7XOMegKeN6IDgMdM3b/GnUowGnHdZYVBg0CEe9UarQ8hcSXQxqjILQRsjoy5LLH0ojPiOybHGmqJ9tOytEFeCMgxFXVqU0J1mZaN6tdY4qzJEJJLffez5d71gTPEiFY2rtAGLX4cQC65fxX76agZWkJefPUwPDSt1KTdRPf6piC9UBeLHAt3Mf9VOetGbQG5eTUJOVyPNMy+V1QVbjlzjEuJUktHTSILCocfGlwWQvZsuwAb0SfdWfubRCmPIhftqxka++u4tpyQbaduNA0mLc86tLpTpLBDXB+5ewo7aoBsH0ngG5NL6tZnjl+hWaj1y7W4otA4eANDTkl34EiWMW82shzLGaLY4KdHXsX7nPzVanvvo4MnP7e/P8Y2+Gsigo/i8o6Wg8Rhz7ILxk76esZrENGb0jYKGruvdbybqFoFsW417kgj7Ora6eRMlmN94OxLaMmobe1e9jYI2tSYZlEFOBjDhqXt84NQ3up27YW4o+ShGSiF6Tg04BhNTpbVhgyIEOMD0ufCBnkcal+Ynh9Fs9fX7yiD3d6Ig+47vamz2mUKJUahwRGLdgyc3rIdUrkpzktsKM3NhWAFLLZN8TIKSVr97929aT4ZAOE6oAlpzV6n/9EtkEXnavtXFkXhnm7jPBo2+lsYBi2gcGKeGzB4k0olUPCT922QQOWdl+dxTOH70MGm33dKPkGCwJ6UpFI+jUAdM1y5R7MtymkieB0zWEdmvwTqWpZDqjRHzRLYpiVYsMc4tkikyd1G4PFqPpi1Ipp76A5hXL6lwq+QIt7dUtfxl3tPDRYd/VrDGsRk+lVykpPL+5C4mrQDiY9IAYOqnXdZmKf0xb+v/8pdpxfXLmhqBpWnTNT4pBNIOB11i8fqVeBCgYIk52VvYMwTu0Bc67urxQEgrLkMuINJy5zLq2yJrVhsPitsbWZNuMsEfzDYRu9NwlGYRW7jtTmozGJZfqz35kNub/BnWusZWxNcH/fc2pSHPd1c1Z5y4ZVVqU6Mg5i/ARxFAEI8Vdyy3TJuy64y0uxewLN07Piw5NegHXU7muusYZ6llZVfdyDkVSrwetTBcZi1D6hk4T5lNAigZHDvqVvjzn1hUTrR38Abb4xD96nLnYbB0WGoWic93tu2k6pwUFQ3MkGZC8H+t++FlvWaIC3Gv6eXjMKBlmuSOOPAJetlmbrryCbFARJi/y2hGuuRyaorUGk/DSn3B/WuiAJn713tcb4KNIHF9c6diM7fjX1XuneJ6fs9KUcVemR/7YaMav8EIVizz17arc9mUZHhk0xTuxasBaGKf6MWQJ/sr5VcflR4F2t5KkgB+htXdCL/5iLT5kMBAVJc56MvEniO7j9UjtbZvOOQWCZtMchZ5g+O/P6lhvU/liFb3hZ2XHhmgnyZmGkdYW2eUnoOax5kN734fPvP1A664O9+ygsaz3I/oybo2v426DN2O349lLopvl1kFh8ylwERHHGoCqDxB4CFEsPZ1LOn4hvU3DJNulpU3Je4b7kIvyhA3+1vOQkAi/O+tdSNDmudnlfA9vBO45hXpoZK8x2pAr6d7AJiRGVdnqRHuB1eIfUSLkKrXXyR2Z/1g+shyeFW1gPMhHgGz+SIN5mgCffMQvMtErlQJXMFndQn09jVoTH/H6P6Np5EHG6Umw0ckZVltdiyfLWovy7YZxRamdQ09D0DkFRU0e/OVdjSmslLaduOcImeADmABIH6j5uE4rlR+aTOUjcvOG1QcgVEccObEDGWrAcPfO4agk0vC8F9aHHOGx621FdNTwdFsID1b4WCI+agjOwlNKlnCkMROLdJYhZl5az2FLAdoLX60pn/jKdY0LQSU/pStQfwrR/Wu+QN6KOVsJ+obbZwG9LSCEj44i0ZARo1rBwHmI4ihr+OIaf3z2v3W0TWP4K5M/we3bu1GMz0Ln0lEL1XqF0CFj6BbfLQYCI4v/SD1q8UQypq2ChiwZuj52maXYSNA0CTH5MWj3H44PC5dKelZs5Si0JfVwsLYZ8R3E0I98JWonEjmILBG6PH1ArRWFUf8Cd6F/k9bC7ivKyuWnaF12HCHsLmRDdtfQfRGIA1aNaMTWG1atseHgIZtL2PBpVAAj6edMsskH+XU0ESTpN+30Sd1eFzGGFYwFk+d0PneNjel4dcmD6dRnss3ZJs0e6B/CcXNVlG0XumYayms+g+tFDuhX+aNm5qIwPNZ7gb7QuR46DK1o8xbIoMAuB70ThUFnwIgOWbWxjTG1f1z0wzQhqUumU62VGNOZYSAlHuQpf5HLVxq5f02/SeQzKcZD2WSRkGbyEhCwA5F3/jzX5CP7yKSgjKbdgzZBNZJGRMhxNFOfzNg8THL+XosmZm3lCEDEbC9y1nzV57fjtbe13b70cKhJcpxbZ3X0PeLcUGOjGHA2kO1L2lMoE5cryh+UOJC67mGSVc8l3CpP30R5ELfs2V1CRNrFwcZHU2kRPeOesuIcyg6hVFfTCYKlGkRMEfLIXcmczmj7EraeFjEhA7csvROCecOYoOBq3WpERgsmm7NNVnvoSDnKYMrXokm3CNdwBLtTxs9Bez+r6GSa3jvWHJlCoe3T3f+ryPMwLbx14mkgIWZNDgCnjPrL+E+YD4yAK1rAVVJ0PBOj2ATr9MH+FmkyqzhZwdjl9QEJcYq7enkrYuiscjdscMACW/oPo/Y/suk1w/2ymqAGZykQTVcS4iay+J5ImziLE8nI1ryd/u/Ciqv2Bodk4JZ2vTA+SX4hRwz9yPXo8aEYVsZdxYQ3RZ5sDnV01gCmnkshYeg+9xr4VGov6kJX9M3kAtYWp2n9gwKkt/ishOgTmHdem8H5T0tdOmacZOWGPJFaY/+Ob5pORg3azl+QnH+sbARAHJD4Q1uWOLhqAB2vXXvryX3syjTOYqH5yLwKqW/3p4wzTQQIvIyuolm/U7cBWoA2x45HO0ezg6iiDRRsPLII7grjSB5qlIjgq3nTJ9iIQsgUoBvMcjwbFe9aKRxJz2gw/FJTxDf6TCZTn3Tq7tmehbhNgpu9KHFiSZqFeQ2ZAVU3GFfiGEHoXILLoTIHGXWRG/tu4P+GcPUhw7gWIhWWbmGbSXuE8UdgR6sqFZ3u2aFDIlFstf6HzlvBnUUSxWhvACQpkm0ai/wgTeAXYDK3C+07/VmLkccKx3RNRsVAbjvwBmLCRXHD5KBwAj8nRO2JFIhhlt672wzST4tt8byBa/GlkEELjtraeZHbm4/+itQ6PcyAERMcL7okq55r9KzS2KCVXUtHhmCS0VrIpdVcrjM7gFDdIqZDk2XjErkFBQIHMPttSoH3f11My7lV3DNQ1/jLp+hkQIXBqC82g9pLLN7c4sI4dQHIkqFRZViNYAsTL4dfVP2UsIUIbFrtD8x6l/8DItfDt1vN9moaFGYaCmXUan8divaxtt4M8AFfYYEMBngwg8V3qmI/GUr8Z6bktGXLr0yhEJLAn0kcxVzlUtlg0iVC9DHzhROtuesNqZY6xFo1e9YHQr7LzMP+FovuQbRX6Zx12VkRCbkAizkiEYWFQtCyzXWHqKHFEOmkbQkKxILWZkVB329W5AhApqeKdl2oyGrv68bt5YSLrw1WWL0tyzjcKZm+VtuMnZXYcHC9GFqQsOkkiM7D9EehpsJqFmx/qumxJ+UYtcUmWd7/CKh5u5LxWKYLtfoyTg2vh8oRQeisJrnHZ/JLIH5g7nbvVJFmXtyUgbIQso7WX1S4CGI0/3+wh6NOQUbeJT7cZTarv5Do8Sq1WBFNHaR+Ipuhw56BIh6zH633sHwznmrsD4vIamGfTMg+aUr/wH7mCVMclYpUO8k9QlKewBleI2VzRtMeV5+kX5ikN1Yp9HxLL5AF4nv7gHa4ZGDFj91bBJMp7km6HeM2db2vGllTX991r/yoxNKMWCqDv3F6yIyQUrWLmg9sP34Muw/RRIFTauMW6GcAns3Zmk9a3worXPR2eKlMMJpA==" title="Mekko Graphics Chart"/>
          <p:cNvSpPr>
            <a:spLocks noChangeAspect="1"/>
          </p:cNvSpPr>
          <p:nvPr>
            <p:custDataLst>
              <p:tags r:id="rId3"/>
            </p:custDataLst>
          </p:nvPr>
        </p:nvSpPr>
        <p:spPr bwMode="auto">
          <a:xfrm>
            <a:off x="737950" y="1398668"/>
            <a:ext cx="4798402" cy="5323538"/>
          </a:xfrm>
          <a:prstGeom prst="rect">
            <a:avLst/>
          </a:prstGeom>
          <a:blipFill>
            <a:blip r:embed="rId7"/>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2798513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organizations have fundraising expectations for their board members</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11_89</a:t>
            </a:r>
          </a:p>
        </p:txBody>
      </p:sp>
      <p:sp>
        <p:nvSpPr>
          <p:cNvPr id="11" name="Rectangle 10"/>
          <p:cNvSpPr/>
          <p:nvPr>
            <p:custDataLst>
              <p:tags r:id="rId1"/>
            </p:custDataLst>
          </p:nvPr>
        </p:nvSpPr>
        <p:spPr>
          <a:xfrm>
            <a:off x="4978997" y="2636450"/>
            <a:ext cx="4518128" cy="2030553"/>
          </a:xfrm>
          <a:prstGeom prst="rect">
            <a:avLst/>
          </a:prstGeom>
        </p:spPr>
        <p:txBody>
          <a:bodyPr wrap="square">
            <a:noAutofit/>
          </a:bodyPr>
          <a:lstStyle/>
          <a:p>
            <a:pPr marL="182563" indent="-182563" fontAlgn="ctr">
              <a:spcBef>
                <a:spcPts val="5669"/>
              </a:spcBef>
              <a:buSzPct val="100000"/>
              <a:buFont typeface="Verdana" panose="020B0604030504040204" pitchFamily="34" charset="0"/>
              <a:buChar char="•"/>
            </a:pPr>
            <a:r>
              <a:rPr lang="en-US" sz="1600" dirty="0">
                <a:ea typeface="Verdana" panose="020B0604030504040204" pitchFamily="34" charset="0"/>
                <a:cs typeface="Verdana" panose="020B0604030504040204" pitchFamily="34" charset="0"/>
              </a:rPr>
              <a:t>Fundraising expectations are commonly a combination of give / get (personal giving plus raising funds from other individuals)</a:t>
            </a:r>
          </a:p>
          <a:p>
            <a:pPr marL="182563" indent="-182563" fontAlgn="ctr">
              <a:spcBef>
                <a:spcPts val="5669"/>
              </a:spcBef>
              <a:buSzPct val="100000"/>
              <a:buFont typeface="Verdana" panose="020B0604030504040204" pitchFamily="34" charset="0"/>
              <a:buChar char="•"/>
            </a:pPr>
            <a:r>
              <a:rPr lang="en-US" sz="1600" dirty="0">
                <a:ea typeface="Verdana" panose="020B0604030504040204" pitchFamily="34" charset="0"/>
                <a:cs typeface="Verdana" panose="020B0604030504040204" pitchFamily="34" charset="0"/>
              </a:rPr>
              <a:t>The level of fundraising expected can be less than $5,000 per year</a:t>
            </a:r>
            <a:endParaRPr lang="en-US" sz="1600" dirty="0">
              <a:solidFill>
                <a:srgbClr val="000000"/>
              </a:solidFill>
              <a:ea typeface="Verdana" panose="020B0604030504040204" pitchFamily="34" charset="0"/>
              <a:cs typeface="Verdana" panose="020B0604030504040204" pitchFamily="34" charset="0"/>
            </a:endParaRPr>
          </a:p>
        </p:txBody>
      </p:sp>
      <p:sp>
        <p:nvSpPr>
          <p:cNvPr id="8" name="BainNotesBox"/>
          <p:cNvSpPr txBox="1"/>
          <p:nvPr/>
        </p:nvSpPr>
        <p:spPr>
          <a:xfrm>
            <a:off x="408925" y="7010754"/>
            <a:ext cx="8918671" cy="194070"/>
          </a:xfrm>
          <a:prstGeom prst="rect">
            <a:avLst/>
          </a:prstGeom>
          <a:noFill/>
        </p:spPr>
        <p:txBody>
          <a:bodyPr vert="horz" wrap="square" lIns="0" tIns="0" rIns="0" bIns="44365" rtlCol="0" anchor="b">
            <a:spAutoFit/>
          </a:bodyPr>
          <a:lstStyle/>
          <a:p>
            <a:r>
              <a:rPr lang="en-GB" sz="970" dirty="0"/>
              <a:t>Source: Organization interviews</a:t>
            </a:r>
          </a:p>
        </p:txBody>
      </p:sp>
      <p:sp>
        <p:nvSpPr>
          <p:cNvPr id="10" name="TextBox 9"/>
          <p:cNvSpPr txBox="1"/>
          <p:nvPr>
            <p:custDataLst>
              <p:tags r:id="rId2"/>
            </p:custDataLst>
          </p:nvPr>
        </p:nvSpPr>
        <p:spPr>
          <a:xfrm>
            <a:off x="4978998" y="2131890"/>
            <a:ext cx="4518128" cy="356011"/>
          </a:xfrm>
          <a:prstGeom prst="rect">
            <a:avLst/>
          </a:prstGeom>
          <a:blipFill dpi="0" rotWithShape="1">
            <a:blip r:embed="rId6"/>
            <a:srcRect/>
            <a:tile tx="0" ty="0" sx="100000" sy="100000" flip="xy" algn="b"/>
          </a:blipFill>
        </p:spPr>
        <p:txBody>
          <a:bodyPr vert="horz" wrap="square" lIns="0" tIns="0" rIns="0" bIns="86293" rtlCol="0" anchor="b">
            <a:spAutoFit/>
          </a:bodyPr>
          <a:lstStyle/>
          <a:p>
            <a:pPr algn="ctr"/>
            <a:r>
              <a:rPr lang="en-GB" sz="1748" b="1" cap="all" dirty="0"/>
              <a:t>Additional notes</a:t>
            </a:r>
          </a:p>
        </p:txBody>
      </p:sp>
      <p:sp>
        <p:nvSpPr>
          <p:cNvPr id="12" name="Rectangle 11"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foPU1L+naPmHuzC/Y8LxCg0ldEpmh3JUOpw8gz1gDEdAnXrldzVIYxOrFT53T0DBfwCq9WJ7Aoj4jqJYPkp2xkFF9jdST5LEvYATTZxWyWyNy1hlm5dWAjACVq4wg9FpcLmi52PqMWIWYWS1mseYSm5bqFT2NBC8UQta1fZbH/WBvSCJNRj5I7nglLGad9H16Bzd2K5l7j17wfTF0Q80OIBue7Vk08w7nxJrXlPe7cwubsR16XxSub/zOfQJx8MC8srQoLxRALC6audM1E2EFLPB1R+Swgwf9yJFMQyJN2dyVBZB3cGuBCXpQ8zcUXGBb2pXCJoFIeP3W4f3CXsoGT2ynyCSiEg9slm1t6E+veWYrv2wQifMpmO2hhdMbTS0AtEBVL8hF55zk0zVr2FeeJfrfg+QfIciZq5A/AFGljcuPgcgmp2NKW4z91rgEZQi1+qahEAwyxICSM4ySAF/zM/sb6mFinvPJDFd7kg/eGDclPqNd4Mwj/gsgsHh6rV3wKt2s+HLaBF24a+7DqMeZTfY1YCs+aNE2Sdcm9efkDMVsO7i0cU6vDbw5ckRLBMyW1bvJu5GF/lSK7EkBFDtzgrsAm5/rskEoePiupKDYp0runrgS3fgskrjSNEGVARUOsDnj179b0UXaU71y3nyx9UFXJzBUVRB0VuagVL21T+D1Qnbl7PGGQbZaJSUNSko9jD1ns6nzTMPYwKUFHt0yBMAm9RQJM+KbpjCbKmSiSo/DcJaEdWCemjUg7fQxA/62HdWzvjmUlu+RL5l+lKleEJzrJugFJDukGKcxNrzTC2WR8mPG1r4I/KhN0pIzesbVmPi1teeK0SsGBTJdLk6YX36cHohevA18Ee50sQBnMg5sYxtCePW8IY8F0OgFj2xN949KN7manJlr/NG02B6Jz9J9TGOgqs1SkUV/B8o4BdoowBj/RCYO5ZwaH/tZgFh2OdPaSX+6+/Mx079Ioeqw5MnNCuxYv06iBOags0ouoE4EpptwyHVX63Xj06YYOElg/dJDwd3HEkOKidLyeHJEJcvhxISckMSRL4DVVSzwsRgw9H1KJtD3KxOLRKRpJ1+KPOJhBcgxpfp2XS7Ju2/Te1l0oxI8mCFz/0qHTZqXiSsvhBL2gxOsrAzv2XgrrEFu1GwbTm9VMCjeMP4TGcLEr2SKnVKXPVEvaNnBkQzBw9ID8BLXZVt99aj02t1bH5M9qhtb5vbOf9SUTJM3hYGAAlCdfH8ZyxLN+iZosnzADvqqnPz9OyY6slMpzN16XHTUvty7BsYzxIKcLlWukURNKeQuhHRJa42xfp7JhsDPzqSv4ObkRRzevKSj9LRheLyLEvaWmThgcjOPbN4NsK9GT31goA6b3Qut3YQvN53BliqqbEFq1OIKaoKFDjfIsJnCzV4R/Mc84iMZFd7PJAVIImOQCAKthJPwe/QmmyF/Sxz47/8BKFqsTCbBtvxsHlsHajdA8qkpOcgrGGdWQPg4XXbau/VtzUa0dBydmNb1GTU92CCf4QKu3eMkePuH7p6dGM8cxfzbmTMmEEjnxN2ZmwfXv2reIxQVoenIr04BOEcjnF/przjAQpD3Y9vXJr5GC4BNKed9kVBea9aqQy3Z9ivq52wLDXc2hOB8a5fGgphl0XvEeEkh6voWZxPBCHdzKTtNjMyi6PHAhWTphdfDFvfZjtPSbaTr2ZLe7QmNZPgZjBUYYSlypKphazI7lRXeOAfCGpU1YA+gZLGPKA7uuP53ixS8lJrveNQdh8Nb6GBXhZsOy5Ld53PaUD1Glze07ZbXAtSVO0Ns4xMUWqb02HlQgdFimYR4scAeuvP7mGmnX6ENYY7au/DJ/5yJFpwYrLyre8ft0BUazZwFnufAzqGz6gJT7GJ/4qkdf/owTqN/Yhmz6F6SkhEv2Pp/g/hUWyoa5yS4/Z4x5FPEGg08g4uNS+CBhzhjFwcVM4wfXmlcvwKLXZ0sNLroMEJS+qIQ4e7aeCOvcunLn/VKL6TnMiileO5ALkHpTfcqKxrMJSFsUjSAk8BESJ85pg1m2H7f7hhitGXTWKPoRJOw6C0rqi8E0NdJIOaEiGTuHohXjQ/b3Qw4PTjfC6QJVNp+dIm/61tdLTKDRJCxAkHTyCTdgIIVovY+Q5GMupuj/y/S5Xi23PKoq7KD44/15ryTOHjsvw5/ie+JLZ4S0vXsnIgGdmbQVkwkhxzw6wIeOIOADadvmetqT3Vu+RNEoXQcHkcRVj4zjjZoFNmNSghKiTn/tQgVek4hhy2In7DnV1ku6Jg6X1FG3bE+SExbN0M4nU0jfSasDj8hEq6uTWDR+wBhKeaHroeKZkYqKCgwE36b1IgJT/Hq2SOG04chnndiT+WsohKVjyKrZLCVkQph/gKqDTa+0f5eqO5LXe9kZkx8rd6hr624efuGJUUUl6nXGBFQU9M3MJMSbpmvebd+AJMGowYCWyuhhqR0/KWd/5chA3+bs6LdHiQdJ4qgbwXHx41OVM+aqWlhEvxs8kREMQcCwz31q1sq32Nm9+b0ozy3DSO2DuL24wmFFjfe77mZgG+r6XH/qofGP0c02r6CDArLf6jf7IlKyjKkas4gd8BiSe7w+B67aorDW2p4gbA9TCyRC3ff1EBTBwRuWgyUFjF35LAGv6N6bf54yMmiDsGoMtyKk+hzyG2710f3OchJozL3jg9bhmZl/VelmDXTvHPzA3WldG73p2UicC8zpKQt63c1DLeGgb8BARqxykzUCb910E6VeX2Ifn2mh89hvgQ8qwz4CaDn4ggWHoOfOqNkgVXH6Edt3/H9xi2FI0EKJvVYGDzMiKkaaTTcOAcoDui5ChI/HcfarLiIhz7zPF/2xGTradmBvNEWbosRRbErRgc5M2O9L7dkWg6y2cS8hgocsqbpfFRgstUXrBbLbfkrjgcaJ07gOMiKrVKF7fo6LG8bgs08FCdTqENZt8tAHhxXseC+wNvWdIP/295sR/ec1SUzXAlH/zLvcu5Tl9cD05z4bjrX2gFcHfr0/1OYyqrNcpH9tM6wt36JYmNpKLvCPNuHdnR6ZljzZH0zlMFgsWOz0DXJjvhKez7syqX1LgUiZ6jTnIqujn6CtGSJM56V2UHstaIA3BxvY3zHdcPi/lX6jAKf5lnQsqCLAYYtuVdfamcYo4yUGjh1Widyy/AiIJhWM+u/9rwth7/frtZZ2ph1uRi+Lj+5Tf3t+cK3xy47AEx9cp8LgDpNHa4+efk9rFB1H/4TrURyr1KNv0xLdxQSjKf9VWYFbWNccC4QwO2TWA5oKHjI8XIOKtZA/+HwtkLHd4EP4uiSV0vvkYYcgxNBA3wJhZ5SEC9a73JKFNlns+iE9wA6idpliiwQIeB0VYuThNETft3uSdgmrOIuYHXI/W+7c1Pjfo+s2WDvl7ZK4mgEd9nKt+YBIFti+7Z82CCcgU8LJgqqc4VzLpBdvKl2tLnlJnINWGcSJUH8YE4pcFs9CTvKylBdgcMCNiNF1Y7oZOynW4lvYQ0q8fDCYIffr/E9oWdTkugcSt3IOF4XdplsWD3bnh0ZN0U/GPK8OV9wTSj2wD8OXWfaDzCkEd+da1c9MR9kcJKUHsZOuBp0v2cIFp68jntdLdhW5N+Bj8WtkAxLLM4IUKYFD4I+fejkchVMCJQXgumVv86glKxAFkswC0r5dfP2gTA4ZwHib7GbckmjfzJ27vNGFCeQ7rcvAsP7AgUERHF8c5DCQwh2zXc66izX+SZyGG155mwvQqpqKHIrhSy6C94TcqNPTiqWPZ9e+O6FKBno2tnBqnkZ34VJD66Kno2wvhIUYAYaQp0rswgoxtVPcjn7rA01JzwyKtvBkJIMyyWjFtNAW/jc05pngK0lx+bILziYhJbcyjgKeKafoDtZMIjRbdRJg8kUW8c+1E08pLZnNhelyYp9rKi6MxR9VT7Qw0ChT6QszQQQhlFnGItB/h0q6aL0LaaTcJxvwhrRoM0jxF4YFtEBtiaGoUayvWikkFuOxXzA+kKg3vpQXSfk7CsW3CUViM7hE949aqGdbLTx1CpQMuYJOcCKBXWL4wMXQuH53NLGoV8ocz04HeFpgIEzUaw4R7rfoNJGcZYw0HUqKeZWUVhJsQbDh9Fdc1dzvTAjr9+UrLsdYTlz0ZDg1Wkyn+s5dXuA0NFgclgCflnEpGYjNiOk20MFxJmXbfOGwSQOmZ4dvpYFliuD1MrQnCHvkQayPQbV7fM0obenizVhl5cS+LcN1uHKVd6Pg0cozaNgnRvSapYkk7ORj3l8dhaaMzrmt0+TH85gQhthAGoyNGimPQhC3DJouNgqNB9iFgMof0CtUTx35ax9HfMzpPM2wVYTNp1nJ4jonD1rJ8XEcjv8d5YMnLzDGq1g5wYAQ6auccP0DUaKrusXSyASSaX3C9PJfo7lSpnVLaChF2o18nVXt1o1FOT/FtDHuQKhNzFxvvuHzwHX3tJFUhTPIA1nNeWpySyw9cb3f4wXJQpp1Fx7CQcLrDX9bjqKa3lsqM/5doxkt6tZKtp4DJjJkpCtkf4hvIwcumOnqSOQcGtXIm6vDbJwlYIjfxbnivRPGC9qa8yp2hnE7Gvo4eMGRNtFKW4WOkvyykza+NvKPXjNUIwOYqs2EwbXK0OLQm/hzads1zSbOkOTFYDTXO8aNiOjkHxwhW/gs8W3ei9y9VdBj2I9Ee2Vw6cAoArdabh6DIKqS0kNfXMimZgErq4pvrt4E2O9pAXTUUfX4FIGnCtvnSn2eJkIFW3mF8rTTIbd3SIAUzEcJMfgEE2fCpjR3aCJ3nLPtTg2NNN1cgQOlv+pcR1V8YjpgSz4F37BMoXkVHJbeWRPgDBDhREgxDy8BfWhwsTi0mvaDAEWghAlr7f5o+LMrMDwElkieigsM5E1iaat0XFhwa51GrAF1DLbjgoEy2DLMSKJVb9SYimezjTqbZtQQnMm9EuDnrcERHqlFDLaQ5UYdRvumCJJlYOzvQbIiZnsUqak817HUJj+ikQ2b23jGsXupkYqrOW6+i5+wonQcqEv2nRciq+A5rS3HIoUEKcW2HFZai58aXKWRlNFIcXptINPJVEj+GnuaXakNMf4x7BYqypDLN4L6SCHnIuxkov0s/d/RurwkK/akB2SwFqfIKfm9LC82vPhqDUusS2eMKwofi8wM9stDlYTJpyWgxzu7CSWqL3FUDsM/r9sCslFlfgtWMprB1B3TDBuUmK+lQzLRMYcTwto09zUd5msu1iVz98me2ivtltpmyarqj0zr9oPMmtENU2UibRjedHES9epsMDk3oyNcgchx7+q1P6bK5rM9jsfDCmhGguiAZW9LoRE8mpa/rDuTU3B35uejY9NNcKXGsyVPjQNG0p5bEANhIWUjUZs/KfH331oo6jJujVby9pqP2HMUCKbKR0Fya2n7X5uA4CKOgOIR8p7ByNJ5HNBotgpsztM57lHJPNE1dn1oqRe4TXQ1I2c9PZGPhZ6Ob08sMI7hvtbVcGoMI3I6lnV5UBd2jFkWMmuikkDM822Cu3eTJN9iOZVyuGXFMPb/Y2tZ1h+smWMysHDhXXV2dNIgYdhtFIIpJhsl6UVRIESkblHupA6Uo8sMaaa0lUx+fXiSNE7FKGujHDj6GtSNIIJ7/q+SpTfN2kIe8X15SW62SnGyBhJT5RXcEOzD0qtS2i0UEslLzJQvPpbdJpmCOnXgOPyMfSe+7jlM2uoeDlU8RV4x3wqKtbc6a4Q954QVQkBfQZsDFEfquNXdEbdC0Jz71BLgnlUDhsZJy2EjM1HZaFIzEwPEt6HUd8Qi2PVyytmPo8/LSBczOAYa7NL2D5OLT411phSbyw16Cpxi65Fovo2B4Py+SD9TeTaXvBIgkH6VXkcgfF9y4JgBEiQX9XEdog3YO0dBX6rQDnYwAkKgh8Q789Pnp0HKahoSYzEAci7XzJdNh7tZt5kW2suJoBTjACuKVPvSiEHuO7hcAadXCXydt6mwu2bn2i/usaMc26EZmOIzpvkzOVjhRjJVdzUeykFyW0aMHM3i8QhN7zENMQ7qLN/8pkB7Xi7I3UrU0/aNdUCF2rymy6OH8NbIPNZNG5lkxlKEB9LubZJBbpCVTPNO27r09uAKGu4iysSxyNK939NSH4i77kN8MykvXFcY8ftQnAVxvL/J/V/3H2iDj+imCJ+usvXqr7jUyRkwHGd6qFePRMS14uRp/CPQ7clhG7nBOFUe8TDu/3+e34P7k/mOaxp0Bm2/ehnS1M9Xh1V7/H/xTTUSYRckh+7jpnMjTaBrx6CjrRDOL+CQLHi+Fv0+7Xhdm8ikaT6hgAFc1bxqK1xXxLHg4fBq5m/HNz1+9zjjcFFNNIkXJoIUWeqerbZNVpvM6Mffgk6K6nkSXrihQ6Aanh7gHQjYhtxBLHWXbVv1dfiU3vTGFQc/ohWUutpMGdqKzSE074o3LS4qYC8lXn+hga8Nbf6SrBvsWkaxOYkS0m/O9uAqhNMBlse3aki8qSQ/EKDTXZJOk+VQZA5XuzwmRsAr/du4cEpbL2DUSfvO+t7d8cs36BejCZ/rIqM26m03noP2tC04za6R+NyyaHbryia2j+yzYNtz2lfm9aK4F4490m78hItdPsv5Bv+4op8FFPqakEdNPUGieseGdUUQ1OafYNpHvGE12v2AwSj0uAghaNgLgOKddbERm+8m4RGjhB3HLji6qzKVro1kNOnSCAnTt8FD1Kr1jav5fPLNwdWV538pmRQr4u75ZJCVvsgyPeyudbwNKU6DwX3Ia8Bf024pTTONemySd2fV8I0d7Kclaa7CrVcUUTvHd8GUHZULdRls1YXlo8AFEC1Y+8r8X7bnaIkp+Rs4Zc6Vub+jNl3aBx8VgmzCI0j0l1jv/mcMakc3uWC4+/G2WrxdeVv3vYZ11FAHamkahc95akJBw68bJgabJRw/FLr/fdMXS1KIE9jzICF8QkQHL5S9O+/NQIuKMxnjlcG8TA61tcRUpdpqyUiX8X6SNiReKbOK5K0eoF+NZd60VLNZ/SIWtX9rWW1I7R8AShJEtiSQuJatIncjzGyTR1URbr8bEpTlTOG4EBXYshQiRUfc/TeF+6U+OYyGGkSZdZ5ejSAGza7d/gT5kMa+Hf8MxA1kT46NsS/zr5cDYV7hc2ZeH/Xgfs6+xCVzDDVMvjmmSVHsofYCTyA6YvNfUQcvH0MqMEaLP73z1hTCQBTBQ5Sy+X4a5WMgUoi1VrdsN7Qpj8j5LvR1ggOTYKN3l96nY1O0YV3OvvJNGQBO0DcYw9kKTssCMDSDaUPRl9dS1SPGXa7/NM9+ZOmExHEDjIC56v7ys9DtaQnboKR64sdR4TwBrnIsf7hR06ORaW2q5YFlt5VtQPYS6Z+b1m7KqD3RT/O6ZxmbeSwoSKjAuHPb++adhVAtwiIokBGwjN/KuJgv2hvcCVO/nkEv7oIo0vmvN/l5lxOc0qdSeEPYx6uhvL/oyBUYkYrPBv/MuXLtXxo5qNs39f5JkcRLm8JCIpnqEshxBhsUxAnqixmqoqtGZPUIhwVLi1+5nOIRUc9zlUvR/QnD0cp9tSK6F+AKtQHRZYHqBmnnbC+wGs1vmijzMn3zsQ5sOAue9L46tX4rcUe95F87wYm8VA9qFMgfi89mpE3cZW9gy/nXxzXVn+nQO8Qia6kSxtnIAKE2tMxDcMZEd+m+57JoSU1qCEFftRZdypxPP6MF7jTDBigTJhfwZlHdqGMX9mc8MLrPD1QlvZMbSYY7aetVL9UazpsJBNKlZwYazYbAYMZOR7dv9nP6/+bgVxn3MzT1UC26y9TfmDt0CsrWNjeaQZ5BU2g3bMR1m55t44C2KNHncorbLKjYpcFE0P2HYnZhlvvQpj8D85da4GcGucCyk48/TaFqYKVXhIo2J0+uImUrPM3XuNc9ZkiJecN5OeMcFSY7mJGoNcD5TnXxXimSRn4BGK2Wtd4FAnSnRCzjvnNQwfDe2ZNwlZdaxeiQoAubR43Lz0QEp8Sj5k4djjkWCKN6ZUhYTqN/8h3YUAunJ4HBQOvmZx5qAqn4gA5rb37gYmoX+kcwUixG0kwo7TmKHkeGXEPXt2JWxukRGlmrVtSeaEcNktqAgfM0wHVn6BFfmq8igEJxoC/1zqM2IaOIWXm21cKReXJYKY2sxgKB4n1ZggSJNtgzO6moqQM6qCJf0aPu39CMHXjnzGfqhaF44qWicEm3dOxmk9GZPdBnwbrUudm1opGCWsEQd7GVDrMJHKMeDqjbEYlKyUiHeTlbj1iBITxWts93ESfropd+VjuuVJgq9ZEk4vetOSZeZAjDtGnjQd77pLd1jUR2Ts51qz3xAfdqccMZ3CH4ppIaRFkhXCJATqKf6ylK6/7Pl8ARCg22o/WchnZOpvMrCFcV8xMli6Tc3/g1chDeLkFVAACHZhGJF/JTiIAGLicmykNnbbv/mYua4G39hhmnmm1aK2hLhCEfH8jif69D13uGI/vw+2zOwdqpMEugDo+7Opt0QOnGgG4Cphyn7GeavHL7B/flRlYbRmc0KXuYUuKBNiVDC+LUdRywO0Ja5OfSgUwymeVI0kmU+yBAHhvh3OARabJdphN4HqJxltHqi0ifosoyZorDBcBhiUOLL/OPwO1rDCEQ/ERHu/cDLLYv4RXfImg5SGkJntHXIjMD8XHpk81LbLPE+V3wAJyicyJw/sCOaE5VYsAZTknPZSWvlvzTrbBsdFPKmpet1dPH9t6Du94XLmXrSUjZvBIeqLX8uqmAmFlribcP/pexw80KDEgxL/sMJ6JRgm+MP8AHF0kv+U7zSDsmv3KR4Rzeg7XAl3XlMHoRiZYlCpVgwDQ4N3cHQFuAS5JVV6ev3oK60CAcYKytag5+iZBCNlPqUmxC1N/i+x2UnbGqYBZdFNZP9hXdXOkQNHh2C5WY/Ui3eZCCy9G9DBZBUSNKhNsHv8Tf2FRuMAYEMdVx1tfZEmsyZiRzerf2f2RaFM0/cSfPrAeITCIxeZLxqfEuZC4shLaf4hpXhFvLAtBSiT0wsBxsixzTotmwMUYwNFQw89l3FauNb9L3aYTH91yDPvvg7bwtD8OOvN9fw2s1eq2k1+vh7ZW4ahAeOlKz2EG4dP1yl+EiW4lMsvWsxnYVcJdsojnb1Na7eBhCqQAlu3fBRCzjb1JK7CM7Hhy8oNIrOdHOn+kipn3IDKvAMUjOj64xvCXaDTFzx1GkDo8qjsiEoepXML7w4vUJaqpwl9MA0IG0GmiF0h3BlZD0D/wju0B4aiBnFXqhULAg+R6SCkBbgACDFKc5pWogrUov2i+frY008nC9gTKIZBTJUvrPdqGICgjK9CEifDJd+3vmYD3XXgE+aWPSvyD/uulHfrj6RlOTr7hLjafDtWu7r7C+RvkfqLD3ftZS+pS8xa1LkfvAJnfue+CPWmhPgny5pNedqlFPTTYzgEtSnpB6K8D0t/1/msNdiAr8K9TTeYgbBVqxj2n08mdHpPmoFLtMcIMBC3eFCumiybL7nIwR83n4Fj/o4bdHqhrk5bEnEH5+Dx0NK8pmG3qrEJNE2KaheqNTBthONAecfyx/ogDmLAXtSM6iHjhWkgBuBuf4FBLC9+fOO1gjdq5Im3FnQDSmR/Z/VwuZgmtIeW4SbzVkHzBS5RUtwBFWcF1dT79+K7GASywEybIfFw2qOe8qnr7EKwzJU7KCK+e9O106z5N49aIprT6L1w7KdXERBERsTfyvpgV4X6SP7Kj3Npii0UQgMOitv8YeA2Xzqx7k8gmA4LdmpisEgXuSgx9OAZlK7+iAncqrVt/cNGnyLoJnapXnby8vRw9n552JJOe37D4HzJ1E+9wc85tnWrSszE/oWhl3HBgCo+i6S4Y50YDKmBFObBVMjjTjWiimoxN4hIcsVIwMTVXy8NX95phd3y77tAnEofE2z2NRx86Me8eNktY0kbSedtZRTaRLvbqv2kJJmPhN6v52synBbu6AC7EM1plWysVj169sKXuWExJNrXsbBvRarQbU1eCBRqljD20ONw/2pyaRPeXH90m+/BgUTqUXtwxxO2L96sM/RzCpsX7Q4AuDuLF2687pvvLZDhiOs6ZdDQ7CZkPqMHC86JzJHhABUxJllnlJQUR/r5HtAmgboOSpr6vzGP+a1Gvkd533nScrjPfVeo179CtxxtR/XfwT8axqE7wMClRmeTXLwLuppEmOfbkvuyDB/H6gvi0BEwXYmbOQjSlBegtHstRd6VCLmZ+7WzTMet941r+WNmB/MZCYCFSeElb/j5/vA69EuInwNNSe9TQyg12ElDiTe/3wOkaCeIRu+rLpwqN5SVJs01qP9o9OPw0bDErMscjkUyjzaiKBEHKUCXDDwLsFgnwz4JG7znHn47akRpLElyFZyxkQ684NVNhCtvXerQTftNU6VV9flr3ltxE2claUeOdTuxMVhrBleg2ArwHxuLW8Z72Ujn5mXeghsatnooPCJnsZN3Qw5YaJEN2/z6ZlGOdYqZC/Bqw6F5l98thYBt3mNObIO8aOUEqUscdR5iUXvvCJE9eGqHc+c6W7/hjj+cNxItFMf7WMFW4bkXyJr8l+4v2uHFRjpYpD808uRKzCHco3WCFy6jaV+RQemieoEGTZHKWzU9PIsmVWrkSYQO3H0TmisLF1o0uCVxg6Oiy9jKV2bCALfoTs354lRfsg7zOzD6EgnsrZVanoKZykMB15jUbaW/MdKJy3B2eRLInshgsxHAgkVVpZ9l2UZajI/J6Axpv811VVn9R4q3YPBtn28ox/MAahfBfdxZbwrsBL7YkatwY8/IoYRL5lDGuJJIX2Z7cbPm/GwfazKt0GMFzjvtJ3xDmNgYKdxFbI5fuMbuwZ8bAO/X7EA7cHfvY+r+Rf/4KuTozqtHpeybhXoVkSK/zq++O91CajDmJzEwGQ2v6UFRhwA2MjBC+90oKQPkiqZpFboULJ90WYx/1x2rPov4LrUPBc7YlJ+ohfVZOuWKRI5svBALMkMtm2ElEUkotX7EW34eBfX/DMMkZlFmVVaw1/NTzyEoMywy5CT+uv9fpU1NMNIr7u2Db7zY6YjlxK7sDWmOx5UZJ0U2XA/fA9ufJEtGIxcWRUbYtQVOSDWxHLUk3mFnQPQXmYplvx5SfbkhfbCN1JoYMbmVcQ0CrdzqLrAHCus7d08BfjL0CNlBvvElgIO8prE4uQQreC+SZYB6LB+Ct4Abdvi0VAxx4vzQA93jjyGIKNje7sZRt48HREkkePTRfF7L6v6811HBBJz1w+ad4nlW6KyXl7Xh0L0hCrOMHfdICy5VVGC5OIoiTSntf+UJg40qpfNDSBbDqv47Wa+uCBeIcAGhXdz89+8SWmM6uSZs7fAoDhEcu9LNWV8dZVTKxQZ0CWGUw613ae3uYwlrVaD/ddm3r4N7B3Sf41G1G237e/C32P2PamS3G9Vsp7p+0+Te/yyTDSvHyGqavho3tPk5p+XYgufS/P/foDkF05Dv1Q6DFOzNPDdZHkH8rGkRS9Tpd/s4/m4fC/vx8PTvphWRRLZ6q2uy/max1+N2sjUkdW2JtYco2ApERFcaVMxgiWp/NPcXCytkdyu4+lUsB0BtnfMkST5JO5SHkF84K4b5Lx2yNf1YMFU/uL2JR8D3BBVJ4sXXG6Vq5xqBjCuYJyEfDM9yIjTk8i36DuBJ6jD111y4Fn84GaKXkjfbcfRY6XLyE5lLq7AgAKYs0sdKg/AmA5aUMd/rfbBRwmn8l4h0TpO6Y2U0wCr5UcLxYGiT8UuczbJ673e99R82p1PJBV9jVZr+OWF7JUnf9lTXDmkcSa7/r6M5uWTPmYVL+oBBECHzAqKINOV1VjtnArjMmu2bL7PhNIXWM19gIyRz5TCm2VzrUwYy7Q0Hli0IzVktMM3zMUHIS0pT/xcVfr1RexurUxQFMeuDxofJVlXiiHNkDRaCSJ4aZOmssXv3pA0AHNfFZqL5qeNOgmQYacg5K4JwX6wZzMm0sFzwVVIRy8zo67W9qKGA8WwH1AAit6OH2+S19xOhY1NOjgvJ+8Wtbxm3xxscYKyjxLGa10qLWKOoViI1YGQx1Kr9RqXQxXajT1l2ytQRRlqSYrh+fd77ulFfltBvZIYo7HITznO9wgYm3v1fmx3LD1xpqv6vZMAKqBXCnIet2BkG2laPyAieHvR0pw1CS2+wuSFtz60l+7VhNUbZfRwrECyKZhOvELBYMlLA8eY8hHAOLHchL2wJ/LKkEZdWXYHOZiXTdFUD15RK5yHGMWHrW1SK9U4Nnod6aUJgvkn5oncZpxqbBQsUf0OUwlqbfq79o9lkUr5kN3gykJiT3P1TioZ9sRuLAnNxbkmRGsCl3u44fv8/a2Bg6RL0pUxMpQc/LjbLOZV15izq3SRuVVAif2mx/hZKz1+se25JprO6pyjkxD3SHD0EHV0/xoPSnw27xsOt8mpyNmZ/D8Moj8Wtx63vbALgda2/m0Ayv97RR1wpHUAtqjZhNKk72rGT0/8NL3ONPSpoRWGev9GkkThVuFGy4LOTO7d901tSjZh2pwvz9hpZIM3wt7OYOBQ7YK0cBmMfoiZWNCmtvUj5aLODj4r0noOCJrSJTOQ6PqAF+XOsW34inza79PhKgYWR04MvqPwUnWKlkimvHMfvF6+5m2ZWhg+k9g42F7v06crEPGO+uVMH+KlMIgDcDvUDekFUaC4TtduUrQUmF47jQdQ09eyYs/tIimNigz1ubnxqNbjkvaN0BkOB6GZOuX8v1G+NNV+lzS7lAJUMWpGKqClASjrBJshWkYxpKMsmzYnrYoANURSdDvjOeIJU5p7552qas6mZsXge0T1+BDvQA3d/9kvH9QVYPnZP36FTpb1y2aRi5Rs/IQK4PG9ll1Lfc6/Dt6o4361naPLpFe7D2YCp8tCONooqFTktKb8qrMqjFg7wzI+h9WHenDBmKatwwwadmVANtYB+m8saKc8oINBFmBn3hiY3o8FHL0z98aM0J0CBYA6qBeC35scTbee06dvhSOzdg/HxtkL8tWvFPUCkqJL681UNmxMBTC5G82Dp0rBDm8bvBx3G4d/MDIWxGTKR9vxYEKuvAcS6rPnLQC3+ihCS73VriC4F3XKYLYAOMM7gwKd5XinuiIzCCLprzgpTjCMMvE7chQssOweebCguZNlLN0KRtGimZ+dcYho9503VbWCyhtWvYeQbgAiESs4FbFTMe1mVY8w5d+htEiU/CLVB7UsV7a4MrE4wAdyZcOLEyNtb02KnQFc7upvXunx611dbr79i3Se7uFKtM/0806CbxLzEj3dZZUEtRZJCOPdUhKWdEfbScFlXCI8z5dqu01EOA07ykAsiZgArFxvphCOj7gsiGtDaS5zQvl+jhobZ50W6S2+Hi8K42BTlVcn3Wg9BagorfvzejRJU6BlFHvOXSWA4Lx8k4TjYs9/LSWwn1vENtRg8Fi4jCbwt02BFhdb+U2nZC1bVTcV8gK/T5VBjhAoEYJCDR1eUUp03y1NT6RnKPzpaDlXO2Z9JelTM/OdNkmsfprKbErlq98XaPOF9/asbzr19KQ2lNewrDnbgzdbgQgznAE9yImvAXm6WWg3YobZ3MwEbxogveY2n/nlvTTX3kr1D/1GlcGtcGMvWFhaQQHSMIY6hiwz63RgtMfVLCqKW7SPTXpZB/2LcY4SvD4s1NHapSdQD8LLVUbh0ce43F8tIJs5cnKf1qDuKrsy+NGz2WTY2g1bVjZvSjmgV0Iq7XvaQ/w/UyG28SrklGpERnx20VjhKeglDusiXmTftZypsqEHiD31ftPvGruHIbINomj6Hd/Ra0ErD8NpBryVMabdwG4mb2y5CitB4d8Jw2bK6H/CUNTqZHfFpt/A79RDqzgezEXl7x4wqN+0HNXrovMtMcSW3aXSO9FH10E/5UsURGDF+Tv8fZtRPCj+YYzjYJQ7oxr9haRjSbFev+nR88S6GQVy/qju+KBo20AtvQSJcOjWvoY9+7JmGyDc/P/AO2jOPRqShEcxngEmllXo9Y2iuFBSc81grttIRvY0uyHbHsD657hXaa7y3SbkGlW3O+zR++nfbPSOj1Q7vASYqke4nRC1PFoDmt+P2UCpFY41+UMH7hSIpQyXsKhqZ1tXMfvgJHOzVz9TXEAv2yZ2z9Osz79Hvs4VhO+TkIvDwoWMrontZUlga17VkDNG/7+yNUZHxrt6B/OplbwIo6JzKkmxpH1ZeWEYBAxiMS8x5Ps2qBDMtJFaIaTl0qEGQFxW64c6/IATuwg8nFv75FsvZoI+FNGBOMOxjwJS5lm4rOE2q+QlPdZscg/uGY0fxOtlJ44UUBIjcWROadxEq5R2yVuU0xgvyJB4l5pTrlivmmqWeH71lY9HstsxKCtMV3cxweNCsKDERkpoWZ37C5Ey9ncVQshJS2wwKkT4NZEEjGLqQcimGKmaGPPLKpA2LEH1M5ZhK4iAoO+/j1UISv/9MIDwIl3eaRBWfkgzXjluPrUfnFLOpAqQA6cRsApStGDFNEpMv5t686X3PI/R5nASgWqM/8obDK7CGuVaJYzr08HvV9wt6ixKQ/WApJvBbDqYyuetNOxyXgsC4UiLBxk5RvShMq2W+li4oUVRUcNwpPR+qiIf3krZW0fg0Z+gVNq/YdV1+93SNU8iJ37KgQzQXQZIaEAx1jWYzj9/OcZdj2FwE3BfR9hk7HSB2JiFQuYO8zIgrVhFmpoLZioyy2DiNPtAQTr8rbdxlx9FbXcjGlTYnDWCAGFkEtThQY+yT0jQDwKTRfYwGWPaJ/pLb4k4Vo/Jgx1NZcyKRrZFUTafNEh2HWLq9UhCaJy37nmTpymy/ieksiknAt2+inG86KZBEDaMh0Uw3HFFg6twqGBhtMHPeWBP5i3HhhFdMdtURI5ywy7YuFSA6hJ9Ga/MM6SpEiMV7unwq6mGzsrDVQwYPZ4rCufGzJiW6ZxnImJlA2BDHtpWnKKa6tLK/JFQx4RAuGQVsEGJ1ro5zPWWat4wHhSmRYvHNwII8AZ2A1MeZy7+m2X5YUQTzIbSd7viIDiQK4NZSS1UhokGOnvkJ8lwbKTuRL9C5DJmn4PhwutV0pXMXo5du+K/hmK9Urtc4mijLriQckZ/K//6uweDiFyAgQjIYzVCGCD+M+Y83WkrVRfidEBvHEk2y5PihYbkS2EI7UOHQbw0wcFPj/KMUIzuR8QwXyt9IpS/KlKOgkUZGSeGsExT6ZkPuE9kQRImHVmdxrcOhd3w1SstRT0kWMUwNRL427Mp91vmH/E2kKN/JyvWQkINVgoZzzNQ/ZutYWDS+v46YdsBtZjqPeWjD1Odn0sRgdcQ7tN4suw8Nm0Vfaj1qPGEi97/GLfeCZNvwZxjDYbKgN0ml1qIJnaLyw3/DbHuTiMFjCidVX9th+Sg+5ki08CWgFQJ0Z+eywH1gUv1Cte/ioeFio/UN6LODpORSE3K9LJXEdfvjuuviV3hUehLjLUb25BRnw1ERDOXLaaQ6WDmQ6X3k8xKl5Cqcay04Q8uwbpKQmaTjK4eJZdKS8Eqjc6hjI7eG3wQXwniU27PWzCE2xpZwIAlmTOm7j0S7rjlFZXJ0ztkfWKE+jW6PHmJt4TJGLaOcIs4ilaJNzzWgb4xrzhchXxdK7FZLb5EwRRnq6c0R5rPuzxOUp6HnBA6XBVahAa/CyYNGAwpkpbg3iFoONzYc4YAqHkMJm4HU53d3lPRwuEQ7mOYoLAhCJ2Ar4WmB4whb1o+BoJZzY1U2X3rb3/WmHm3WeglY8IhUmmRF8EuNh1xFJI0LMQWrM1i47vaM9BkI3ScfANpLOFkqL2H0bt+ci22lOmMcVDjL/uroHBEciHonxj0H/ypjTI5RP4EbvOkGfbxk2UyuGPFZH6cq1oHxvCYcm/bNXkn6PbaKHpSexrGiB1CN4Wn+zs9b/D9vdvWHft/X946lpCvaYjJN0TPnle2sDDe9Wr/X2gFTY9aOtK4v5uJx+oAPXGAS1IdTVh9ucYFgPu0fIc3zrNKYEsMv22ulQq1hJ8NIBhL9lhUOApi34kzyZfq12w/oE5V/bssGTG6waR+R8rs36CL3/KWNwUjcL0wiNBmxzDuQYzKHtquzGYl0K4NMdWaiPr8IPBzh5gCLQo0IA3NCU3SA68n8cKT/dE60YpJGa0I/v+zIFws+3S8zQ62MNDG8FLtPxYzNGMHqlxZUeYk9YQldk4w+9JUvltUdArYO0UHRyLnY5306AStOVCAvpnNKdNjLiO+5ZLgDalBtbhSmtGa5ArPt4swGPBrN/gSalySAr6FK3wITH8I+Ev5bv/5M/euCmeG+a/y8CYqCLsTaQPJ1YxaiDEO33jwE6T4J7iofY5XVs9mK8ngqNvB1XqPiV3fc4Y+MkF8ukoxkPba3YbGmo3FDslSuxPW0vcQDo2w4IaNrF3sNfDIIS4oqucjOoXVjnLig3NbOJZR8GtkjvECt15xyHVBSeOPvuQw/YtvOfkXRia+/kc2pfxthaui/bdkTJ8mvavEUPF90Wb4TLc4had56Hsxfy4eD2631uNxGLBN0VYClDFk55OQNSn19KlqFwLIDvW2JR7O/iG/NYQP1hksrNracTJt9aRyaMGsqLZmHGNDWhx6yNvNDCdFgotHmI2kvu0/fx8jEKQEz5My9Jhc8NFSAA8dF1hXrDdM9sfz7gmoQNQ77CMiQIAaBovCg1PCyNs21Murh/uBhLEZnWzzG1GTvcFZhEhO1hNRpwaQQLpCccokl2w1rRf5sr0Tvp1tYaWbk9p+4JTGVEJK6unFPhN6KAFmImVo0YIDUfu+HVtL20x3oHs/Sv5OuDFoQYZP5ZIHvT7vBQDZOQVl0JyOMfONAd6KYxLHWUS320SWBkt+i9G0n73s39byVWpj77mlhZv+YTEq6+qoqRS3vpgctD8PE2R9c3meerRKsYDr0CbGmKY7WhB+QzC+fU44yQrkN9QBMbAgKeBPu+CqOMqo6PQD9LUviCJfalnBftgsje5yKUlGfNhOW3x9U8D1cyw2UD9nG9y/8WLtJT71sVdhV8RbjygyQdRbmXyZ+0PiBwFCotdsoexyFxFIkZXOw6w93fqHWGoR36Gy5voSPUxn+zygBdr4A9hTAoBAtHG51O9h1OFnMo/6LkTzxtRsr8bV0XZKvtN3PPTVMEisjoRI8w9jNwMAaXZaqs6Lb5U9RSkbBUElrUOXGmCRyfWOy2dvdrHNQwDtTWxeP9PGNcVq+E3Qc2nxf934NTVI/E+82LADJE/HF78hkmKMBoPGAdiJj+hZeu3Z0unmZq3xcBO4AUk2aWHbcEQw5jJRucjIBQtNexh/S0yH3mx3P+rQTsLAHpf5TGHN+TInSgL/jPqSzxrMfyEVWVWe3l9QHyic4be2my/tK+w+SSf4w7IP0TteLQ4LY8FDG4lyOkP//L5QVaBAj9542rYYuirtM4K58TaN6b3ZeZbHEzWg2vHJ9yUAgoA+UoYOmqC/Eb4t2izb94Erq4kYvQbu23A1erHyiv+rZz4OKZOy6p97JmtO3tolCn4IHlhTbjeciMYgDI8cxa9CelOP6kcoiZYhEpOX6E9P/6deNiTWQygt/i0qVHHu1j6qxeodvdmb20RJ5eH/3W//DakL3uVxtl01VKDqKUVgL+cEJdFVl7A/jb1bFxMAcJ1W4hJWhtKs3qMfPEEx4jjLQF8lLOFtbDAbJ1oTBvUu1S3P4FZLhu0fnR+q7pl/4ULQ7BRlKdLopaxsukQIGkRZgWuebPx/d0pXK0CgezE+exQQRlkJnacWxmHGxfdXOcSgSpgi616wNQ60a2Rj+o5CQVOSZ9P1c2MFBR7IvWko5e9/BGQBvhoDUJbv7PJqy89WGLSjT75PMrZkhSXJTMkP8IK5qTDe906WbmPgZeBiZoruE43iPk036mNG2BxfXLIpBCFwGajZgYC4x9a9H3g/sLptXYbJ57bWvS2wxiDpwgz2JwJ8oN1kVESgk9RjHqqzTAa1qdeZsPWFQQu2krIa7+Ir2EDo9uG0NtTAl/aIdjxKe3N029ggXM1XLLdM5b/y1PDa4Ks0W5UDz3txE2msUnn9/CcoichWGaDkzjfaNse0IB53HDzCmN9//GYlV0lLVmsv/f5fDIlTc/sS3Qg1wXmQR2H1Y0hjEwb6kxaTJa716HD1kl53/0Y3spzkmuZSMhutObFBrzNgTUMFoKn1G5YE0SbioHfKtp31mh0A+CstxIZtao56iuLovdvSl/kf3Ovue+fH5R9vKw0yKB/Jr3Wc4SFXvCpfE+dk5RNnsMgGt4nGgDObA9lqpVhU4kyTivMpK6orCKboQNa4+LA8EhTQ1vqh7rRCo8czUaCKJDtwRxp3paiI5LHIxZgn8gwORq0SvMqQhYUjAA78zdnPqk8srQE6Emded0PBq+WHuf1bPjiwEfuKy7tdOk+0JzEYljLdyNjWFI3oH5lREN5/Y2uElrYYx9IarGt7ybsxx9xtqgLCYTIVYsfyOZ5TWON+feYe9Dw1/DTFTmX5q5gd6t+brDOlLteqpITP0zXyJMihFdTEMbEjD15FT2oDW0ALr1xXRbRq69gy7lEeFn7rNdyrXQrM1ekiGlcaNzy9oWSH2450L+218Bm2IXr6Os6uRWaThwfeMUUQsbtMsdghob8p1V8JldVlW7Xr25KNpcbi9ZFr5fkLWe44iq7NktnaCMexelRCyx8RdoCkvGbhk68kPHOs8xrLPuxvpMD87o5U05paIiCt3u5jvJRq4+1ry07N2YjeH4DtJhHNUbH0lOzJwYtPdSX8LHbcwIpxJTku+nXc/1TBJj8pJTF2yo1Uz2bgRFjoVq7MMqnGKAkpXxIhv5332i9csFl0Robp/vpUowiZozBFpA3sFN89WlaIYCc7vRDsLskkBmGu6FoUQEyEYsw5HJss/6+/ehnqnfjFAsaUAIO55yDXzvaVbHFHv40Rd78mCuY1gpGY4KHoXIxfrkBGCAimWC9EQ05ENrhhxcj1BHhPjxKVCF/WciX9TDwEQ7XzUIWBGUKZ28HkxCvB4G5mu55IqR4olkYDjkaJxtQHrRkvGODZQ4gmHYvNMTYSiLsMY33U//ETFpyoOfPz4Olkl5lNFmWqVxPiOgoMyIgcDppsG8rDNtZ4I1sxlMP7Na5hN4S/Yb6YlpiZCGgcvscunU1ljXtIKk1J0UwRb2ce+2AF4MhI7tTU7psRouyL/Y37a8Qctcp7pauvSQWylEUR7ZLSyGe8y9vCykb41IxRGzI3841sbrwTHcDp8xDxt18oiltuK40KmxJSvoO4MH1cvH7sFB2la1sapfF6wsMK0PuK2bKixeXwWnB3gdD1+H4Hc3Kz4g2ofBfRu2xQhFzXOVtbVBFZq9Epv3LXUhOuspFHh0xPrR4dsm9gBbNzkZCqwPkFOfcT2lJR3gUaYaBy2W1nubI1MOPRFUSZEthFJemj9Erw2EWarZ9joouP4pe0c3VSt7feUwMEkhFWl3Qu6Rn4k4XJ2fbyfvowaO7tTOZd0Xwqk/I2k4PRa012jM38AGvicG4uuJ4W/JBcoYc0hpIzjmP5vCdFtNa5DjlQKuZqyuajKnbo9uxrpTnQTpgQuMl+YkHARqwlnlx+qeZN/8vLCGaZHW+U69vAIjUjk2Rz2rVVjZt/Q/DXVPvJlVQ3NqjsTB64W0JKLI52Z3uNS2BVdt2wVTKey4Bil9nmHcy11suojPex5hBtdh3NLBcrdGEFmeCKa2C97WvQyQ1kutGZr05lytfr3/dk2IfxplxEfHbd8IPNjtjSK2BzfIlBy+Bk8pbhrXtfyjrS36AHsD6qPCi5M5/fCV5Nl/6y7itDWfHdNs1wLWvj7QPuRFbJO8SYsdaKQcMTdFIPrijz9nZlMIU4ombH7aODRfZzzRBIW/OY1xl7d9CfB08BYrRjKSzg/5aDI15+/x38iDRqTmSdv6q6wag37F1D5sWHNeZ9+ixxZ4kHwQACneHesI2lKF1hRZmJwpSVI0hHFO/OIhMLKm5mb51lxQ+KUHRGI4kDwec8R81McOUrKZ9nKw+9qbJ6IKSK6n+mshSXbDCyXA3tHt7yBj1y9QQE0HId/xm+8fgcUbygyNIF4LzFV/gfdYQZ7wtxh9TkyNwkb9jpjBAO+RYarJ+PJ6G3j0RKXT2XLd4X0qFUBI8CByFxTFNWFD8DIwf7Y9Ct5xrzyGWI3qPEeMwCpyFesWCKp+FYqfSAWXH/IrdqKVspi+q7RXBjN2zVNSAo0yMIMhblQCkDaiF+WAMg2lxlGagkCEu9CrFPjHctEExURFvIKdFy3hu9llqhPuMxIqJ0TzGHc3PsprzjMQ4siR31sC+4JoBU5wUOSGzUW3P56yvrrszWu6vpVUkhDC9KUAMiIWA/FzFf/49NsOkq4Ng9lH1WnBVKLk3EtTpXmSkfDQrUM6Jpbo3vKqavgFRYS4TDeUQFdFW2waGgsVM3iTf/pbpSpvt2FLit8YvOu3moio1zlH/EzsFTuZFiGDhz+3fyMmarYOEs28WSUgr+qtOkmm+qYd4VfyoDOe/9Mo5TPIydYlaFDBlLrv0BepYr5SSvL2cVBC8eIRCp5FZQA0Q2cvCXntHwJmVfe0QvoBmVm3DImsja0nc9qRayKGgakEeCcEPez/RpBFc2NDCL5Moun+Fc5vxo84GV0qII1wHCCiwhQexxj+X09iaJgRVIR1ELxFXQVLEQYAEOvxouymDWLRIZhEnCog3ozW0OkwtOTsK1TIzYiDy0XuDmX6Yie9w4KHHbdoXU+VYmtfPPii/gwVkB7GRoW4g2YEgMZHmNvPZRa7ufmKS+451wOVcBi9dT/grOj4nYsY0NSa95lkxznGmSXvvRbDbzE1Bp9NFcMLYtoC4VlRdrufIwIodB72u3vSgX4myv4QgItKtA3ty7zh1/mwnKOZDC47fHh2g1e7ouVjY8tOnMWK7hsiK9OlSamEktKtyB3xA7MGKeVgHE/+VOfZH6aXEp3Jj4iahk6AT0j9BSAQ7IGkQZbbNu5XbK76fAZ8OWlFGwfImVklrIwT6a0+MFMyCjCFU/+u83OyXbSkcehFzub0zV4DR0vPXfzsd3GWnRvQ76EOV6GwbU1NfbyClHj1Q2I98vcVzn8FVwLcOlsstrXSKC9F7/MGGPGyeamU1V6VwJuhW4PA2lm2vrlm6RWQRCPFUcAgpY2ca91aU0JMDRyXKagniJHdtrUgVqW7l4IGoVHk9cIdQjjyivX+2WUWvxARAQhupPogrLVZXuZ0mR5el/7Pvb6n9IgP1CGs4+Dc8v65qB2xtfmv1nGrAo8+NprmEwOifyDgH4XK3/8xDGII4qLsoQ7tT/oHefkfV7pkqu+LnE1k+fe7YEo/8VmvyxlPfqa4YeGaxr49nk7Ycg6XyDQq4nYY/3QUOzOr6M1WSyZUoMNp4nKhIWAFLq8dFq94uKFfofeDAwvYYmZLnrgxeODv88nwGajjCeUL7cLE+FfAsX+8BsxcX9rziWZMU/Gj0kCyBwKpGJdL3crTR5hSEAda00uYop89Bh/WUyAaWHyOPapNfqdXzTkLiIj+Vq5rUQG7BpzvQa228sgAsUSLtQPA0F0kcpXK5HezHRzKtWk1aSPB11hMmQbFYvXg+L/9GJSnwuJDD+JO2Iffrzcrd98IcgIcV/y0x6J5apEl/k/eyR4em8Ql6phwHo4xBDDJEspJiN5Wzw2eW+4efTiD58wrtZiAAq5r6NtgxIeLF6dDVP7BWJBJewlP0jSlvzwgYYW4wsz6IIPtNfdZ1wKh2urFy2SNvll9qBoaHy9HLxBVc+9uQ39miI9n4HBVVpqUqKovlPUWGTcipvLPRs5xZoCc2SNsIwDq1kgslWnnvXNOCPB5fmCRDW2cBLOZrIvNhitQbp9/dEqpQolIuSTclBAiZGH5TDlEh2/Lh+yymr8BvZJKKixs0/DaXmOJphMeIcGux09BuseQnXT05JnvJqCGKhWXfrnjnAMrDyqwLp84vw8wOEglbDasrpk9H2xmJKct1FLwdXMmOtAZHnuwsnDZlOPaoUXo5fFLTKennRIwzDJdTJr0QWLBP4TpkcUwvWbJ0PgTOKQUn93thmUz14xoY6iEGlMSz3th/66lEZDVCUbVUoq/K3REVtHIqapK4i2iK/5j+5/+syOFwfRsQT7LNWL/eG3ziTXpq0NOn9vFprnyd4syu46OHHfu9d/P2s4UfOIF8pHqiEzM7Qz941OrgcYc5E0z+4faRiupKTPKhZfXaPLXuSJcGiLZ1c/bBqgnUK1jiVwezpOqeSNZ77y3R1PiRiVv8B5VIN7ygu7eaLYr0T2mNjXlCjqc1H9ElxD4bRBcr5cIckplzaEsXdgh7XJpF420t6bMG9MkB9ZhWiFoiqvHNckdJ+cxPND/FSfrlSZ0YrLRSg7f2XWrpgnpxqvFByV6rRUyCoTm+9mg2h0YuCj1wUqtLy+r+nBnLvX3OasriLStWJ50BSBRaKTT2e1Y7WWxyW7l5e7XbHuKCoM05Edaetij4Z6dqwNJbLUWD+vvPKkssoIUPayvao0TOflEXDiunW1WZYOP40/1a9Qq6K3/QVQfm2Riwtfpn3a6ESPbU6q/n4oVsqS78kYr4DCVTmm2GDFNRcdB+n5IMygZcAfBqO8UKGM4RPhXj/ggQt183C92WCAaarmdY/qPjEJqjrGvCUqcaIMTdXnxKY58qFiZFC9yUu3Q850opD0Ysb2Pq2IFW3lGs42OLMQYc9N7wA58qhTxdkS/G8XhJdEIdneKHfz338wt4hbGGFW91dLwXtdRHw51+Nj1+wXHRIG36ac7fU8PNnAXPvmDLy44IEcHoMTnEbmohWWtaePT2JcjhKPxp7I8+haBfOKmmseWkIrXVOcTjPxsCsYXMHRXxR/pTgyj6SaNtgnb4yLNm+Pjed93P/abVkv+n0DiWV83FgNSaiqCVQ42IiMfhOt7IUuMbUHvT0MTaJfNd9mc/R3KnCeDlDhM0TvSrInE9j6V7V6xaYAxLzElGwiOAemv/Ny5Eil5NmgJTGQso/wFKJrmNXYWlRCLAgc2V9Bd6UKrdtj2G433bZ0vxiupRXPHGdWvsii8hER82hoNS8LD3COq1OJeqZRd5VDE41LGpK11/gv0UUKivCgAghEz/wTOtloDRLbweQCsqcDy6Tr7JXweVzZ8mtNBLu+4lY5/pyQVRAc7iuGC59JdoGR9LenXib841abHWx934/Lvp9wyR816jAOt0GJqIYTnm6XARsFLUdvdKo/WCvhqeYr3ZD9q6aHdGb93K8BQ6ouh1Y4J5IDhI7PoCtX9My5dJRQM2rEyj1FD9rp6UVheNtdjO/TZ+clkc2olTCkKkj7RBSBGDed4QZZEvR0bM5YaY7Rgw1CkLYtvA65k5KDqepml8Q1EzPvdIilFAZwT9v2/xb+MjVvqdNgyFgPqyfpRJitXnrJb4zH1hvKeeyY9iu00vmSft3m+1+N0Pi08W6knG9LRlw0sIONVpLWn6JNB4USKjwgfYWvsFNDBCHpwAVHbTX4ECqq0TbhWK/b+ewhBIwoPMWCSn3gynAuCgBP6i6Ggizct2LsuhHa0+XwdpxgG1nsxt06QctlvN12lXATGWRrqf6TwZoqxPA/Isd3ozvaAQt65OQ9sLSOyoWsQf58KyQJA+2KFcOLIBhy0mKUD/dPtvwQCoHCK0QhqPAjnwuE35BJtdcS4rn4/TJ3eDnbIXFtwJ1TMZhXBrOzbVzxM1EvsEAn9zCjYvoqPRtCkMZtEA4nOHzuhgJ6FGcfv2ltUtz08qh8gGB6vW3WEfRGkUW9LE/3qLzVVQ7Y6Qp+0pvzSGC45nM4cXkYOySMcwt1nvnTY/51ytfZDtMnyvNuI2RhaRvVw6h8zDtVCNOQhZ4nGng2XrgiPsQLzfXM0AvaJl9V/J/SNkZiIraZwqA7qdcZ4NyBLQ11ghdpUAnSoa1tpqz+kZYS6r/9G3ReLx0Kx4CFAY03ZTN8jShd9gxDDF4+3CMYwwvDO7zjbQASUGWgC2kstkiNEykOgNOZmVqEw45jXaKqOwMNFOiMKjqSu/UtQUddred2xnLb1CHj/sFRgCHOwUARQ+JdJLtGFdOQKS6qez7xceuRX2Hg+5NHueRHoknZZQnL2suOnZql+SBFNtb6hloMbUH4UXHxKxv70FF4P4YWo0g88X3599E+z2nTKTnWd5MQlbuca1P5xvZsQHZwGy6Y6fXafvMGSPeoz1lC2ruM2lBhtNDIFpbywQ0JNZFXhedsWTqjDR447L0LneWXzWdb4rL/5euM96zXHVPv9AisNQG14Vvx9WBFemU4nLBYOV0pjbgx+pp1r1/Y31gL8rW1pvS54FioTCaoIxm1iNPvsZpdLeh2obktBUfsG5TY+Ek6Kfsynbj4st6y9Bl0blfRIFX3zYNQrJW3Y6SI0LiQxYc0z6Wt7EJQmZRJSGhfHx4fKTYNV7iQUroVlQNsPHjNtyLxzTBv6b0pzAtjqDipNH7hp9YoS/HQt+cyoS5il8eVifx8m3smZfUa77U+J89k919dsJxQTP7IjNyHjbBg5rbMgU22UCfY6gwXkmyIm6+dJjD166E+JMuzCccaNlH+atc0QRLjoKJCPQ==" title="Mekko Graphics Chart"/>
          <p:cNvSpPr>
            <a:spLocks noChangeAspect="1"/>
          </p:cNvSpPr>
          <p:nvPr>
            <p:custDataLst>
              <p:tags r:id="rId3"/>
            </p:custDataLst>
          </p:nvPr>
        </p:nvSpPr>
        <p:spPr bwMode="auto">
          <a:xfrm>
            <a:off x="746041" y="1436877"/>
            <a:ext cx="4800259" cy="5203304"/>
          </a:xfrm>
          <a:prstGeom prst="rect">
            <a:avLst/>
          </a:prstGeom>
          <a:blipFill>
            <a:blip r:embed="rId7"/>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8729" tIns="44365" rIns="88729" bIns="44365" numCol="1" rtlCol="0" anchor="t" anchorCtr="0" compatLnSpc="1">
            <a:prstTxWarp prst="textNoShape">
              <a:avLst/>
            </a:prstTxWarp>
          </a:bodyPr>
          <a:lstStyle/>
          <a:p>
            <a:pPr defTabSz="887334" eaLnBrk="0" fontAlgn="base" hangingPunct="0">
              <a:spcBef>
                <a:spcPct val="0"/>
              </a:spcBef>
              <a:spcAft>
                <a:spcPct val="0"/>
              </a:spcAft>
            </a:pPr>
            <a:endParaRPr lang="en-GB" sz="1747"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2625367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boards review the performance of senior leadership annually</a:t>
            </a:r>
            <a:endParaRPr lang="en-GB" dirty="0"/>
          </a:p>
        </p:txBody>
      </p:sp>
      <p:sp>
        <p:nvSpPr>
          <p:cNvPr id="5"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6_89</a:t>
            </a:r>
          </a:p>
        </p:txBody>
      </p:sp>
      <p:sp>
        <p:nvSpPr>
          <p:cNvPr id="6" name="TextBox 5"/>
          <p:cNvSpPr txBox="1"/>
          <p:nvPr>
            <p:custDataLst>
              <p:tags r:id="rId1"/>
            </p:custDataLst>
          </p:nvPr>
        </p:nvSpPr>
        <p:spPr>
          <a:xfrm>
            <a:off x="816832" y="1787855"/>
            <a:ext cx="8751017" cy="3443204"/>
          </a:xfrm>
          <a:prstGeom prst="rect">
            <a:avLst/>
          </a:prstGeom>
          <a:noFill/>
        </p:spPr>
        <p:txBody>
          <a:bodyPr vert="horz" wrap="square" rtlCol="0" anchor="t">
            <a:noAutofit/>
          </a:bodyPr>
          <a:lstStyle/>
          <a:p>
            <a:pPr marL="182563" indent="-182563">
              <a:spcBef>
                <a:spcPts val="5095"/>
              </a:spcBef>
              <a:buSzPct val="100000"/>
              <a:buFont typeface="Verdana" panose="020B0604030504040204" pitchFamily="34" charset="0"/>
              <a:buChar char="•"/>
            </a:pPr>
            <a:r>
              <a:rPr lang="en-GB" dirty="0"/>
              <a:t>Typically, one board committee is charged with reviewing the CEO’s performance each year</a:t>
            </a:r>
          </a:p>
          <a:p>
            <a:pPr marL="449263" lvl="1" indent="-182563">
              <a:spcBef>
                <a:spcPts val="1528"/>
              </a:spcBef>
              <a:buSzPct val="100000"/>
              <a:buFont typeface="Verdana" panose="020B0604030504040204" pitchFamily="34" charset="0"/>
              <a:buChar char="-"/>
            </a:pPr>
            <a:r>
              <a:rPr lang="en-US" sz="1600" dirty="0"/>
              <a:t>The committee with this responsibility varies by organization (governance, executive, compensation, board development, executive compensation, human resources)</a:t>
            </a:r>
            <a:endParaRPr lang="en-GB" sz="1600" dirty="0"/>
          </a:p>
          <a:p>
            <a:pPr marL="449263" lvl="1" indent="-182563">
              <a:spcBef>
                <a:spcPts val="1528"/>
              </a:spcBef>
              <a:buSzPct val="100000"/>
              <a:buFont typeface="Verdana" panose="020B0604030504040204" pitchFamily="34" charset="0"/>
              <a:buChar char="-"/>
            </a:pPr>
            <a:r>
              <a:rPr lang="en-GB" sz="1600" dirty="0"/>
              <a:t>As part of this process, the committee may also review the CEO’s summaries on the performance of other senior leadership, but will not offer formal opinions on individual performance outside of the CEO</a:t>
            </a:r>
          </a:p>
          <a:p>
            <a:pPr marL="182563" indent="-182563">
              <a:spcBef>
                <a:spcPts val="5095"/>
              </a:spcBef>
              <a:buSzPct val="100000"/>
              <a:buFont typeface="Verdana" panose="020B0604030504040204" pitchFamily="34" charset="0"/>
              <a:buChar char="•"/>
            </a:pPr>
            <a:r>
              <a:rPr lang="en-US" dirty="0"/>
              <a:t>This same committee may also participate in succession planning, at and below the level of the CEO</a:t>
            </a:r>
            <a:endParaRPr lang="en-GB" dirty="0"/>
          </a:p>
        </p:txBody>
      </p:sp>
      <p:sp>
        <p:nvSpPr>
          <p:cNvPr id="7" name="BainNotesBox"/>
          <p:cNvSpPr txBox="1"/>
          <p:nvPr/>
        </p:nvSpPr>
        <p:spPr>
          <a:xfrm>
            <a:off x="408925" y="7010754"/>
            <a:ext cx="8918671" cy="194070"/>
          </a:xfrm>
          <a:prstGeom prst="rect">
            <a:avLst/>
          </a:prstGeom>
          <a:noFill/>
        </p:spPr>
        <p:txBody>
          <a:bodyPr vert="horz" wrap="square" lIns="0" tIns="0" rIns="0" bIns="44365" rtlCol="0" anchor="b">
            <a:spAutoFit/>
          </a:bodyPr>
          <a:lstStyle/>
          <a:p>
            <a:r>
              <a:rPr lang="en-GB" sz="970" dirty="0"/>
              <a:t>Source: Organization interviews</a:t>
            </a:r>
          </a:p>
        </p:txBody>
      </p:sp>
    </p:spTree>
    <p:extLst>
      <p:ext uri="{BB962C8B-B14F-4D97-AF65-F5344CB8AC3E}">
        <p14:creationId xmlns:p14="http://schemas.microsoft.com/office/powerpoint/2010/main" val="3281665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gendaTitle"/>
          <p:cNvSpPr>
            <a:spLocks noGrp="1"/>
          </p:cNvSpPr>
          <p:nvPr>
            <p:ph type="title"/>
          </p:nvPr>
        </p:nvSpPr>
        <p:spPr/>
        <p:txBody>
          <a:bodyPr/>
          <a:lstStyle/>
          <a:p>
            <a:r>
              <a:rPr lang="en-GB">
                <a:solidFill>
                  <a:srgbClr val="00437A"/>
                </a:solidFill>
              </a:rPr>
              <a:t>Agenda</a:t>
            </a:r>
            <a:endParaRPr lang="en-GB" dirty="0"/>
          </a:p>
        </p:txBody>
      </p:sp>
      <p:sp>
        <p:nvSpPr>
          <p:cNvPr id="6" name="BainBulletsConfiguration" hidden="1"/>
          <p:cNvSpPr txBox="1"/>
          <p:nvPr/>
        </p:nvSpPr>
        <p:spPr>
          <a:xfrm>
            <a:off x="471661" y="12690"/>
            <a:ext cx="8629282" cy="107722"/>
          </a:xfrm>
          <a:prstGeom prst="rect">
            <a:avLst/>
          </a:prstGeom>
          <a:noFill/>
        </p:spPr>
        <p:txBody>
          <a:bodyPr vert="horz" rtlCol="0">
            <a:spAutoFit/>
          </a:bodyPr>
          <a:lstStyle/>
          <a:p>
            <a:r>
              <a:rPr lang="en-GB" sz="100" smtClean="0">
                <a:solidFill>
                  <a:srgbClr val="FFFFFF"/>
                </a:solidFill>
              </a:rPr>
              <a:t>12_88</a:t>
            </a:r>
            <a:endParaRPr lang="en-GB" sz="100" dirty="0">
              <a:solidFill>
                <a:srgbClr val="FFFFFF"/>
              </a:solidFill>
            </a:endParaRPr>
          </a:p>
        </p:txBody>
      </p:sp>
      <p:sp>
        <p:nvSpPr>
          <p:cNvPr id="11" name="AgendaBar"/>
          <p:cNvSpPr/>
          <p:nvPr/>
        </p:nvSpPr>
        <p:spPr bwMode="auto">
          <a:xfrm>
            <a:off x="2548744" y="5335090"/>
            <a:ext cx="5671920" cy="602742"/>
          </a:xfrm>
          <a:prstGeom prst="roundRect">
            <a:avLst/>
          </a:prstGeom>
          <a:noFill/>
          <a:ln w="19050" cap="flat" cmpd="sng" algn="ctr">
            <a:solidFill>
              <a:srgbClr val="74767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12" name="Agenda"/>
          <p:cNvSpPr txBox="1"/>
          <p:nvPr>
            <p:custDataLst>
              <p:tags r:id="rId1"/>
            </p:custDataLst>
          </p:nvPr>
        </p:nvSpPr>
        <p:spPr>
          <a:xfrm>
            <a:off x="2762104" y="2271088"/>
            <a:ext cx="5245200" cy="3611200"/>
          </a:xfrm>
          <a:prstGeom prst="rect">
            <a:avLst/>
          </a:prstGeom>
          <a:noFill/>
        </p:spPr>
        <p:txBody>
          <a:bodyPr vert="horz" wrap="square" rtlCol="0">
            <a:noAutofit/>
          </a:bodyPr>
          <a:lstStyle/>
          <a:p>
            <a:pPr marL="182563" indent="-182563">
              <a:spcBef>
                <a:spcPts val="4758"/>
              </a:spcBef>
              <a:buSzPct val="100000"/>
              <a:buFont typeface="Verdana" panose="020B0604030504040204" pitchFamily="34" charset="0"/>
              <a:buChar char="•"/>
            </a:pPr>
            <a:r>
              <a:rPr lang="en-US" sz="2800" dirty="0"/>
              <a:t>Structure</a:t>
            </a:r>
          </a:p>
          <a:p>
            <a:pPr marL="182563" indent="-182563">
              <a:spcBef>
                <a:spcPts val="4758"/>
              </a:spcBef>
              <a:buSzPct val="100000"/>
              <a:buFont typeface="Verdana" panose="020B0604030504040204" pitchFamily="34" charset="0"/>
              <a:buChar char="•"/>
            </a:pPr>
            <a:r>
              <a:rPr lang="en-US" sz="2800" dirty="0"/>
              <a:t>Composition</a:t>
            </a:r>
          </a:p>
          <a:p>
            <a:pPr marL="182563" indent="-182563">
              <a:spcBef>
                <a:spcPts val="4758"/>
              </a:spcBef>
              <a:buSzPct val="100000"/>
              <a:buFont typeface="Verdana" panose="020B0604030504040204" pitchFamily="34" charset="0"/>
              <a:buChar char="•"/>
            </a:pPr>
            <a:r>
              <a:rPr lang="en-US" sz="2800" dirty="0"/>
              <a:t>Procedures</a:t>
            </a:r>
          </a:p>
          <a:p>
            <a:pPr marL="182563" indent="-182563">
              <a:spcBef>
                <a:spcPts val="4758"/>
              </a:spcBef>
              <a:buSzPct val="100000"/>
              <a:buFont typeface="Verdana" panose="020B0604030504040204" pitchFamily="34" charset="0"/>
              <a:buChar char="•"/>
            </a:pPr>
            <a:r>
              <a:rPr lang="en-US" sz="2800" dirty="0"/>
              <a:t>Observations</a:t>
            </a:r>
            <a:endParaRPr lang="en-GB" sz="2800" dirty="0"/>
          </a:p>
        </p:txBody>
      </p:sp>
    </p:spTree>
    <p:extLst>
      <p:ext uri="{BB962C8B-B14F-4D97-AF65-F5344CB8AC3E}">
        <p14:creationId xmlns:p14="http://schemas.microsoft.com/office/powerpoint/2010/main" val="968595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practices for large network nonprofit boards (1 of 2)</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endParaRPr lang="en-GB" sz="100" dirty="0">
              <a:solidFill>
                <a:srgbClr val="FFFFFF"/>
              </a:solidFill>
            </a:endParaRPr>
          </a:p>
        </p:txBody>
      </p:sp>
      <p:sp>
        <p:nvSpPr>
          <p:cNvPr id="8" name="Rectangle 7"/>
          <p:cNvSpPr/>
          <p:nvPr/>
        </p:nvSpPr>
        <p:spPr bwMode="auto">
          <a:xfrm>
            <a:off x="1542391" y="1680596"/>
            <a:ext cx="6923150" cy="1863925"/>
          </a:xfrm>
          <a:prstGeom prst="rect">
            <a:avLst/>
          </a:prstGeom>
          <a:solidFill>
            <a:srgbClr val="D0D1D3"/>
          </a:solidFill>
          <a:ln w="9525" cap="flat" cmpd="sng" algn="ctr">
            <a:noFill/>
            <a:prstDash val="solid"/>
            <a:round/>
            <a:headEnd type="none" w="med" len="med"/>
            <a:tailEnd type="none" w="med" len="med"/>
          </a:ln>
          <a:effectLst/>
        </p:spPr>
        <p:txBody>
          <a:bodyPr vert="horz" wrap="square" lIns="88758" tIns="44379" rIns="88758" bIns="44379" numCol="1" rtlCol="0" anchor="ctr" anchorCtr="0" compatLnSpc="1">
            <a:prstTxWarp prst="textNoShape">
              <a:avLst/>
            </a:prstTxWarp>
          </a:bodyPr>
          <a:lstStyle/>
          <a:p>
            <a:pPr algn="ctr" defTabSz="887600" eaLnBrk="0" fontAlgn="base" hangingPunct="0">
              <a:spcBef>
                <a:spcPct val="0"/>
              </a:spcBef>
              <a:spcAft>
                <a:spcPct val="0"/>
              </a:spcAft>
            </a:pPr>
            <a:r>
              <a:rPr lang="en-US" sz="1748" b="1" u="sng" dirty="0">
                <a:ea typeface="Verdana" panose="020B0604030504040204" pitchFamily="34" charset="0"/>
                <a:cs typeface="Verdana" panose="020B0604030504040204" pitchFamily="34" charset="0"/>
              </a:rPr>
              <a:t>Post-board meeting follow-up</a:t>
            </a:r>
          </a:p>
          <a:p>
            <a:pPr algn="ctr" defTabSz="887600" eaLnBrk="0" fontAlgn="base" hangingPunct="0">
              <a:spcBef>
                <a:spcPct val="0"/>
              </a:spcBef>
              <a:spcAft>
                <a:spcPct val="0"/>
              </a:spcAft>
            </a:pPr>
            <a:endParaRPr lang="en-US" sz="1067" b="1" dirty="0">
              <a:ea typeface="Verdana" panose="020B0604030504040204" pitchFamily="34" charset="0"/>
              <a:cs typeface="Verdana" panose="020B0604030504040204" pitchFamily="34" charset="0"/>
            </a:endParaRPr>
          </a:p>
          <a:p>
            <a:pPr algn="ctr" defTabSz="887600" eaLnBrk="0" fontAlgn="base" hangingPunct="0">
              <a:spcBef>
                <a:spcPct val="0"/>
              </a:spcBef>
              <a:spcAft>
                <a:spcPct val="0"/>
              </a:spcAft>
            </a:pPr>
            <a:r>
              <a:rPr lang="en-US" sz="1553" dirty="0">
                <a:ea typeface="Verdana" panose="020B0604030504040204" pitchFamily="34" charset="0"/>
                <a:cs typeface="Verdana" panose="020B0604030504040204" pitchFamily="34" charset="0"/>
              </a:rPr>
              <a:t>While many boards send out </a:t>
            </a:r>
            <a:r>
              <a:rPr lang="en-US" sz="1553" b="1" dirty="0">
                <a:ea typeface="Verdana" panose="020B0604030504040204" pitchFamily="34" charset="0"/>
                <a:cs typeface="Verdana" panose="020B0604030504040204" pitchFamily="34" charset="0"/>
              </a:rPr>
              <a:t>post-meeting surveys</a:t>
            </a:r>
            <a:r>
              <a:rPr lang="en-US" sz="1553" dirty="0">
                <a:ea typeface="Verdana" panose="020B0604030504040204" pitchFamily="34" charset="0"/>
                <a:cs typeface="Verdana" panose="020B0604030504040204" pitchFamily="34" charset="0"/>
              </a:rPr>
              <a:t>, a best practice is to also send out </a:t>
            </a:r>
            <a:r>
              <a:rPr lang="en-US" sz="1553" b="1" dirty="0">
                <a:ea typeface="Verdana" panose="020B0604030504040204" pitchFamily="34" charset="0"/>
                <a:cs typeface="Verdana" panose="020B0604030504040204" pitchFamily="34" charset="0"/>
              </a:rPr>
              <a:t>talking points or an after-action report</a:t>
            </a:r>
            <a:r>
              <a:rPr lang="en-US" sz="1553" dirty="0">
                <a:ea typeface="Verdana" panose="020B0604030504040204" pitchFamily="34" charset="0"/>
                <a:cs typeface="Verdana" panose="020B0604030504040204" pitchFamily="34" charset="0"/>
              </a:rPr>
              <a:t>, to ensure that all board members have an accurate summary of the board’s discussions, and can convey a consistent message to their constituents</a:t>
            </a:r>
            <a:endParaRPr lang="en-GB" sz="1553" dirty="0">
              <a:ea typeface="Verdana" panose="020B0604030504040204" pitchFamily="34" charset="0"/>
              <a:cs typeface="Verdana" panose="020B0604030504040204" pitchFamily="34" charset="0"/>
            </a:endParaRPr>
          </a:p>
        </p:txBody>
      </p:sp>
      <p:sp>
        <p:nvSpPr>
          <p:cNvPr id="20" name="Gray2"/>
          <p:cNvSpPr>
            <a:spLocks noChangeAspect="1"/>
          </p:cNvSpPr>
          <p:nvPr/>
        </p:nvSpPr>
        <p:spPr bwMode="auto">
          <a:xfrm>
            <a:off x="4736851" y="1310579"/>
            <a:ext cx="534230" cy="534230"/>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wrap="none" lIns="0" tIns="0" rIns="0" bIns="0" anchor="ctr"/>
          <a:lstStyle/>
          <a:p>
            <a:pPr algn="ctr" eaLnBrk="0" hangingPunct="0">
              <a:defRPr/>
            </a:pPr>
            <a:r>
              <a:rPr lang="en-GB" sz="2400" b="1" dirty="0"/>
              <a:t>1</a:t>
            </a:r>
          </a:p>
        </p:txBody>
      </p:sp>
      <p:sp>
        <p:nvSpPr>
          <p:cNvPr id="9" name="Rectangle 8"/>
          <p:cNvSpPr/>
          <p:nvPr/>
        </p:nvSpPr>
        <p:spPr bwMode="auto">
          <a:xfrm>
            <a:off x="1542391" y="4523028"/>
            <a:ext cx="6923150" cy="1863925"/>
          </a:xfrm>
          <a:prstGeom prst="rect">
            <a:avLst/>
          </a:prstGeom>
          <a:solidFill>
            <a:srgbClr val="D0D1D3"/>
          </a:solidFill>
          <a:ln w="9525" cap="flat" cmpd="sng" algn="ctr">
            <a:noFill/>
            <a:prstDash val="solid"/>
            <a:round/>
            <a:headEnd type="none" w="med" len="med"/>
            <a:tailEnd type="none" w="med" len="med"/>
          </a:ln>
          <a:effectLst/>
        </p:spPr>
        <p:txBody>
          <a:bodyPr vert="horz" wrap="square" lIns="88758" tIns="44379" rIns="88758" bIns="44379" numCol="1" rtlCol="0" anchor="ctr" anchorCtr="0" compatLnSpc="1">
            <a:prstTxWarp prst="textNoShape">
              <a:avLst/>
            </a:prstTxWarp>
          </a:bodyPr>
          <a:lstStyle/>
          <a:p>
            <a:pPr algn="ctr"/>
            <a:r>
              <a:rPr lang="en-US" sz="1748" b="1" u="sng" dirty="0">
                <a:ea typeface="Verdana" panose="020B0604030504040204" pitchFamily="34" charset="0"/>
                <a:cs typeface="Verdana" panose="020B0604030504040204" pitchFamily="34" charset="0"/>
              </a:rPr>
              <a:t>Board relations staff member</a:t>
            </a:r>
          </a:p>
          <a:p>
            <a:pPr algn="ctr"/>
            <a:endParaRPr lang="en-US" sz="1067" b="1" dirty="0">
              <a:ea typeface="Verdana" panose="020B0604030504040204" pitchFamily="34" charset="0"/>
              <a:cs typeface="Verdana" panose="020B0604030504040204" pitchFamily="34" charset="0"/>
            </a:endParaRPr>
          </a:p>
          <a:p>
            <a:pPr algn="ctr"/>
            <a:r>
              <a:rPr lang="en-US" sz="1553" dirty="0">
                <a:ea typeface="Verdana" panose="020B0604030504040204" pitchFamily="34" charset="0"/>
                <a:cs typeface="Verdana" panose="020B0604030504040204" pitchFamily="34" charset="0"/>
              </a:rPr>
              <a:t>A </a:t>
            </a:r>
            <a:r>
              <a:rPr lang="en-US" sz="1553" b="1" dirty="0">
                <a:ea typeface="Verdana" panose="020B0604030504040204" pitchFamily="34" charset="0"/>
                <a:cs typeface="Verdana" panose="020B0604030504040204" pitchFamily="34" charset="0"/>
              </a:rPr>
              <a:t>full-time staff person </a:t>
            </a:r>
            <a:r>
              <a:rPr lang="en-US" sz="1553" dirty="0">
                <a:ea typeface="Verdana" panose="020B0604030504040204" pitchFamily="34" charset="0"/>
                <a:cs typeface="Verdana" panose="020B0604030504040204" pitchFamily="34" charset="0"/>
              </a:rPr>
              <a:t>charged with managing the board relationship can be an important asset; this person is not an admin or event planner, but an </a:t>
            </a:r>
            <a:r>
              <a:rPr lang="en-US" sz="1553" b="1" dirty="0">
                <a:ea typeface="Verdana" panose="020B0604030504040204" pitchFamily="34" charset="0"/>
                <a:cs typeface="Verdana" panose="020B0604030504040204" pitchFamily="34" charset="0"/>
              </a:rPr>
              <a:t>internal facilitator and board project manager </a:t>
            </a:r>
            <a:r>
              <a:rPr lang="en-US" sz="1553" dirty="0">
                <a:ea typeface="Verdana" panose="020B0604030504040204" pitchFamily="34" charset="0"/>
                <a:cs typeface="Verdana" panose="020B0604030504040204" pitchFamily="34" charset="0"/>
              </a:rPr>
              <a:t>who shapes agendas, keeps the board and its committees on track, and ensures appropriate follow-up</a:t>
            </a:r>
            <a:endParaRPr lang="en-GB" sz="1553" dirty="0">
              <a:ea typeface="Verdana" panose="020B0604030504040204" pitchFamily="34" charset="0"/>
              <a:cs typeface="Verdana" panose="020B0604030504040204" pitchFamily="34" charset="0"/>
            </a:endParaRPr>
          </a:p>
        </p:txBody>
      </p:sp>
      <p:sp>
        <p:nvSpPr>
          <p:cNvPr id="26" name="Gray2"/>
          <p:cNvSpPr>
            <a:spLocks noChangeAspect="1"/>
          </p:cNvSpPr>
          <p:nvPr/>
        </p:nvSpPr>
        <p:spPr bwMode="auto">
          <a:xfrm>
            <a:off x="4736851" y="4165695"/>
            <a:ext cx="534230" cy="534230"/>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wrap="none" lIns="0" tIns="0" rIns="0" bIns="0" anchor="ctr"/>
          <a:lstStyle/>
          <a:p>
            <a:pPr algn="ctr" eaLnBrk="0" hangingPunct="0">
              <a:defRPr/>
            </a:pPr>
            <a:r>
              <a:rPr lang="en-GB" sz="2400" b="1" dirty="0"/>
              <a:t>2</a:t>
            </a:r>
          </a:p>
        </p:txBody>
      </p:sp>
    </p:spTree>
    <p:extLst>
      <p:ext uri="{BB962C8B-B14F-4D97-AF65-F5344CB8AC3E}">
        <p14:creationId xmlns:p14="http://schemas.microsoft.com/office/powerpoint/2010/main" val="3299244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542391" y="1680596"/>
            <a:ext cx="6923150" cy="1863925"/>
          </a:xfrm>
          <a:prstGeom prst="rect">
            <a:avLst/>
          </a:prstGeom>
          <a:solidFill>
            <a:srgbClr val="D0D1D3"/>
          </a:solidFill>
          <a:ln w="9525" cap="flat" cmpd="sng" algn="ctr">
            <a:noFill/>
            <a:prstDash val="solid"/>
            <a:round/>
            <a:headEnd type="none" w="med" len="med"/>
            <a:tailEnd type="none" w="med" len="med"/>
          </a:ln>
          <a:effectLst/>
        </p:spPr>
        <p:txBody>
          <a:bodyPr vert="horz" wrap="square" lIns="88758" tIns="44379" rIns="88758" bIns="44379" numCol="1" rtlCol="0" anchor="ctr" anchorCtr="0" compatLnSpc="1">
            <a:prstTxWarp prst="textNoShape">
              <a:avLst/>
            </a:prstTxWarp>
          </a:bodyPr>
          <a:lstStyle/>
          <a:p>
            <a:pPr algn="ctr"/>
            <a:r>
              <a:rPr lang="en-US" sz="1750" b="1" u="sng" dirty="0">
                <a:ea typeface="Verdana" panose="020B0604030504040204" pitchFamily="34" charset="0"/>
                <a:cs typeface="Verdana" panose="020B0604030504040204" pitchFamily="34" charset="0"/>
              </a:rPr>
              <a:t>Deep recruitment pipelines</a:t>
            </a:r>
          </a:p>
          <a:p>
            <a:pPr algn="ctr"/>
            <a:endParaRPr lang="en-US" sz="1750" b="1" dirty="0">
              <a:ea typeface="Verdana" panose="020B0604030504040204" pitchFamily="34" charset="0"/>
              <a:cs typeface="Verdana" panose="020B0604030504040204" pitchFamily="34" charset="0"/>
            </a:endParaRPr>
          </a:p>
          <a:p>
            <a:pPr algn="ctr"/>
            <a:r>
              <a:rPr lang="en-US" sz="1550" dirty="0">
                <a:ea typeface="Verdana" panose="020B0604030504040204" pitchFamily="34" charset="0"/>
                <a:cs typeface="Verdana" panose="020B0604030504040204" pitchFamily="34" charset="0"/>
              </a:rPr>
              <a:t>Virtually all boards face some difficulty in recruiting the right mix of skills and backgrounds. With a </a:t>
            </a:r>
            <a:r>
              <a:rPr lang="en-US" sz="1550" b="1" dirty="0">
                <a:ea typeface="Verdana" panose="020B0604030504040204" pitchFamily="34" charset="0"/>
                <a:cs typeface="Verdana" panose="020B0604030504040204" pitchFamily="34" charset="0"/>
              </a:rPr>
              <a:t>skills matrix </a:t>
            </a:r>
            <a:r>
              <a:rPr lang="en-US" sz="1550" dirty="0">
                <a:ea typeface="Verdana" panose="020B0604030504040204" pitchFamily="34" charset="0"/>
                <a:cs typeface="Verdana" panose="020B0604030504040204" pitchFamily="34" charset="0"/>
              </a:rPr>
              <a:t>looking several years out, and a dedicated </a:t>
            </a:r>
            <a:r>
              <a:rPr lang="en-US" sz="1550" b="1" dirty="0">
                <a:ea typeface="Verdana" panose="020B0604030504040204" pitchFamily="34" charset="0"/>
                <a:cs typeface="Verdana" panose="020B0604030504040204" pitchFamily="34" charset="0"/>
              </a:rPr>
              <a:t>focus from the nominating committee, the board chair, and the CEO,</a:t>
            </a:r>
            <a:r>
              <a:rPr lang="en-US" sz="1550" dirty="0">
                <a:ea typeface="Verdana" panose="020B0604030504040204" pitchFamily="34" charset="0"/>
                <a:cs typeface="Verdana" panose="020B0604030504040204" pitchFamily="34" charset="0"/>
              </a:rPr>
              <a:t> organizations can develop a deep list of potential candidates to choose from</a:t>
            </a:r>
            <a:endParaRPr lang="en-GB" sz="1550" dirty="0">
              <a:ea typeface="Verdana" panose="020B0604030504040204" pitchFamily="34" charset="0"/>
              <a:cs typeface="Verdana" panose="020B0604030504040204" pitchFamily="34" charset="0"/>
            </a:endParaRPr>
          </a:p>
        </p:txBody>
      </p:sp>
      <p:sp>
        <p:nvSpPr>
          <p:cNvPr id="10" name="Gray2"/>
          <p:cNvSpPr>
            <a:spLocks noChangeAspect="1"/>
          </p:cNvSpPr>
          <p:nvPr/>
        </p:nvSpPr>
        <p:spPr bwMode="auto">
          <a:xfrm>
            <a:off x="4736851" y="1310579"/>
            <a:ext cx="534230" cy="534230"/>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wrap="none" lIns="0" tIns="0" rIns="0" bIns="0" anchor="ctr"/>
          <a:lstStyle/>
          <a:p>
            <a:pPr algn="ctr" eaLnBrk="0" hangingPunct="0">
              <a:defRPr/>
            </a:pPr>
            <a:r>
              <a:rPr lang="en-GB" sz="2400" b="1" dirty="0" smtClean="0"/>
              <a:t>3</a:t>
            </a:r>
            <a:endParaRPr lang="en-GB" sz="2400" b="1" dirty="0"/>
          </a:p>
        </p:txBody>
      </p:sp>
      <p:sp>
        <p:nvSpPr>
          <p:cNvPr id="11" name="Rectangle 10"/>
          <p:cNvSpPr/>
          <p:nvPr/>
        </p:nvSpPr>
        <p:spPr bwMode="auto">
          <a:xfrm>
            <a:off x="1542391" y="4523028"/>
            <a:ext cx="6923150" cy="1863925"/>
          </a:xfrm>
          <a:prstGeom prst="rect">
            <a:avLst/>
          </a:prstGeom>
          <a:solidFill>
            <a:srgbClr val="D0D1D3"/>
          </a:solidFill>
          <a:ln w="9525" cap="flat" cmpd="sng" algn="ctr">
            <a:noFill/>
            <a:prstDash val="solid"/>
            <a:round/>
            <a:headEnd type="none" w="med" len="med"/>
            <a:tailEnd type="none" w="med" len="med"/>
          </a:ln>
          <a:effectLst/>
        </p:spPr>
        <p:txBody>
          <a:bodyPr vert="horz" wrap="square" lIns="88758" tIns="44379" rIns="88758" bIns="44379" numCol="1" rtlCol="0" anchor="ctr" anchorCtr="0" compatLnSpc="1">
            <a:prstTxWarp prst="textNoShape">
              <a:avLst/>
            </a:prstTxWarp>
          </a:bodyPr>
          <a:lstStyle/>
          <a:p>
            <a:pPr algn="ctr"/>
            <a:r>
              <a:rPr lang="en-US" sz="1750" b="1" u="sng" dirty="0">
                <a:ea typeface="Verdana" panose="020B0604030504040204" pitchFamily="34" charset="0"/>
                <a:cs typeface="Verdana" panose="020B0604030504040204" pitchFamily="34" charset="0"/>
              </a:rPr>
              <a:t>Board engagement</a:t>
            </a:r>
          </a:p>
          <a:p>
            <a:pPr algn="ctr"/>
            <a:endParaRPr lang="en-US" sz="1550" b="1" dirty="0">
              <a:ea typeface="Verdana" panose="020B0604030504040204" pitchFamily="34" charset="0"/>
              <a:cs typeface="Verdana" panose="020B0604030504040204" pitchFamily="34" charset="0"/>
            </a:endParaRPr>
          </a:p>
          <a:p>
            <a:pPr algn="ctr"/>
            <a:r>
              <a:rPr lang="en-US" sz="1550" dirty="0">
                <a:ea typeface="Verdana" panose="020B0604030504040204" pitchFamily="34" charset="0"/>
                <a:cs typeface="Verdana" panose="020B0604030504040204" pitchFamily="34" charset="0"/>
              </a:rPr>
              <a:t>An effective practice for ensuring that board members are engaged is a </a:t>
            </a:r>
            <a:r>
              <a:rPr lang="en-US" sz="1550" b="1" dirty="0">
                <a:ea typeface="Verdana" panose="020B0604030504040204" pitchFamily="34" charset="0"/>
                <a:cs typeface="Verdana" panose="020B0604030504040204" pitchFamily="34" charset="0"/>
              </a:rPr>
              <a:t>yearly engagement process, best done by survey and in-person interviews </a:t>
            </a:r>
            <a:r>
              <a:rPr lang="en-US" sz="1550" dirty="0">
                <a:ea typeface="Verdana" panose="020B0604030504040204" pitchFamily="34" charset="0"/>
                <a:cs typeface="Verdana" panose="020B0604030504040204" pitchFamily="34" charset="0"/>
              </a:rPr>
              <a:t>(with the CEO, board chair, or board relations staff member), to understand a board member’s goals and expectations, and maximize their contributions to the board</a:t>
            </a:r>
            <a:endParaRPr lang="en-GB" sz="1550" dirty="0">
              <a:ea typeface="Verdana" panose="020B0604030504040204" pitchFamily="34" charset="0"/>
              <a:cs typeface="Verdana" panose="020B0604030504040204" pitchFamily="34" charset="0"/>
            </a:endParaRPr>
          </a:p>
        </p:txBody>
      </p:sp>
      <p:sp>
        <p:nvSpPr>
          <p:cNvPr id="12" name="Gray2"/>
          <p:cNvSpPr>
            <a:spLocks noChangeAspect="1"/>
          </p:cNvSpPr>
          <p:nvPr/>
        </p:nvSpPr>
        <p:spPr bwMode="auto">
          <a:xfrm>
            <a:off x="4736851" y="4165695"/>
            <a:ext cx="534230" cy="534230"/>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wrap="none" lIns="0" tIns="0" rIns="0" bIns="0" anchor="ctr"/>
          <a:lstStyle/>
          <a:p>
            <a:pPr algn="ctr" eaLnBrk="0" hangingPunct="0">
              <a:defRPr/>
            </a:pPr>
            <a:r>
              <a:rPr lang="en-GB" sz="2400" b="1" dirty="0"/>
              <a:t>4</a:t>
            </a:r>
            <a:endParaRPr lang="en-GB" sz="2400" b="1" dirty="0"/>
          </a:p>
        </p:txBody>
      </p:sp>
      <p:sp>
        <p:nvSpPr>
          <p:cNvPr id="2" name="Title 1"/>
          <p:cNvSpPr>
            <a:spLocks noGrp="1"/>
          </p:cNvSpPr>
          <p:nvPr>
            <p:ph type="title"/>
          </p:nvPr>
        </p:nvSpPr>
        <p:spPr/>
        <p:txBody>
          <a:bodyPr/>
          <a:lstStyle/>
          <a:p>
            <a:r>
              <a:rPr lang="en-US" dirty="0"/>
              <a:t>Effective practices for large network nonprofit </a:t>
            </a:r>
            <a:r>
              <a:rPr lang="en-US" dirty="0" smtClean="0"/>
              <a:t>boards (2 of 2)</a:t>
            </a:r>
            <a:endParaRPr lang="en-GB" dirty="0"/>
          </a:p>
        </p:txBody>
      </p:sp>
      <p:sp>
        <p:nvSpPr>
          <p:cNvPr id="8" name="BainBulletsConfiguration" hidden="1"/>
          <p:cNvSpPr txBox="1"/>
          <p:nvPr/>
        </p:nvSpPr>
        <p:spPr>
          <a:xfrm>
            <a:off x="471661" y="12690"/>
            <a:ext cx="8629282" cy="107722"/>
          </a:xfrm>
          <a:prstGeom prst="rect">
            <a:avLst/>
          </a:prstGeom>
          <a:noFill/>
        </p:spPr>
        <p:txBody>
          <a:bodyPr vert="horz" rtlCol="0">
            <a:spAutoFit/>
          </a:bodyPr>
          <a:lstStyle/>
          <a:p>
            <a:endParaRPr lang="en-GB" sz="100" dirty="0">
              <a:solidFill>
                <a:srgbClr val="FFFFFF"/>
              </a:solidFill>
            </a:endParaRPr>
          </a:p>
        </p:txBody>
      </p:sp>
    </p:spTree>
    <p:extLst>
      <p:ext uri="{BB962C8B-B14F-4D97-AF65-F5344CB8AC3E}">
        <p14:creationId xmlns:p14="http://schemas.microsoft.com/office/powerpoint/2010/main" val="2263663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three areas of analysis key to understanding board effectiveness </a:t>
            </a:r>
            <a:endParaRPr lang="en-GB" dirty="0"/>
          </a:p>
        </p:txBody>
      </p:sp>
      <p:sp>
        <p:nvSpPr>
          <p:cNvPr id="4"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8_89 9_89 10_89</a:t>
            </a:r>
          </a:p>
        </p:txBody>
      </p:sp>
      <p:sp>
        <p:nvSpPr>
          <p:cNvPr id="5" name="TextBox 4"/>
          <p:cNvSpPr txBox="1"/>
          <p:nvPr>
            <p:custDataLst>
              <p:tags r:id="rId1"/>
            </p:custDataLst>
          </p:nvPr>
        </p:nvSpPr>
        <p:spPr>
          <a:xfrm>
            <a:off x="616509" y="1523049"/>
            <a:ext cx="2840266" cy="355923"/>
          </a:xfrm>
          <a:prstGeom prst="rect">
            <a:avLst/>
          </a:prstGeom>
          <a:blipFill dpi="0" rotWithShape="1">
            <a:blip r:embed="rId8"/>
            <a:srcRect/>
            <a:tile tx="0" ty="0" sx="100000" sy="100000" flip="xy" algn="b"/>
          </a:blipFill>
        </p:spPr>
        <p:txBody>
          <a:bodyPr vert="horz" wrap="square" lIns="0" tIns="0" rIns="0" bIns="86293" rtlCol="0" anchor="b">
            <a:spAutoFit/>
          </a:bodyPr>
          <a:lstStyle/>
          <a:p>
            <a:pPr algn="ctr"/>
            <a:r>
              <a:rPr lang="en-GB" sz="1747" b="1" cap="all" dirty="0"/>
              <a:t>structure</a:t>
            </a:r>
          </a:p>
        </p:txBody>
      </p:sp>
      <p:sp>
        <p:nvSpPr>
          <p:cNvPr id="6" name="TextBox 5"/>
          <p:cNvSpPr txBox="1"/>
          <p:nvPr>
            <p:custDataLst>
              <p:tags r:id="rId2"/>
            </p:custDataLst>
          </p:nvPr>
        </p:nvSpPr>
        <p:spPr>
          <a:xfrm>
            <a:off x="3789568" y="1523049"/>
            <a:ext cx="2840266" cy="355923"/>
          </a:xfrm>
          <a:prstGeom prst="rect">
            <a:avLst/>
          </a:prstGeom>
          <a:blipFill dpi="0" rotWithShape="1">
            <a:blip r:embed="rId8"/>
            <a:srcRect/>
            <a:tile tx="0" ty="0" sx="100000" sy="100000" flip="xy" algn="b"/>
          </a:blipFill>
        </p:spPr>
        <p:txBody>
          <a:bodyPr vert="horz" wrap="square" lIns="0" tIns="0" rIns="0" bIns="86293" rtlCol="0" anchor="b">
            <a:spAutoFit/>
          </a:bodyPr>
          <a:lstStyle/>
          <a:p>
            <a:pPr algn="ctr"/>
            <a:r>
              <a:rPr lang="en-GB" sz="1747" b="1" cap="all" dirty="0"/>
              <a:t>composition</a:t>
            </a:r>
          </a:p>
        </p:txBody>
      </p:sp>
      <p:sp>
        <p:nvSpPr>
          <p:cNvPr id="7" name="TextBox 6"/>
          <p:cNvSpPr txBox="1"/>
          <p:nvPr>
            <p:custDataLst>
              <p:tags r:id="rId3"/>
            </p:custDataLst>
          </p:nvPr>
        </p:nvSpPr>
        <p:spPr>
          <a:xfrm>
            <a:off x="6868628" y="1523049"/>
            <a:ext cx="2840266" cy="355923"/>
          </a:xfrm>
          <a:prstGeom prst="rect">
            <a:avLst/>
          </a:prstGeom>
          <a:blipFill dpi="0" rotWithShape="1">
            <a:blip r:embed="rId8"/>
            <a:srcRect/>
            <a:tile tx="0" ty="0" sx="100000" sy="100000" flip="xy" algn="b"/>
          </a:blipFill>
        </p:spPr>
        <p:txBody>
          <a:bodyPr vert="horz" wrap="square" lIns="0" tIns="0" rIns="0" bIns="86293" rtlCol="0" anchor="b">
            <a:spAutoFit/>
          </a:bodyPr>
          <a:lstStyle/>
          <a:p>
            <a:pPr algn="ctr"/>
            <a:r>
              <a:rPr lang="en-GB" sz="1747" b="1" cap="all" dirty="0"/>
              <a:t>procedures</a:t>
            </a:r>
          </a:p>
        </p:txBody>
      </p:sp>
      <p:sp>
        <p:nvSpPr>
          <p:cNvPr id="8" name="TextBox 7"/>
          <p:cNvSpPr txBox="1"/>
          <p:nvPr>
            <p:custDataLst>
              <p:tags r:id="rId4"/>
            </p:custDataLst>
          </p:nvPr>
        </p:nvSpPr>
        <p:spPr>
          <a:xfrm>
            <a:off x="616509" y="1903626"/>
            <a:ext cx="2840266" cy="2930987"/>
          </a:xfrm>
          <a:prstGeom prst="rect">
            <a:avLst/>
          </a:prstGeom>
          <a:noFill/>
        </p:spPr>
        <p:txBody>
          <a:bodyPr vert="horz" wrap="square" rtlCol="0" anchor="t">
            <a:noAutofit/>
          </a:bodyPr>
          <a:lstStyle/>
          <a:p>
            <a:pPr marL="182563" indent="-182563">
              <a:spcBef>
                <a:spcPts val="2484"/>
              </a:spcBef>
              <a:buSzPct val="100000"/>
              <a:buFont typeface="Verdana" panose="020B0604030504040204" pitchFamily="34" charset="0"/>
              <a:buChar char="•"/>
            </a:pPr>
            <a:r>
              <a:rPr lang="en-US" sz="1553" dirty="0"/>
              <a:t>Size of board</a:t>
            </a:r>
            <a:endParaRPr lang="en-GB" sz="1553" dirty="0"/>
          </a:p>
          <a:p>
            <a:pPr marL="182563" indent="-182563">
              <a:spcBef>
                <a:spcPts val="2484"/>
              </a:spcBef>
              <a:buSzPct val="100000"/>
              <a:buFont typeface="Verdana" panose="020B0604030504040204" pitchFamily="34" charset="0"/>
              <a:buChar char="•"/>
            </a:pPr>
            <a:r>
              <a:rPr lang="en-US" sz="1553" dirty="0"/>
              <a:t>Use of and alignment with ancillary boards </a:t>
            </a:r>
          </a:p>
          <a:p>
            <a:pPr marL="182563" indent="-182563">
              <a:spcBef>
                <a:spcPts val="2484"/>
              </a:spcBef>
              <a:buSzPct val="100000"/>
              <a:buFont typeface="Verdana" panose="020B0604030504040204" pitchFamily="34" charset="0"/>
              <a:buChar char="•"/>
            </a:pPr>
            <a:r>
              <a:rPr lang="en-US" sz="1553" dirty="0"/>
              <a:t>Nomination and selection of board members and chair, and their term limits</a:t>
            </a:r>
            <a:endParaRPr lang="en-GB" sz="1553" dirty="0"/>
          </a:p>
          <a:p>
            <a:pPr marL="182563" indent="-182563">
              <a:spcBef>
                <a:spcPts val="2484"/>
              </a:spcBef>
              <a:buSzPct val="100000"/>
              <a:buFont typeface="Verdana" panose="020B0604030504040204" pitchFamily="34" charset="0"/>
              <a:buChar char="•"/>
            </a:pPr>
            <a:r>
              <a:rPr lang="en-US" sz="1553" dirty="0"/>
              <a:t>Committees (chartered or created)</a:t>
            </a:r>
            <a:endParaRPr lang="en-GB" sz="1553" dirty="0"/>
          </a:p>
        </p:txBody>
      </p:sp>
      <p:sp>
        <p:nvSpPr>
          <p:cNvPr id="9" name="TextBox 8"/>
          <p:cNvSpPr txBox="1"/>
          <p:nvPr>
            <p:custDataLst>
              <p:tags r:id="rId5"/>
            </p:custDataLst>
          </p:nvPr>
        </p:nvSpPr>
        <p:spPr>
          <a:xfrm>
            <a:off x="3789568" y="1903627"/>
            <a:ext cx="2840266" cy="2248452"/>
          </a:xfrm>
          <a:prstGeom prst="rect">
            <a:avLst/>
          </a:prstGeom>
          <a:noFill/>
        </p:spPr>
        <p:txBody>
          <a:bodyPr vert="horz" wrap="square" rtlCol="0" anchor="t">
            <a:noAutofit/>
          </a:bodyPr>
          <a:lstStyle/>
          <a:p>
            <a:pPr marL="182563" indent="-182563">
              <a:spcBef>
                <a:spcPts val="4765"/>
              </a:spcBef>
              <a:buSzPct val="100000"/>
              <a:buFont typeface="Verdana" panose="020B0604030504040204" pitchFamily="34" charset="0"/>
              <a:buChar char="•"/>
            </a:pPr>
            <a:r>
              <a:rPr lang="en-US" sz="1553" dirty="0"/>
              <a:t>Representation requirements</a:t>
            </a:r>
            <a:endParaRPr lang="en-GB" sz="1553" dirty="0"/>
          </a:p>
          <a:p>
            <a:pPr marL="182563" indent="-182563">
              <a:spcBef>
                <a:spcPts val="4765"/>
              </a:spcBef>
              <a:buSzPct val="100000"/>
              <a:buFont typeface="Verdana" panose="020B0604030504040204" pitchFamily="34" charset="0"/>
              <a:buChar char="•"/>
            </a:pPr>
            <a:r>
              <a:rPr lang="en-US" sz="1553" dirty="0"/>
              <a:t>Overall board profile (e.g., a skills or composition matrix)</a:t>
            </a:r>
            <a:endParaRPr lang="en-GB" sz="1553" dirty="0"/>
          </a:p>
          <a:p>
            <a:pPr marL="182563" indent="-182563">
              <a:spcBef>
                <a:spcPts val="4765"/>
              </a:spcBef>
              <a:buSzPct val="100000"/>
              <a:buFont typeface="Verdana" panose="020B0604030504040204" pitchFamily="34" charset="0"/>
              <a:buChar char="•"/>
            </a:pPr>
            <a:r>
              <a:rPr lang="en-US" sz="1553" dirty="0"/>
              <a:t>Diversity profile</a:t>
            </a:r>
            <a:endParaRPr lang="en-GB" sz="1553" dirty="0"/>
          </a:p>
        </p:txBody>
      </p:sp>
      <p:sp>
        <p:nvSpPr>
          <p:cNvPr id="10" name="TextBox 9"/>
          <p:cNvSpPr txBox="1"/>
          <p:nvPr>
            <p:custDataLst>
              <p:tags r:id="rId6"/>
            </p:custDataLst>
          </p:nvPr>
        </p:nvSpPr>
        <p:spPr>
          <a:xfrm>
            <a:off x="6868628" y="1903626"/>
            <a:ext cx="2882835" cy="2930986"/>
          </a:xfrm>
          <a:prstGeom prst="rect">
            <a:avLst/>
          </a:prstGeom>
          <a:noFill/>
        </p:spPr>
        <p:txBody>
          <a:bodyPr vert="horz" wrap="square" rtlCol="0" anchor="t">
            <a:noAutofit/>
          </a:bodyPr>
          <a:lstStyle/>
          <a:p>
            <a:pPr marL="182563" indent="-182563">
              <a:spcBef>
                <a:spcPts val="1863"/>
              </a:spcBef>
              <a:buSzPct val="100000"/>
              <a:buFont typeface="Verdana" panose="020B0604030504040204" pitchFamily="34" charset="0"/>
              <a:buChar char="•"/>
            </a:pPr>
            <a:r>
              <a:rPr lang="en-US" sz="1553" dirty="0"/>
              <a:t>Frequency of meetings</a:t>
            </a:r>
            <a:endParaRPr lang="en-GB" sz="1553" dirty="0"/>
          </a:p>
          <a:p>
            <a:pPr marL="182563" indent="-182563">
              <a:spcBef>
                <a:spcPts val="1863"/>
              </a:spcBef>
              <a:buSzPct val="100000"/>
              <a:buFont typeface="Verdana" panose="020B0604030504040204" pitchFamily="34" charset="0"/>
              <a:buChar char="•"/>
            </a:pPr>
            <a:r>
              <a:rPr lang="en-US" sz="1553" dirty="0"/>
              <a:t>Involvement in fundraising </a:t>
            </a:r>
          </a:p>
          <a:p>
            <a:pPr marL="182563" indent="-182563">
              <a:spcBef>
                <a:spcPts val="1863"/>
              </a:spcBef>
              <a:buSzPct val="100000"/>
              <a:buFont typeface="Verdana" panose="020B0604030504040204" pitchFamily="34" charset="0"/>
              <a:buChar char="•"/>
            </a:pPr>
            <a:r>
              <a:rPr lang="en-US" sz="1553" dirty="0"/>
              <a:t>Roles in decisions</a:t>
            </a:r>
          </a:p>
          <a:p>
            <a:pPr marL="182563" indent="-182563">
              <a:spcBef>
                <a:spcPts val="1863"/>
              </a:spcBef>
              <a:buSzPct val="100000"/>
              <a:buFont typeface="Verdana" panose="020B0604030504040204" pitchFamily="34" charset="0"/>
              <a:buChar char="•"/>
            </a:pPr>
            <a:r>
              <a:rPr lang="en-US" sz="1553" dirty="0"/>
              <a:t>Communication and approval methods</a:t>
            </a:r>
            <a:endParaRPr lang="en-GB" sz="1553" dirty="0"/>
          </a:p>
          <a:p>
            <a:pPr marL="182563" indent="-182563">
              <a:spcBef>
                <a:spcPts val="1863"/>
              </a:spcBef>
              <a:buSzPct val="100000"/>
              <a:buFont typeface="Verdana" panose="020B0604030504040204" pitchFamily="34" charset="0"/>
              <a:buChar char="•"/>
            </a:pPr>
            <a:r>
              <a:rPr lang="en-US" sz="1553" dirty="0"/>
              <a:t>Talent evaluation and management (board and senior staff)</a:t>
            </a:r>
            <a:endParaRPr lang="en-GB" sz="1553" dirty="0"/>
          </a:p>
        </p:txBody>
      </p:sp>
      <p:sp>
        <p:nvSpPr>
          <p:cNvPr id="14" name="Rounded Rectangle 13"/>
          <p:cNvSpPr/>
          <p:nvPr/>
        </p:nvSpPr>
        <p:spPr bwMode="auto">
          <a:xfrm>
            <a:off x="813751" y="5911477"/>
            <a:ext cx="8732523" cy="652336"/>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88758" tIns="44379" rIns="88758" bIns="44379" numCol="1" rtlCol="0" anchor="t" anchorCtr="0" compatLnSpc="1">
            <a:prstTxWarp prst="textNoShape">
              <a:avLst/>
            </a:prstTxWarp>
          </a:bodyPr>
          <a:lstStyle/>
          <a:p>
            <a:pPr algn="ctr" defTabSz="887600" eaLnBrk="0" fontAlgn="base" hangingPunct="0">
              <a:spcBef>
                <a:spcPct val="0"/>
              </a:spcBef>
              <a:spcAft>
                <a:spcPct val="0"/>
              </a:spcAft>
            </a:pPr>
            <a:r>
              <a:rPr lang="en-US" sz="1748" dirty="0">
                <a:solidFill>
                  <a:schemeClr val="tx2"/>
                </a:solidFill>
                <a:ea typeface="Verdana" panose="020B0604030504040204" pitchFamily="34" charset="0"/>
                <a:cs typeface="Verdana" panose="020B0604030504040204" pitchFamily="34" charset="0"/>
              </a:rPr>
              <a:t>Understanding boards across these areas of analysis allowed us to identify </a:t>
            </a:r>
            <a:endParaRPr lang="en-US" sz="1748" dirty="0" smtClean="0">
              <a:solidFill>
                <a:schemeClr val="tx2"/>
              </a:solidFill>
              <a:ea typeface="Verdana" panose="020B0604030504040204" pitchFamily="34" charset="0"/>
              <a:cs typeface="Verdana" panose="020B0604030504040204" pitchFamily="34" charset="0"/>
            </a:endParaRPr>
          </a:p>
          <a:p>
            <a:pPr algn="ctr" defTabSz="887600" eaLnBrk="0" fontAlgn="base" hangingPunct="0">
              <a:spcBef>
                <a:spcPct val="0"/>
              </a:spcBef>
              <a:spcAft>
                <a:spcPct val="0"/>
              </a:spcAft>
            </a:pPr>
            <a:r>
              <a:rPr lang="en-US" sz="1748" b="1" dirty="0" smtClean="0">
                <a:solidFill>
                  <a:schemeClr val="tx2"/>
                </a:solidFill>
                <a:ea typeface="Verdana" panose="020B0604030504040204" pitchFamily="34" charset="0"/>
                <a:cs typeface="Verdana" panose="020B0604030504040204" pitchFamily="34" charset="0"/>
              </a:rPr>
              <a:t>insights </a:t>
            </a:r>
            <a:r>
              <a:rPr lang="en-US" sz="1748" b="1" dirty="0">
                <a:solidFill>
                  <a:schemeClr val="tx2"/>
                </a:solidFill>
                <a:ea typeface="Verdana" panose="020B0604030504040204" pitchFamily="34" charset="0"/>
                <a:cs typeface="Verdana" panose="020B0604030504040204" pitchFamily="34" charset="0"/>
              </a:rPr>
              <a:t>and effective practices</a:t>
            </a:r>
            <a:endParaRPr lang="en-GB" sz="1748" b="1" dirty="0">
              <a:solidFill>
                <a:schemeClr val="tx2"/>
              </a:solidFill>
              <a:ea typeface="Verdana" panose="020B0604030504040204" pitchFamily="34" charset="0"/>
              <a:cs typeface="Verdana" panose="020B0604030504040204" pitchFamily="34" charset="0"/>
            </a:endParaRPr>
          </a:p>
        </p:txBody>
      </p:sp>
      <p:sp>
        <p:nvSpPr>
          <p:cNvPr id="3" name="Left Brace 2"/>
          <p:cNvSpPr/>
          <p:nvPr/>
        </p:nvSpPr>
        <p:spPr>
          <a:xfrm rot="16200000">
            <a:off x="4844764" y="727035"/>
            <a:ext cx="635876" cy="9092385"/>
          </a:xfrm>
          <a:prstGeom prst="leftBrace">
            <a:avLst>
              <a:gd name="adj1" fmla="val 57170"/>
              <a:gd name="adj2" fmla="val 50000"/>
            </a:avLst>
          </a:prstGeom>
          <a:ln w="22225"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7847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faced by large network nonprofit boards (1 of 2)</a:t>
            </a:r>
            <a:endParaRPr lang="en-GB" dirty="0"/>
          </a:p>
        </p:txBody>
      </p:sp>
      <p:sp>
        <p:nvSpPr>
          <p:cNvPr id="4" name="TextBox 3"/>
          <p:cNvSpPr txBox="1"/>
          <p:nvPr>
            <p:custDataLst>
              <p:tags r:id="rId1"/>
            </p:custDataLst>
          </p:nvPr>
        </p:nvSpPr>
        <p:spPr>
          <a:xfrm>
            <a:off x="816832" y="1490777"/>
            <a:ext cx="8751017" cy="4541888"/>
          </a:xfrm>
          <a:prstGeom prst="rect">
            <a:avLst/>
          </a:prstGeom>
          <a:noFill/>
        </p:spPr>
        <p:txBody>
          <a:bodyPr vert="horz" wrap="square" rtlCol="0" anchor="t">
            <a:noAutofit/>
          </a:bodyPr>
          <a:lstStyle/>
          <a:p>
            <a:pPr marL="182563" indent="-182563">
              <a:spcBef>
                <a:spcPts val="5366"/>
              </a:spcBef>
              <a:buSzPct val="100000"/>
              <a:buFont typeface="Verdana" panose="020B0604030504040204" pitchFamily="34" charset="0"/>
              <a:buChar char="•"/>
            </a:pPr>
            <a:r>
              <a:rPr lang="en-GB" sz="1747" dirty="0"/>
              <a:t>While committees do important work on behalf of the board, it is difficult and time consuming to manage a significant number of committees</a:t>
            </a:r>
          </a:p>
          <a:p>
            <a:pPr marL="449263" lvl="1" indent="-182563">
              <a:spcBef>
                <a:spcPts val="1610"/>
              </a:spcBef>
              <a:buSzPct val="100000"/>
              <a:buFont typeface="Verdana" panose="020B0604030504040204" pitchFamily="34" charset="0"/>
              <a:buChar char="-"/>
            </a:pPr>
            <a:r>
              <a:rPr lang="en-US" sz="1547" dirty="0"/>
              <a:t>This can be resolved by having as few standing committees as possible, and when needed, create time-limited ad-hoc task forces that can be easily disbanded once they’ve performed their function</a:t>
            </a:r>
          </a:p>
          <a:p>
            <a:pPr marL="449263" lvl="1" indent="-182563">
              <a:spcBef>
                <a:spcPts val="1610"/>
              </a:spcBef>
              <a:buSzPct val="100000"/>
              <a:buFont typeface="Verdana" panose="020B0604030504040204" pitchFamily="34" charset="0"/>
              <a:buChar char="-"/>
            </a:pPr>
            <a:r>
              <a:rPr lang="en-US" sz="1547" dirty="0"/>
              <a:t>Other methods include combining committees formally, or having similar committees meet together, to reduce the complexities of board meetings</a:t>
            </a:r>
          </a:p>
          <a:p>
            <a:pPr marL="182563" indent="-182563">
              <a:spcBef>
                <a:spcPts val="5366"/>
              </a:spcBef>
              <a:buSzPct val="100000"/>
              <a:buFont typeface="Verdana" panose="020B0604030504040204" pitchFamily="34" charset="0"/>
              <a:buChar char="•"/>
            </a:pPr>
            <a:r>
              <a:rPr lang="en-US" sz="1747" dirty="0" smtClean="0"/>
              <a:t>Board </a:t>
            </a:r>
            <a:r>
              <a:rPr lang="en-US" sz="1747" dirty="0"/>
              <a:t>meetings can be consumed by read-outs from multiple committees, and not leave sufficient time for board members to focus on strategic issues facing the organization</a:t>
            </a:r>
          </a:p>
          <a:p>
            <a:pPr marL="449263" lvl="1" indent="-182563">
              <a:spcBef>
                <a:spcPts val="1610"/>
              </a:spcBef>
              <a:buSzPct val="100000"/>
              <a:buFont typeface="Verdana" panose="020B0604030504040204" pitchFamily="34" charset="0"/>
              <a:buChar char="-"/>
            </a:pPr>
            <a:r>
              <a:rPr lang="en-US" sz="1547" dirty="0"/>
              <a:t>Boards can consider delegating as much compliance-focused decision-making as possible to committees, so they can bring only critical issues to the full board</a:t>
            </a:r>
          </a:p>
          <a:p>
            <a:pPr marL="449263" lvl="1" indent="-182563">
              <a:spcBef>
                <a:spcPts val="1610"/>
              </a:spcBef>
              <a:buSzPct val="100000"/>
              <a:buFont typeface="Verdana" panose="020B0604030504040204" pitchFamily="34" charset="0"/>
              <a:buChar char="-"/>
            </a:pPr>
            <a:r>
              <a:rPr lang="en-US" sz="1547" dirty="0"/>
              <a:t>Boards may also use an online protected portal to house important board documents, including key committee decisions, to keep members informed without using meeting time</a:t>
            </a:r>
          </a:p>
        </p:txBody>
      </p:sp>
      <p:sp>
        <p:nvSpPr>
          <p:cNvPr id="5"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4_89</a:t>
            </a:r>
          </a:p>
        </p:txBody>
      </p:sp>
    </p:spTree>
    <p:extLst>
      <p:ext uri="{BB962C8B-B14F-4D97-AF65-F5344CB8AC3E}">
        <p14:creationId xmlns:p14="http://schemas.microsoft.com/office/powerpoint/2010/main" val="2351234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faced by large network nonprofit boards (2 of 2)</a:t>
            </a:r>
            <a:endParaRPr lang="en-GB" dirty="0"/>
          </a:p>
        </p:txBody>
      </p:sp>
      <p:sp>
        <p:nvSpPr>
          <p:cNvPr id="4" name="TextBox 3"/>
          <p:cNvSpPr txBox="1"/>
          <p:nvPr>
            <p:custDataLst>
              <p:tags r:id="rId1"/>
            </p:custDataLst>
          </p:nvPr>
        </p:nvSpPr>
        <p:spPr>
          <a:xfrm>
            <a:off x="816832" y="1638656"/>
            <a:ext cx="8751017" cy="4187905"/>
          </a:xfrm>
          <a:prstGeom prst="rect">
            <a:avLst/>
          </a:prstGeom>
          <a:noFill/>
        </p:spPr>
        <p:txBody>
          <a:bodyPr vert="horz" wrap="square" rtlCol="0" anchor="t">
            <a:noAutofit/>
          </a:bodyPr>
          <a:lstStyle/>
          <a:p>
            <a:pPr marL="182563" indent="-182563">
              <a:spcBef>
                <a:spcPts val="5850"/>
              </a:spcBef>
              <a:buSzPct val="100000"/>
              <a:buFont typeface="Verdana" panose="020B0604030504040204" pitchFamily="34" charset="0"/>
              <a:buChar char="•"/>
            </a:pPr>
            <a:r>
              <a:rPr lang="en-US" sz="1747" dirty="0"/>
              <a:t>Recruiting high-profile board members can pose a challenge</a:t>
            </a:r>
          </a:p>
          <a:p>
            <a:pPr marL="449263" lvl="1" indent="-182563">
              <a:spcBef>
                <a:spcPts val="1755"/>
              </a:spcBef>
              <a:buSzPct val="100000"/>
              <a:buFont typeface="Verdana" panose="020B0604030504040204" pitchFamily="34" charset="0"/>
              <a:buChar char="-"/>
            </a:pPr>
            <a:r>
              <a:rPr lang="en-US" sz="1547" dirty="0"/>
              <a:t>Having the CEO and board chair lead outreach to potential candidates (while the nominating committee remains responsible for gathering all nominations) has helped organizations recruit higher profile board members</a:t>
            </a:r>
          </a:p>
          <a:p>
            <a:pPr marL="449263" lvl="1" indent="-182563">
              <a:spcBef>
                <a:spcPts val="1755"/>
              </a:spcBef>
              <a:buSzPct val="100000"/>
              <a:buFont typeface="Verdana" panose="020B0604030504040204" pitchFamily="34" charset="0"/>
              <a:buChar char="-"/>
            </a:pPr>
            <a:r>
              <a:rPr lang="en-US" sz="1547" dirty="0"/>
              <a:t>Recruitment for these individuals can be enhanced by creating a CEO advisory council, allowing potential candidates to get to know the organization before making the commitment to join the governing board</a:t>
            </a:r>
          </a:p>
          <a:p>
            <a:pPr marL="182563" indent="-182563">
              <a:spcBef>
                <a:spcPts val="5850"/>
              </a:spcBef>
              <a:buSzPct val="100000"/>
              <a:buFont typeface="Verdana" panose="020B0604030504040204" pitchFamily="34" charset="0"/>
              <a:buChar char="•"/>
            </a:pPr>
            <a:r>
              <a:rPr lang="en-US" sz="1747" dirty="0"/>
              <a:t>Representation requirements can exacerbate the lack of racial diversity on most boards - if the affiliates aren’t diverse, they will contribute to a lack of diversity at the national level</a:t>
            </a:r>
          </a:p>
          <a:p>
            <a:pPr marL="449263" lvl="1" indent="-182563">
              <a:spcBef>
                <a:spcPts val="1755"/>
              </a:spcBef>
              <a:buSzPct val="100000"/>
              <a:buFont typeface="Verdana" panose="020B0604030504040204" pitchFamily="34" charset="0"/>
              <a:buChar char="-"/>
            </a:pPr>
            <a:r>
              <a:rPr lang="en-US" sz="1547" dirty="0"/>
              <a:t>This can be addressed by an explicit focus on recruiting diverse candidates that extends beyond the board, and is embedded within all levels of the organization</a:t>
            </a:r>
          </a:p>
        </p:txBody>
      </p:sp>
      <p:sp>
        <p:nvSpPr>
          <p:cNvPr id="5" name="BainBulletsConfiguration" hidden="1"/>
          <p:cNvSpPr txBox="1"/>
          <p:nvPr/>
        </p:nvSpPr>
        <p:spPr>
          <a:xfrm>
            <a:off x="471661" y="12690"/>
            <a:ext cx="8629282" cy="107722"/>
          </a:xfrm>
          <a:prstGeom prst="rect">
            <a:avLst/>
          </a:prstGeom>
          <a:noFill/>
        </p:spPr>
        <p:txBody>
          <a:bodyPr vert="horz" rtlCol="0">
            <a:spAutoFit/>
          </a:bodyPr>
          <a:lstStyle/>
          <a:p>
            <a:r>
              <a:rPr lang="en-GB" sz="100" dirty="0">
                <a:solidFill>
                  <a:srgbClr val="FFFFFF"/>
                </a:solidFill>
              </a:rPr>
              <a:t>4_89</a:t>
            </a:r>
          </a:p>
        </p:txBody>
      </p:sp>
    </p:spTree>
    <p:extLst>
      <p:ext uri="{BB962C8B-B14F-4D97-AF65-F5344CB8AC3E}">
        <p14:creationId xmlns:p14="http://schemas.microsoft.com/office/powerpoint/2010/main" val="40743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gendaTitle"/>
          <p:cNvSpPr>
            <a:spLocks noGrp="1"/>
          </p:cNvSpPr>
          <p:nvPr>
            <p:ph type="title"/>
          </p:nvPr>
        </p:nvSpPr>
        <p:spPr/>
        <p:txBody>
          <a:bodyPr/>
          <a:lstStyle/>
          <a:p>
            <a:r>
              <a:rPr lang="en-GB" dirty="0">
                <a:solidFill>
                  <a:srgbClr val="00437A"/>
                </a:solidFill>
              </a:rPr>
              <a:t>Agenda</a:t>
            </a:r>
            <a:endParaRPr lang="en-GB" dirty="0"/>
          </a:p>
        </p:txBody>
      </p:sp>
      <p:sp>
        <p:nvSpPr>
          <p:cNvPr id="6" name="BainBulletsConfiguration" hidden="1"/>
          <p:cNvSpPr txBox="1"/>
          <p:nvPr/>
        </p:nvSpPr>
        <p:spPr>
          <a:xfrm>
            <a:off x="471661" y="12690"/>
            <a:ext cx="8629282" cy="107722"/>
          </a:xfrm>
          <a:prstGeom prst="rect">
            <a:avLst/>
          </a:prstGeom>
          <a:noFill/>
        </p:spPr>
        <p:txBody>
          <a:bodyPr vert="horz" rtlCol="0">
            <a:spAutoFit/>
          </a:bodyPr>
          <a:lstStyle/>
          <a:p>
            <a:r>
              <a:rPr lang="en-GB" sz="100" smtClean="0">
                <a:solidFill>
                  <a:srgbClr val="FFFFFF"/>
                </a:solidFill>
              </a:rPr>
              <a:t>12_88</a:t>
            </a:r>
            <a:endParaRPr lang="en-GB" sz="100" dirty="0">
              <a:solidFill>
                <a:srgbClr val="FFFFFF"/>
              </a:solidFill>
            </a:endParaRPr>
          </a:p>
        </p:txBody>
      </p:sp>
      <p:sp>
        <p:nvSpPr>
          <p:cNvPr id="11" name="AgendaBar"/>
          <p:cNvSpPr/>
          <p:nvPr/>
        </p:nvSpPr>
        <p:spPr bwMode="auto">
          <a:xfrm>
            <a:off x="2548744" y="2231464"/>
            <a:ext cx="5671920" cy="597408"/>
          </a:xfrm>
          <a:prstGeom prst="roundRect">
            <a:avLst/>
          </a:prstGeom>
          <a:noFill/>
          <a:ln w="19050" cap="flat" cmpd="sng" algn="ctr">
            <a:solidFill>
              <a:srgbClr val="74767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88758" tIns="44379" rIns="88758" bIns="44379" numCol="1" rtlCol="0" anchor="t" anchorCtr="0" compatLnSpc="1">
            <a:prstTxWarp prst="textNoShape">
              <a:avLst/>
            </a:prstTxWarp>
          </a:bodyPr>
          <a:lstStyle/>
          <a:p>
            <a:pPr defTabSz="887600" eaLnBrk="0" fontAlgn="base" hangingPunct="0">
              <a:spcBef>
                <a:spcPct val="0"/>
              </a:spcBef>
              <a:spcAft>
                <a:spcPct val="0"/>
              </a:spcAft>
            </a:pPr>
            <a:endParaRPr lang="en-GB" sz="1748" b="1" dirty="0">
              <a:solidFill>
                <a:srgbClr val="000000"/>
              </a:solidFill>
              <a:latin typeface="Arial Unicode MS" pitchFamily="34" charset="-128"/>
              <a:ea typeface="ＭＳ Ｐゴシック" pitchFamily="1" charset="-128"/>
            </a:endParaRPr>
          </a:p>
        </p:txBody>
      </p:sp>
      <p:sp>
        <p:nvSpPr>
          <p:cNvPr id="12" name="Agenda"/>
          <p:cNvSpPr txBox="1"/>
          <p:nvPr>
            <p:custDataLst>
              <p:tags r:id="rId1"/>
            </p:custDataLst>
          </p:nvPr>
        </p:nvSpPr>
        <p:spPr>
          <a:xfrm>
            <a:off x="2762104" y="2271088"/>
            <a:ext cx="5245200" cy="3611200"/>
          </a:xfrm>
          <a:prstGeom prst="rect">
            <a:avLst/>
          </a:prstGeom>
          <a:noFill/>
        </p:spPr>
        <p:txBody>
          <a:bodyPr vert="horz" wrap="square" rtlCol="0">
            <a:noAutofit/>
          </a:bodyPr>
          <a:lstStyle/>
          <a:p>
            <a:pPr marL="182563" indent="-182563">
              <a:spcBef>
                <a:spcPts val="4758"/>
              </a:spcBef>
              <a:buSzPct val="100000"/>
              <a:buFont typeface="Verdana" panose="020B0604030504040204" pitchFamily="34" charset="0"/>
              <a:buChar char="•"/>
            </a:pPr>
            <a:r>
              <a:rPr lang="en-US" sz="2800" dirty="0"/>
              <a:t>Structure</a:t>
            </a:r>
          </a:p>
          <a:p>
            <a:pPr marL="182563" indent="-182563">
              <a:spcBef>
                <a:spcPts val="4758"/>
              </a:spcBef>
              <a:buSzPct val="100000"/>
              <a:buFont typeface="Verdana" panose="020B0604030504040204" pitchFamily="34" charset="0"/>
              <a:buChar char="•"/>
            </a:pPr>
            <a:r>
              <a:rPr lang="en-US" sz="2800" dirty="0"/>
              <a:t>Composition</a:t>
            </a:r>
          </a:p>
          <a:p>
            <a:pPr marL="182563" indent="-182563">
              <a:spcBef>
                <a:spcPts val="4758"/>
              </a:spcBef>
              <a:buSzPct val="100000"/>
              <a:buFont typeface="Verdana" panose="020B0604030504040204" pitchFamily="34" charset="0"/>
              <a:buChar char="•"/>
            </a:pPr>
            <a:r>
              <a:rPr lang="en-US" sz="2800" dirty="0"/>
              <a:t>Procedures</a:t>
            </a:r>
          </a:p>
          <a:p>
            <a:pPr marL="182563" indent="-182563">
              <a:spcBef>
                <a:spcPts val="4758"/>
              </a:spcBef>
              <a:buSzPct val="100000"/>
              <a:buFont typeface="Verdana" panose="020B0604030504040204" pitchFamily="34" charset="0"/>
              <a:buChar char="•"/>
            </a:pPr>
            <a:r>
              <a:rPr lang="en-US" sz="2800" dirty="0"/>
              <a:t>Observations</a:t>
            </a:r>
            <a:endParaRPr lang="en-GB" sz="2800" dirty="0"/>
          </a:p>
        </p:txBody>
      </p:sp>
    </p:spTree>
    <p:extLst>
      <p:ext uri="{BB962C8B-B14F-4D97-AF65-F5344CB8AC3E}">
        <p14:creationId xmlns:p14="http://schemas.microsoft.com/office/powerpoint/2010/main" val="411387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Large network organizations have between 16 and 47 voting members</a:t>
            </a:r>
            <a:endParaRPr lang="en-GB" dirty="0"/>
          </a:p>
        </p:txBody>
      </p:sp>
      <p:sp>
        <p:nvSpPr>
          <p:cNvPr id="5" name="Rectangle 4"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PzPYVFw3D7i+DR0JDst7poTFmHTeNyDfbZCiXVp1mo9H+j3OiCcU4tf4Cwphig4J2i1Az+qsXEgYEl2s5Mm4DAAnCxKkR0qgJHHDQcNIMnH3rgjyCBSfpQ7EPfkoB1N2t+H1MJSU0Vk8rOCcyUnz7JeoG8W6rUdaF1y6JY09icMdunYJo04uve9xwS2DNpRUyhMqyNZsd/tq1hn2Mt63+UkmUkKwIo7dETo+orKbRV34zbos8ZDSOY4mJe811mjpONde5kR7gt5yCueFkfDx4By02smKBN9wyzk0CbeYdrUD5Vw1kRxhZp5YA/al5JkEOcy0XTF79ZcPk9BeVKZ2+OL8D5j6GjAtzx7hRAbPlwrKgkMHb2cWNdqaD4HVz8oRHmVhu8pUa1ICyznFZtAS1jKhkx4cwfzFfFxdl+pfuA3FbfWjyblUUl3R140ngrulkCxPgvbqNtyfO6UAIKXBjhmp1yqgwdNuhdQRA3kB56YVjgaqQ5PI5/Y4Nkct3JWjPW2nSxTzO6+UeNaaoswPFIwHE0mcuVcIl4JQb01KyCJAXW3fwUbfzIc3IIwq2BeCWvCAVDtfsGUg35C+NEFMYIB8M8FySTLi22kIaRZY6fRvZPrXf3ApZdYk5MR6gXfn8w4lsaQV7QBmGwH2leFgdDwgDNaY84PtTHjxkmP40QNrQfynxEpe7PtZ5RdVGiVxY60N0EnHJ3HUp0RlTRXdCWCuNL7HmlB4rIy7CMW3gKlRs2crOgzJMujuMIlufCiJSU/FOTwjSv13rHozzXghHaWaZ4tAjGGu78rTOVumgWAdzNvU4KzhkBXATCYicZ/XRZuHS2mBGIG4rwhNYywK7qVY4U1L3fnTHwdV4iEkdQo1rnrNBZFSP1Xdhr13jQycL/GdVPl4w60xJUtjkXkRJ2IJPCH8BE5KMeNTdmwMhsM/8f/aw2kJUSwNXH4Ib0G9+FW+RaiZlzTRsuooGZkPLXL0C2rjbRYHWWztb1KjonYFtdoVV6qRFkkaj1VGPHIZ5cf5qUX/dgLoDqYZf2lD8GceX/lFQsTnpXE+QWYT1XgRHUy6RC3vDa+T7XnWfdWYLrvOJuS2gfq5UE+ahSYggsQPoqv/O31RlYJLIAyyYHq/PqhaZ8DjoR4EA1AMuZ17Xsm78LmKeE/y0ZN2vYOpxNDsoTXh1BROOnaY3cqTpZ8zXrLcn02twNXfgho1/KYZWVqJkAtjw90TctH/DHorGU9OTLnc3oY9e/JWlhQeMUsy2eirwp/ASPgPRrp+b8JOGod6AaHSsmM56aCsd/MqyKhBe8Cz+e/20rAUFoB9Uxzq+FwwgOAqaHUlxWsj9lm/Umu9hdJ4/9lL5bBNberFnDrGPl1vHU3izGWjkglCHejPA017HCe+8CYTx8VlPFN35kQNBBTYqAo/JdMp5INTtnqUqyIXZf8eAr3pUz5fOafPo51g2NYr3V2R5xPdk1dYDio5jS+XOXcaddyYHGrSLqByOvrjU3QvMIMVFefKoS6L1aNMTYvqoInc0u8cM4bym4Dgy+wJ529yvrW+uTTl6VBEDtbsOsI+NdY04tsQNDFBm7RN0PdD62ZFY/qcF8fHrCB5z6Q5tqDcytdi9hMW7paR29Co410GG1MtncTYlAcxg9WbbEdmzB4hOsK0QNCdablApEzIASn33FqTMugkgR9RBElic3PyF1Jm5cD6CHS6aBrBQ5blnCtYY4bCui3oKLnRarWt6Jm+gMe493Ic5zYxkEA7azQAycXiE+moz7bbOLXubWB84/pxsOwbrfookqePxBz2C/JqzLy9pExGC22ydOrbeOjOQttg0KoZ2IMxvP+g+1ow4eLROiWu0W3o/5Atca2Xn49T/pXRhoEoyCqODXyr+TCxp09rTipc5YxrYecuw0REsZzDRYUX1madZNM2bhuBguRba7J4rV0KNu/OhuHsRzM5wIMW+Wyfy95Y7A3dKAAKLrRGtGBDoOvh7/lLOJohqdkHjxG71N7g4Ikn9mS2PvYSN74Ko0IO/nqlms/zkV5qRTsZrzEdB7v+LQbJ/hoG3M4t4KmyulertfWsNVop4LFf9HWSRdok/vGW2njW4wU+Hm2raX1rwjZGjjiQ93RQRQKYU8bV/jAFNLTvYH26fORo5Vy+1xzxcDvNZkcUQu6w95GqlkVUdHhlPgcF9pW9AyeM5mCw48v10PCJS09bJYM++NhMiZXzkmCPlGQSjdomHVq3IRK8k0UW0q1jVHXedcDyW0q/HHoEqDFfNKcSYh74bC9JczMTm0oenvBLLA3t1ncSRYeojrcEY5G0aTmUe2egWbiPerUaeXPAcPQC85DoS+gABC4dwAS1zieBH9CanpN704KiFHMN0pxYj3jjo3j0/4d0XwttYz9ZfOzlpDCPPkqxh8MDPG0sOXEulUzIb/bHtUyiQkN4yWVoiMyNFzGq3g3WsOtSMDnbfd5RpvaaIJMwIx59uEw76cKHInCYYdU8NYcVd6JWV2cg+Tpko70tpVKTpZCMXS9Kvz5ww36T8J/Uqc5kt1epxfFvcHU7ZbQO+r6oVjTJAwVsBuvek/bFy+1qcDp8wQ4bi2lyCRKC8JHB3NfCw4+ZR1BZ9FTCJaC44NO5U+PgFER1SC/nhp+mSnnbAXD8B0ogBwxNdDwCiHknAFBpEQvIHHcSXgNBEp1NixwnOO6dgCLP1R/8SfxWpPKrvK1C68YxBatmnclI1/OWZ5Ps3PYQkIqjUpnTkwd+DnuJBm6QJKNFS0n6OBA49yqPg+XmDzYoAFyLdS6lif24wRXdeL7FVD6yYw+Zy43D2er4Fg7dE2RxVFI2t3CbNbZNhUupFkkg2xdG+i2EGEFE9axE+JCfT7/Gyx1pQY5pWURHn0F5QXyGrZvlmj9i1IjpEqepzr8AnyUiNONz60e3KnODqY7vIxpGlAzp4YL4gdMTYf+2N5bBbVsp6TEz+W1HJF4Vwx2abTgtaVzYbT9xLhxzpiDGVCjP6weFEEoHiX6etHj8fIwVd+uXZeeaXy2tfr3fhsMxzoRzkjUdAVfbTb1oaE1QqlBiLoAyn/ogAnPkhcHHd11snX8KuSlDTlAFyMgx1BJ7uAmi0v5GvFZiYyOG1xxF2nLzBZVD/PzOlKEp/lbxyivysSe/FvAncSsIUu2tdYzALN6Vf2BfApL6lIP2aaYA/ncYi24nhmyZsoqQPC0X9JuuRIm0M1pw3hh+/qPNVuG4XmgGcPLLj1BWrKA8qnpyXAfD9VMlMkMrkhz86ih6XiulYgWpER9n8GixwwHHZJGIZBgm/RylTCtb5c6jXVm1Eub8bomrd3hvvfh7XwWQVZHWOiDPvMF8OoSzcoKa6M/JPHGfsexmmJGBy4ucvi7CgOiShy0+xAVb3tzFSSnXNUBw6WHWTEduyeHnntzz3kOcfwWnfwURkzRoleIhkMsuIf+9MEhgDd/Y1CEmuw2qOocgYKr/HmVeQTnFdPu703BHHiSlDV9abqiUU690L1zQwrCvwnz+8SsOrWEMDMCYsMxyRSnpsY9tAMKICWITWVTBKbsa4bQVjmQymMVBUwuJieCnadI8fGH/MfGahQqDIVGk45dHD976v9qYjAZn8zdM49apAkXAX225iODHgX+4KDpl4vqPn+T27vU1eWIGOEnofP2YhA8yRMJAcF8AYFLu9rP5uLcDBoGxsAiwI4Y0td1sSsG6AOA5bOGQS6vZMzqHJKHhprNVCvtwxtDKuKJgPCCYlSm4YnG7V7e0jKVltHxe5xsryrVVTr2UlveuKPIaVsj82xEEh1EAPb3ge2rAFkF1tjkAkLL5s1z2axEKMosqF1SikAltHYTDMsqsTvwbna4SHdKxvltd5tlK9Ru3gKjdDuXZ/Yd3X7w7g+MHZ2KAYRdqQbIDxG56O21bGmqwEAYnraXk5z4vENqcrzOMYbVsHND3+yHvRQQDOWQCcMw7jBFUh5gEWJXSuargd/zpI7IQh8CjL6+BH+GvO6kO4rC0czzHzvf/hIop0dErFnKcF4ypGVdVY41IQgRDFXVGyJOtO2qKIAEegRDqYcYy5yXzIaUZimTGUvIUTEWofbEoTlymkBbUh4C2hUZgPXRk4tfit/AiNqm729SgCfTH8Bbi7igJYw1VhoxpqhK235gzbC9BKBysImiUmr4HrICHs5cBLnM595oBUmiMbxdlRX+ezcUne/Nle31TuiBKLDq9yV9MSftnJKxwVJpZavTarx/p4a8ewIvYCMkzDuw6R+EH9LFrTJwD2WHW/NoubulF/rGkQxy5D7K5MQEt7XqNnVsmClzzXLBq6DGMTF0RFpHh+7oOHY2sP0ixa0X4I+kqkjghUAx894lQZLYIrubUv0EHL9wfYwcSeP/hP//XMg7Xpy18ClyDcLbS/YN51SQYMCnRnUDyeW4vL+u5uQuwYH0gRn83b4DLgloZp33FwI+ZJOeJnxk4pwPw8q8XEwYKzuO47Oivj/CvR9ltF+907jq+69byQkfEkDuvwS+Ukp2LQCRyA9B0jDpg5hjI7nRNj3UUMp/dm3wewSfo3FOhg1cSFEDOxiprzt68l4LZ1iBxeftoLnuLD6p+fw1xZfb+m6lavOMVrOw+2TCAPzK7ZTwShlePIy5MZZujZRb0C3L9S8dG4E1P+JX9Lu5NV4nUMdWG/iA1EMp7fwtdhIXVLDKSZJ0YHWNDFVugK+rSTPi3VO/te9KyPKJRp4HIkYiY3zYdsar7LRLCPgCpDC+DjoUe8PDSPiMiUGJ+IFUvpZGf0VCMp/gFfSokcb7POdkalSLx0CyburWCEv12uS9+P+Y5ggrBCW8ZQKSm+G8LgKTsadHw/+zs9G2E2Ben/GuP9rL0R0sgbD/7f6RgFeFrIOdOhiwWwQ8n8sVYP/lqjlx1mGevyjPPorWtc3bQNrurxzWTCmRADRAZecKuCY7+CVxYseUhzjT0OX0c16hO7syCzEEgOTQ4KrYGOaM66iA6gwtuL5HBGTLUXltW9acsMlbLgqkDHLu1GpvLVLF/dIOB1frIZkz5Pgkqe+4I4JskvRiQy3VdMuo+IYGi3E9A758b0+Mp2rpjezNnOUtjNByCRWuukQrwSSfH2hi5L545irtyqfyu//xbUVdhMV5ZWu1DigNVb9xDUhUB2LRD88+++VU2k1q9r+rdWhea0NapdfjED19oDSrguTDbbrFaNVpxXYCIV3dEiNfM9z4U2GXsImN/DL7XhrJ1cez/qkLe7tuJuAapyF69RNfi/dTbIwvD87I3uztS4kwCuohg2dK5UCc0dxuVaTiXk8yxXX3TGCTBb/z6UiyqFnOWwiQYBgYJ7NMDntPh4JDDjHkS69D3pq09gKEwODJFXPJ0FmljDazXP+PRPIQIGLPyREK8lGZznG0AMlKuMmfZX3pp6yZqmwRWcQiN2n+DY/PU0JN3AK1te9T1oN/HsodFR0TRjmpu8TjcY3HSOpxlyifjA+YuDVKlMDC/chQcrgdq3YpliBFsKlmTX4Az/I18NY/YRc9x5uXP3FyV2DIlZUxY2+gDbo5CQn2NSHogaKHXEfcsg95P1MXH3UPsS3ezgP9+xBhdj0oHabX4vB4sxt2XEXZ8saLyElYiPeOsGI4L0D2pvMMeJXTIXkCe+9m+ICrPaOB6JEL5fpYNUVZyOguP5PvGY2BZoN/ldRm63s6ypXtr2fmOszSkBcqbtx/O/H4yUB7L0I0ppisCgjFqYukqZ2uc6SjEWR3ZjU4U1XmPO6GIHkonMJEdRWF6WYDBuAggMPRbTJyE96iI1Jg2phn97faUHyVzSdE6x2GvAzD3NoF+4S01XX7fLGtox4idmtgjUBYK4Rd2H/pFd5fGtDSkVIGhjy8dikMd80PN8PaawwWnNKU+mpqg+EYU1W+ruCrAdFTdUElt963pTzVYyrz1N9Yzd8AFlyySsgX2xdSUKoBuq58Mt1vxaJdbhykuNsSLcnei6ANHsfffVFJe3otN2J83bP3JlriQSEwOP2kXb4VQjO88w7aQui0MumV6S/kn1zDY7A373JQdVLz0PewXL+Kq4KT5O6G+NfJ1qQYnEGi5VIOG0BghJ6onMsgsYAhm8VrzI4CY0Ol27gMGT6e5yPX3e6+bL3Vgc4h4EhMv8bDpzxuu9d45wwuQXzjhhz1H1J0PxSSW0hGHuxU+DujXpDRn/6eKyGV2pmYgy5faZdbvXdGeRqbbdkLLlgZtz4CoH1Nw4JyBwenaOzI3U1s6pCevXM5TGMcJFA3JsnCu35zLPa8f1acFyg+6whkD5D1l9ARV6XY9ttUh58GqOz/SRuQEG2/mf+VuPfBaMxYayjsYYU5PUPcpuinBeaxVZcPvWQH/+Pk0mc5N7/ci2JtfQoVXLUcKueY2GbY3OKBtUqlY70Qzuk+koE3dTU9I8PKse7zRpA6jaIBft1GNsAuIUNv5xchO6vMotyG3NTVsH1qRb6tRVblxFd6ZM84+VVPb/fQ/y3pkuhSkNuak+JDvS+j/ZB7ZkzHstI8ArZrBWlef9rPhhLbk4e3XLkNKdXXr0MoR2pgP38kqSHxP3N4hHKFmYIf/RjgQK5dtQoLL8gOYqr0VsBp+WpjvtfmNaKQgwVAKKfamSr9CLQMKikPYFlN6BrOiysWYKB5RHj1spI3/VrcNyOrBefRkqVH+zxBlpZJOYVJcOR2yfapA1YjO/mdmV25J5ZB3anx/NAfNTwNllr1W1zJe7PcIY4eBYttrsHrkrN4hEVeBef/wEqmQiL1DpsQ7ilXREpvfuajcJabIcgPhoqZVvMYLwgtamsYlM37r0cYnZO/jTDg9NfzS1eEnPAs7zJqGgOgsaXhmBrcV5BGkfY+lGfDJC/ArK88alosEStXbQXWUA3lqvKp3gkoD69/Uc/NacAlLZZrGy1PG1uppt+V9zUOGC9sXn9xrF26MkD4eXnxuzNsdI9nKMYQnU8tDkI7v26pPcd02B/FQOP3+uMRru8mXbtc15xqTG7vueGLfKP9wL1R7gPyX7G7Rp0lKtDnMjiQycYkUOx4Bws2anMlyP5W5N6SPrppwTv2m3uAnx1Ppg4BcMeSPBhBuK29RC17C4ZGs3C7IIdLbedrrimnDsPc2eJfI8pZSBkrZsisc8kYcziCD6ruzSgjuOndTEogKd2nc35GnAQicbPDKoaTSKoRu1W7a3yEIOUGAEfmLiQfNrafrZQrTjoQnAa7lqtVA737Nh//bqjqerzeZpuA2O2Vw/nWPv2mRkAx+QautGCdncsFNNP/bie80UVbf1uh10vOkgMQCnlFoBLzupryK1bKjX6Ra3G0PB8I1HhOKW6MYiSXQfAOzIZ6tMesyM7s1SAE3d09VlM64lIaqUzLHwlQOcs91p6Tt9og1ZoZcNrmh3c56vaCGEhwNNtu25h5sjsjrPoHcaRwC/Gbo1frA828/3W3SFWiBEFt3igk3gwDbSyjnANLeTZJjF7m4VQL3wGn+42kaPAJn2SNi21/kT8LveXqzdJzw1pOxqUagJXqBPfaOA/GfPILJ+VCJ8S01wMvwsefggGIlTgeN9YJY7KnO+Ld8aN+DvqXBdwWV95UlPvM/D8v+ic3ChKctUfh4f9CN2OmoD/s+oKXs5Mljo2Ub3XlqDMSTrlZKcxWD27v3ftER+DL+cdON0Gvuq4c6Reeici1DRf4x0GojVA4AGxeIXM/HMI+zIYXeoongfU/G7JppNOF9mjT57JIJMFd1RHKQ8zpyRLoAhtpC4RSH3P9bLukIbjgV7mhfYp3JslGH/2apb6Ms5Rd9zqIQPEFlwkQ+Ew77RRp1F1xzZmP208FxtvSym1oGVgAqPtCYRrgUYK6HIjKVFOPHXCkog+Td39SlncLvzPb+iqmYWQMVVHIIZ0ZtUqT+qMiNKc6kpRO3IZ9+8dsloEbvjAKFv0A49MyXifFGJJzODXN0AU5ns/87JRgg7fX6/iSr1Y+dXPqQuHxffoHxMNY4l45SNrJ2ud6PkBWb5+oqlbl+siU4cSFB/EfzQvoA1ceCrOPuQ14eXipJq7oMMyTIsKxCdaFBvE5x3KPcWuFJDmoXocNi/3R6VB2QREK7qaqv4ECZKOug0Q2YSpxjA2X9706PVPS/MEjS9gnfPJZiI6kotrnuFlw5fGbmRfznpER/wsYo0qXTAyCNZjE/aZSLbZPSNAnzc0O1iVgtKKBzkLfeySL7RsUBiaMrGTjPKUKDoE3kS2rDCVn5fMLuCH8coNOk71MflN6CUiqUiMcBpVfSgksMeK1bCYeEz+K239Olw5+akBlumSVVfBMN5KqLry6i32sj9UFkBDu/SivSfiWNqYQL21Iy6Co6d3S0ZGh1wSe43e3MBT3cJ5SUPG3pnCqIvHThWN7yYfpSMqiXNKv3d31fED8dVUTLCUi0j8eP8T6E683pMXMiEpEAGBCVcc3zx1LlbU9n9n/OgpZMs7Q+x8wHIqPrhUwj59LqmursA8HDiDVILeYgrkRSIieX5FEQsVpYGP41gogfVPvGFVFX0UkmeGbVmTRgoOQRCDJqDs+c3PvxmMB956aBd8G78aZsn51v1+v8Er8nhG762e8ojSU7vVbBJjf6X6b0DWSw4G2NKmHPdMKrOBw2jFxlij4clLYt0EAk+o4mRWejmONEGF3qNoqlNsM0QMWTDfbRRji37osQ32AhYnkuyVEVcE8QtNFJoIRcCozURNEgyAUDKMHukAeiN/0KnLCgcGTu5kSijoBozIC47mQpOWhtg1fxPTZg4rJgPweK0TbW1F8QEgkDRbaC2v+GzF+aTEYzzyxGmEtCeE9zy6D0Y5eQ2A6RSWBlJjhv2/N+FX5D4au1hiVY0bBbHDJ8W81x9JfPtcpdSpYKC7q8ZXqhdzmDmvsTevDANCywCNUtQjgdYYo0KRsnr7uA2FTQnVEo1Xfh5NB3mCrd6gEGhV8ye42xcX8CmteHaSU6le2gOL453dj03Qx+0MaYz7qaOHQE8is+OKcKmUYvBCyrHMei+fUBqVeyT67b29KZV0Mbt6u+Xsl3pPcD8WjiAKCqVKZ5+6RKtAe1jHedIFAYTYqs6LettZX/Sj35gn2p9gNMXqkaL09qPg56uNzJQDPCA3OLnMlmsYuvCI0Li+X4bb/viZe2qlIujZrZduma7tyU1lO9zcvYcPIjKo28pfsWTweXv1tpgK/rFz3rTdUXRE+h8aXDEWQ9oMd2/Od5d8xxWwnRZylWCXwJWGDG0N4VVlqKKXF9hmS6YH6Wa+smMDtWWj1lZJN5gWwFCUeC4MYuWA6dbrV0yTzmeXS6tXOiU49EHN/+CAZu2BHqqd/8MXgzncgXkigky402ywbYx7L/TfK0FOFzM4TEECqnT2/XlqxT1eMcb9+xxlQ8w5RdnSUYOMA/JFVEEmn2KbQ+25htRl6fXzMcAugGOL840VyjoRSMwcvg4dpnTf6wjE6YGleRheok+Cdst/68OkDCGRFn0C7sepa+VFBUnfDFDSiuisdebPTJMQGOamzxkyGqYxKWVg2sUO3X20Fz1UPBZ8xjRF2X0pZ5se7QrCvd0vWo2mftlVUOB5nuqIWxsu2aZoybnZRCt6GPDsE7f0QaAN5v3yJdP8g4eTEq2tCWG8rRC0U75g+/XfP76CHuGyTWOYo9S+iAaK+3C4Z7b3dcfocQNluCkPK1olXK1EO03bBi4ndrBUfcG1dVnzdNBNXSD09ERI6AgoLwPQ738LCsQSuRf2bWk7k1EYMzb/mnoLSANyjhfNqphIyrCi5uzrZjiaoUmlOwhZ0fQgOA1N7C72l8dxZYLotV8BBKIqH5aN2LbImp/mtYsk6HH5QxeXJMbwaNoejlHUMkrptCDQeg7ldHDjE8PxxioRBnbUqW/dkFSNteT+EzZolu01n30Upx30LaeCwsiqHjbB9JudffwoLmRpY53FAPmfbm3IkiTznzqriaPQInz2soZUdLGr6wiltmvu3wGckcknciQe8RhR4ocSCh9GhXTHwdEF/h5F9hzVZ3mwHGOf5LwmoicP92ZVNS0qnfwV3B8ig4ulLYyI3c6OYxt4nzXwlaBoHUlSF+fRdOERmIJw0ySkvDvcI7lZjbbh4E6IuzVV+j0pCuyZ5h495NZrm5gEn2izrQxiUKwARUioPc6A/U4aZElDq/Qsac5JgXoGSAR5Hn5CGC4UA/pErdmxZv4COzLwSQnhm0jNc1YJrIrPB5zD0eqGyqP9JIazOutOq1V03WCYjuUYmK1MUi+1cVo4nrfhSbnr3HmgJIYq+78cLewFXI+anT1dNJzJGTUTl/DlILj7BvFoN15sz4xdJCaqjnCEdlYg/8uWDbMe3cnQy8FSXR8K3DeOnX4q8AP7Wc3uVzIZHKtXIcYWADTMwpzSKCntxIDCM6ToXyheNwwr7YUp26SqBkKFLzsy4oDWukEMPYB2Gqak4hnpVUK6vrQD9cZXa+34beo/6Bd/h2dNoI9mVpjt5CzPwe3bfi9vpb1fGeBCnFCykWv9GbJwdOqG79fwiUkzp8Gnn/fjs89ZhBAiVCO4S5X4Rp0AuInVHqBr2FdGn30rhCj3BvOrp58dKVaHNrwsC8PUwl11gOsTbQv+1iytE/el+tw9y6XghuZ9WenaQzssk4uT9SII1kYBEGlyF5QHYarbXITLAGuEmt4SkQO33G6q8qh9QDBHCglNQV64l8+HvCWPA7pMxkGM6JYsyDJAoRN2HIs5K20eNdVUO7+dA9h26lHi9MHOOi+nip95zMnCokxeWGO0818e4eSSgSJ/7joY6eQC5ozDwWKHu7ZfJuQHq83W/62JxXmkzeKoMN4FbgYN86NSDDyvJdAHgug8BV+O9JA+mUdRsgPJAQ/s+sbQVC+1rjHK0I6syFWjL2AL4I8f92mtBwlqgSiuPl/vQScQrB8JDv/xdOMP254AUPcTp+hz88sZHYdMazr2DKEzj9TpUXbWctOeII4ZzhArARn4S3+45zorc7ZvcfsjlLFhRdssM+mwzrDRNlIcaPsVVN/Qe844E8Y7+IajIqtLlZACXHAgI/VpPcroU7CIcRDGSTRwS8nnp2ADPF39Ld7uvFN4nXz1Pn1BFOYGtJ1kfbEgHWB8FkJtrhSAjF7MraAWB2uz/JsXBgSpFXLM3CGsr0//yxFTjs79sAHFEUvzexuamleyXwST2IrzV73U47yiAjZ6YRF0TJxaBHhBEL2Mkrs17r0v6wBE5lhXyCmiJlBLNjAN6/qqqPnmBPtdy397QBKnMsJEcxfz4BlFqhlvUp5nxgiu/ALvfidXafn/HvRmWSQC0EgnVxJj1aE9yS4QgYTKrtgqndwoxoDkLE5OxP9Zna8t/CTqjgsJHoijfXgBbrcdEXW1j3lR3FhHTZf9WE7fib4Vus7xI43udA6wKwYtPFjqxTYiZkjeSZnSGW7LbuemgzsD4VJNpS2aI/u4LJe2oSmhF+Iod9ubOwyAfkTdTqbWv3WbCTxKEQ1ek7SUxHTMB+qazpbQa2wusDcbOtmxBo9kgOQCB3rZnCnj4k06VShRJaZsppzPjt02i9vh4gTPVe1wR7jJZcY9VsdvSCpzN6iSp6D/jZPGHjt3GeXvEgDg/mmvmCC+SKj/USfMYM+GuE97AFt/o8AhfJy/zI04nYqPXTJ6ic/TLBDyjXJKBn8dqLI7ZcN2IlCZ/L2KyeQ1KBwK3fNt1nmANXDO9eFJZqHbNvGoinRmJHesSGogWT3zANNwCiH+p8vSzZw+069mdkbirGCikR7mW//rS+DnB67mPgE9iccfnlaicPLi25FdQwCG3O9US9a682lMoJ1iQSdCpf4sxvxP9ACrYd0r7cmSk7Jvjr+CTAoDxUIN1e3pMqwVxC+MOzbPXfo/5C2Ucryzs/29pBCYXOLVRj2vwsifeTIYCjS1Q2N2yDXRlCG4D1Apw4bncuZJooipt0gkXV5uwhl9xzo7C475DYspmO89OZlTZyoIbyFYQZL6TqtGqT8nRc+SmD1FcGH50jADHX0xbUIIUDitSKhFNkczMi9nElLf00F/M8d6QVsjPFBFZpwQonJsMAepm9EvrafYbqkUkRu2QtNH2KjSsOEbljL+L92U+q7JYuIavJE3l7nEV/NnQexCicLctpqyeHy5e5XjyfBxrR2t5VCeK6AmuBMx6H57CUuYRYZso4+WN01JyQ/JqLnLMKz5nZnKP82YGpm/g/9QeXXOO1kQYd9ecvUeidtxszxXOsQ4cWYrjuHfbyLNgTPLJu4sOQOWta6daNkg/4LNNij5WBirhtvR64kfNGzPvcjAc1Ye92YculHr2LyOblzPEB6SveO8EgSdPgU/4qVQrJ4HT1Bj+QZ5REF5b9ZfChgQ/i+wda+hMLvXn+lTMJbVRrkYSfUa3NS8wZMF/jtT9lhYnXRYFMD/U1PITR70sb3IjBU+zHfEJRBorzFCnWJg0QGPUn837Rg6coSFFvhuIjmIVINQNzEuNFtrHHMKvy5e/qnjM8I6k6mNXgGsFjUARAlsS9YzlL0q2iLAL/yHRe7a2gTltrTkAmS7HTcMDTYzTc1zTmAv01Wr6uUJCPpqayXr61Q3rRhDKK+JnT4gS5td8O3IwkNDGnPNu+zJna5YLNlagK71adMfgjEfB7fl0X/mDNxza/EIZgmGy3VKWcGPWTyIJ2/+hhLe7g7B0/3Ppn/vfwHla71DYm+gQCuNDBEmrKHmKtpNMpPgwpIiJHPMshc9ebk6LLlGanNlXtf9XpQVJu0C0XXsiedirK0oMoT65GxEQlWJtdRdZlvdM0oHept7IueqbYzSwe5bvJhglK6lHQLHprF4e/L7W0cHDo55ROaAJ2yy4O3eJKsunu2WV4YxGM3RrDRj/jZ9/kXQ9XNomxGO4ZVjKDAebw+c9oGpkzDnoaZVx02+cVwoiqqqBfJLoNcY7o2ou3FpsaO5f+usUQ4m7O13iAbynYGyBVCQcHmS5HZi+YUD9/hW8GxoNcwGf+2IhK31TDcT1XBlHT+Q0JMN+HgMlwT54YdGn3wdGn3ofxDHE1TEz7Vmj+Z2fXn9OSrW4feN7Tf2aNi7XUC39UswTrQyLi2Sv4YCmUoCmtIV86FIcYXaqq4rPXK6WvqNjwclqfAEKbmxvKjWzpUIQNO8gOx23vvbMD2LnFfSt+OO8QshGieBfQ7Lu7ZN/jH6npgacW2cnr7tJuNcF/7OHwARMyeqWJeJd12SoRPr3Ep7CBelNyBv4Gcoshc4r0aQbhw3i06tR6RPlhPLXklumOqOu3Z6oKIUy5EQSHEIpKgTS360+kP7Ftdn0OI4zJHszeD/Pm6xiT7/uQnFmOxTUHyGexSwGhjAWNiV9e1uJ99ePSc+ofVaKBfl7253/iAMFWU7T4Of1uCpW5a7BLWUu0U3of5AtWIY5/UF0w9xAWrhXQpGMqGKz2pQuWy5PwVN53C/MoDvz7tk3d9tbJt9nsrB5z0vq4BR10p6UQrr4l3Ko57EJyXA6uS/EDravubX8xAa54QqdydaR2HDDhWdlhtYDevDZocyOIPZNCj7lJcaXFWbNJxkUC6NN9namBcVWugz2vR3koSlLPxOnPIGprFsKL7rpzHsuWXBfo7MSojDZi1heyx2D9H/CY46a79033JV9bO/FADQxZGGIwX3wkgRpdT3tj61NG+jAHTZSuDPHGFf+UzDJLlH6FkJ3Av6BQmliKWfhTU9fz78BujmzROQabZxIjtoz0xlvEyxBkWev45VGSxTCEEQfyHq+XokB/onZid/ZAPGNvm7FWnfjOunhhbEcuXgsGCQE7V0O1PnXgE3+EeVsqte39tkP2cpWGSV6FsWIZvdQBzAu/gxhsHeWpyUqZFLhisihnKdsYkxUNB+BrXtkNI9c9s/Lk6I/pyVGmNHrUyqPbMULoP8M4SmYTAALNTzeTB837bpYyqJkNclkjLJ1tvZLR5G6r/m/47IbRf/OdOcmj0SlrtoZko4AYdpP+sf1IKyvhfP/Mgb5cL+dBMncabHkffuhAB4JqL89JiWR5KAJgN/MPPgrrBQqjWuttRR3kuoxNlSu2t24CYp0te38u5a4vbhLRq4PYeJeeHYXNlXJ6NFlVjm789uOj3SiWzvvmJTapfpOIhRRUPd+jpUFrYlDSq3LS3v91DB1IYBAyNoT8+xODfjeqAkRDjvfhEHzqptl8nMhQ18dF68OP+27X9q7jLs+yyxFY9ff2let4vvBL4hYHKsfvEqoU2heBF4ZpCsGG1PeVu9vH2JEIp7lNLdsdd+3PqxEdJT3pH2QS5Dr39xnSDcBFY7mJBemratFNZqg3xP2Kod6L+WM6SsnolHw7h5qw/BN5Rgs1XvRnq41k1sBfgEvRI5nQDuVKRO7OhwwcPaRe9CEpa8AypGU6V/z5QYVCcP9GK9jpyS9LqeEyMk9ip2dHXXzAxtr+pUHW+OhvSdDtz4HGTKnLwee0lgYAwJ0n6TlhtRtPH5HGrYwG/IPEZ/7fSeNP2TIbwV/o9n9yEAfdsbZuRwojCuj6xwt0MBtfD5V0CR2Iukl9Al0hyHoEWLMUosVM4I/JE1YDP9zsc2A8TByZQkyvmpG0AQMMuXL9NF3F0iAP+H/C9A0a4/WR4C2kNtUiwBpiOwRChLTFyD0LeTnf9H5yVBolzWrS0lAIuc9aryOgeM5bBY2ATRwI08qem9DMphnuKP6YZ6qxSe//ik3NocZI+adXU7hCBHCptfBCG3n1CfzP/kj/udUq24yX0c7iLJf7/STZ65OTPwzVfsM/UTIBTpEnynyu7ji5wg5oa7/wokz79RcN7RV/6JFVmSXVcKLicv7hqZzsOjPbOIw7Ssg/1aIBmTh9A05FFwy/K2qU3dV/EicAZ26gJMsJRoRrEjRri9Z/AKtYNv2v4lHxt6A95vOr1EtzYApHNpLWTtrlphBxT+s0RuqB1AsoA9GrJYbUW41Zy9YxrQr3Gx56W+cH1ZwkcKxbgJHflhBZdJLpqextF6Op21mLDBSUese3GoRyvXtM5xQQGB4C43rOzv3E7pryQv9KjkuXPrYXe20UF0sEQciIFIjB9AteKvDn2VP0+s+pKHvudQven/Dg/M1QgVDkvSxHCgJUl/wvWVTKnJnbaXK0LHodxXn324ooqPCUeoOMMaSBX55SEoFrSFcqTZLYWWvV9TAIKe7H/UxGFGnkgv0ROLooBGDLN7Pw4cvV4EAHvsBJ+KNk1SQY29/sqBNYkE6rgzu25U/8B0oCZCnXBvXGII2ORumRy5OZqpGMRzoyxdNCpn6FcwXdbPdeAtwADbNOaObTVg5BTYI3iWVnbjzC/ZYYgxHQpYysYGuDovdO1KFZbtNLfjqrGSUGN+dnbUi7rKfJywKscqwv05YJfBGwDMX6EPXtWwiMazEHBo1uuSkz7GasYi7DgiGXqOxvg8cZeIShr19oFxt2kbD1o33ek/dsg0lT3XC9u7Iff1x9VcB70E4yOOnvu3h6Jk4vE27Ejv2FmkO+eVH8AvEY66uz19VTMXRf8W3TOF0+L1jNNz5O1DdiV27z2AuV9+qVPAkFqGPSqdmNrGZBfYc13HpcFymjqMzQwdVgTeClGsQYeGLyKIvo5yeBT+RDQ5TqFbHztVX93NMrCvy87DGPZnLvjqYCCNKBlJ7rqWjVJ0MTrreUUCXFHWOcsxVdhp3ZmWZRw3asPNr/wfMA34rWcIkMJ++bWgco0tots3IitUpRycBH1XUy7fni89mYTZ0A3d5frohVjv/7xwi9bnrBR5ihkuJ0fQtOLdWSQhMkl5y2+LUzZz88RivFZ+LP1RUOjvCJhhN6krOfU5TSZLpvEzq347axEZn1sUtnv5x4pgEddHSvv7JgBLkavTX+FUsXNHJpbrMUHGs9+qKD0FxQYQETjxDnldMvy+mqaZ6CYAOFrvFLbe3bKGxn83ePHgq+Ss5luDYN3MRdrnBYtBoSA3SfaRPPOd4HSloQS88Gz/h0z/YT3NXjGwKQqORPuz7EZcx9J0NUcp4uKKtz+0m+Uimg+JRQd/RVwiWhXlrzDiHc2+GgRnpsWM6MMliYmvcV1ao7buNwq3E33BYVTPalgeS8PjiK3FWitKitEPetoCz4QpnTLRYnOlJ9bY75IvO79a8cBA87Iu75PRv1XZ65UHyL71woH9bUN7IDptaMgwPA54GaAcvP2F/JESnrcwgCOraHZpjzrzPNNU2tH+mFTWEmTpzxwMmX/uOeahJJbBtdikvl7Ng5lrme5O3KSB6Si/8Nk+kDdDUV8WrqMLeSgR+pvGhNWHcosrh+xNw8HIecJBvDaD1wMtHijYJS5F5drtFSkm0oV2N2wY5VUqXqeAMBCpBsFasNFNzEKdQAD9hAJC1No6gM7zgCJwTn2QwD5NJUHx4DhjvxbOKK4EEJf0jQ5chI5LjRrNJhJht7z7hLbb7IMMU38KOWVdsgMk3N4/WUsHQjWdCnAP5ui9JdxU3zspRZfwpJL7GYcDsXL4u6NGc3JIw8usLrxXZz/EsPI3Mc6AY9VszcEXGQ3hAt3R0+EMYJ6YpBrdmUGOZUfAa+DbvAfpaLKO2bd3+i46hnRXkm0M5v0Hl8+ESvGto6AfVSiXivOCfryHCZEh7mevOV5zBgQ/WQSWd5YUq/ob4PzUfaE4zfAiI9o50PR7lOHz8Lb0uT0zyo+WyV+2qL/d87V2mhWG329OZF0cNQRBAO8RhbhIuu/rR3eqk5G46EwtGkFt6/ZQLAAE8l/mtfBQO+JLSi1zt0vIB+c++nuxapD1VXKinXDmOQCggrTNcPRLDk82rQHaexelGlo69pJyP46ws8uCXRqUQprE0UbTbAUigNauFa4IMOvzbASasMuAQrDvLjMp82G+DIeUr8T+DGuttdECwiGZlYRfRpNLYJanhhUiwEhqYQwdi9YFwlLev0BWD5AMuVXpTfpKKfGOA8fWg00gebl4WTirtdqRJXTX7zfHEwQmv7v1eeY3liTlDAKnf+YVkoWusKI6V31m1SkvLRXTZYyf5n9uMc1mEv5sOhi7BspwiQOSwmj9B8IcOK9Po7sbf5KAd7y8ZqWzuMF/Pa3kX7GrxR6+Yz/lWbcGni8tUAfxPXSiZOHpWqK4vK9HoPRQStnKXnBFOBwqIwHWc6szeo8MSA1/M3Xldm3zKknn5uD32bqusLbO/6Kr5EFynbatNVFj/hLiZGQ/Oln1MBRnEKGv+3P/A3p7HEG8sGE3wdxB5J3OH9E5TXGaG2W0X4i5iqaCE8fRvVzsIz9Cusn93P0HIy8hTCQV285iGa5cGF7jvC4Kq5H9hanF1qK2uQi6ejgfMK6i/eIsUALplAtYLFVZgzxja2RBRCdjBFa87rvkk7TgTa2WkbYoRlwqeF+V+MGCQATZT7fXngN6qE3c5EJY8NbokThgC29oMcbS1RTSg0TOyI8+HsSmXzAVAvYFlqIf1OnHvdIQUl3YHTvlHFRAEyjQ7qbvzpyw5V6/G3txVaY0Umju1I+S9qf2xYHypFik0hFg5kYKP9pNQoum0cbbZHQAnR5/5URFYerc4X+YB2pbbryeX+mjReEEO9sY/+hesNM6VEpqfYpGhgHBtZUcIrnLc6jkww0KuZuWIWRKVW/QSJhEu7zxAVHI6zezTL0ZwDd3npCq++UKtt79fUAFiZ+qVneEP7AWk71uQ508BNdmoE0Atl4XYY9M2NqSsu2QVJP163Os15O09F7lQkurgOacEfIG1ieRGTrNdsNE/st5x2qxaNjIukhEIQaMhSHmhHPhHY6MI+5wAi39HfoVVltok5AoOixK+W2YnrZshDR4h7j29n/vIkK275kBlxhA8ILjw0iJ0guxkVsjrRqC5LMs701G0OhjPceICy0J2Gv/r3okK2cJcjY09JWAxREXv7VZNX6elijJT/FZfMaDUaFQknrLPgz9iNOlYz/ErZEFTu9MMFHqCg8+g/xPIvhtZZf8HK6njc6CGGWN6GmQ7mAFFOWfBnZcUlems0w7JkUuzuktUzJBL3bSfAC/gYKFBbc+ayCRV/y0Nx2rKTlTQMbcOFSA7xvAED7D5ZxF9UHZOaKWeWzI9NkYw1Kx3LOjR1i1Km5GGZACwCdRw8cVNRYfYJz11dZMtM+j+eUWNxicpiEP2Cy+Bl0AI0oWan35vPM07tC3adN6HdrPbp2MB/LpL2bWIc94yq0p7gFyEitbcHwn6zEyHVANR1+t5Q+SaSRM7HdC5VW2kgdsyOmdHdq7qUspbgCU4V6hDTk9+vJv/jp4KrG4lm2Hh5w1L08aKJ4P9Zs+qn+Szxg8f+Z9cz3zMk3Dh+mBjD4TpMSf7EfEBmIF5HVn2GcVKdSiuH/omDUxKoCmKMOnwf7pygyGeKtExOHVYATeHEdgp9YBQnYvdNhQWpWv+B2my0gXEuQMj/2ZZ5nc/2xd02Jmk9DEZGlElsVpxe7NVXTN6NcQGbmZdHZh7vkq78EsoX+hq/4Ajpvqbg3eVCFic3J3Rl3FYHstCE5KAAuBtRPfYLdtrD+ddUeqaVS6chvbjN8bZVRGptTTtQDeQub1/bR8MoqtgzSD74Wrfzs5Si8mbqI5ruk4ot0PXr62kKum2E9gsMAVLv3CsneC7UYtgUFY7SCUNI9WPuoA9VOqqmfTj/dOMDhgOMajNovZLveaeR+yclQB+ip44t7D8bHlMexlK0yxc9f8FUOWr13Hs2eO46+lwFOyoFy6ViCjsCX8+t6RdEnV990Cj6mzdvoOajgbNIFYnrLNaP4fJ72QIC0Nq2vBsez8bXbI9PVGYkVGbpPYQ0LAokR4fYY0wQVRlvOodvwWHZvFBtix7NqtXElBd5INHFgVhoBueBS/NNznD1mfaHn/IcUvqtMB1tp/UJmqxDl2C0Pi1UoWMpNSaQ75eXCaJ7Qbf0X7Ng/cwiHGASucO0iS7cx0YoZV6szfpvrjw96tDLbhEJPBwa4gA6b69l+kmJd5XIBJz+p6ABsmmyzEo2HEzn6Ck4r/49iSbXHWMtd1Ln3Z83pg1B3mhYofGTHzDazL99GZYI+QmNvOQjAf1LcMzuu7FYxywtQgJzgXflWYiyvwN0GkzaXz7YtCRIoR+GdSVavYYobsqN8gXaHDu20zymkkajLbJAq2jX//AlkkM3TOG3d1Lze2hFEdKGM/mjQ/lQaC0WoziGf2SrF83vY04E8fK6duuCPXI+TShWPeh63L0pW2KJovYzriPgzErF+2Aqx5JtOleP4XBIQwm2jE//zItwktfPROv9DNsunh16j10Q/PubrqmbgQr57IUcTPJmcbGtBy51HjHxmunRgHx4rGbIo8aIk+7t01UsL762ts5cZd6tJFzBsJSfoN34EW6hXfRBOkzTbUMEZD/nfiYnccAZruSIsM4uvRpzYKV2oaHv0hmcjuXdsFG1rnV0lIqiZ+EtAJb2Qoqb7LWVZo155mjueIFyDtoZ9UkwEot1Xh+kucz/42Ir8dIhyCaqcXwa/ydsqjra98QixkWCOxJl0BX+QRCVt4Bde3JUPXfnviEaAMPjUlvYzBX1PtewYRjVmfpS5RoodCJHTX0go3UwD2MGAu3pQEf4XP/7dr21GFIKZMljUbEEj+ZrkxKtJdhKWoPOpXFLDRbao0EouShrv904sNtAR4IyNXrOw/GqOysuayG3P5jTWirvRv50GZAghgNZwp1N/IZ6JS6tmeGZ2iwR2tRqHjaGb7IkQLkdzNrs2Lir26UGO/F68vSAWUSIhN9tO3m6t/orNSm0KRKPlWwJX0pnIkd8/JM1hHvNodvzUedwIp9r7HPb7BwYexYbnJB0YDsen22f2qRaU9G9Iqlxy/rl7QuEpLJejQrtxB6yZy458E3P6GJBEZMVXq5QCDVQoOUZC6+g5v4x9261L8N36qWRy/WCXEWYfyVQxiM7bO8iRcY9XDIO864BCNQatX2sMuZaYwOrPJkiA5H3DYyBIxeSrgBZ1EM/zUoo5tFMH32mCW+aHZzigsKWMKyrxtAiEOpMwAw6/hnz2jCfq/uZyBvcYQQ+7V6ilcngsDtj+tDEtGlerwadaIS4LE7A3MOLISqTKSSan/3z5Nwl8y8bWMVVjJW6IE+F91r/M0wuJToKglbVFN7L4ccICq3eKpIs7JITGZL9j1IXXlGLn7n5oQqH7Dd6MSmTiYXAxgk7jGQOGiUU8szCaXMaWDOjT03doov3XN04/zFuzoNPCV4+4McXja3HZwInfcEZzYgh39GEP8pUYIYcU8aZW5+OJBE0Fg5+geVi4qiIFPUudLvTDnWDhPCJHhSi20sHg3MSz5meZoYzMQTAqyZvtlhWJ6Me+XLd1t7WShLYNxn1XT4a92SSXU/nflyybfPNyrWsA2B0PWGdt1yB6irg7yWsdC75yqXa7G78voLkBPA47ZeNVcYe0p54OxaUK1uiMVQvH8R2MIiMLv1GoCm+Tc1G8BHSQtXddU48WYFN78JI1Han7aBnRSM3GcqhDsX2UqzY31C0xj6fC+lrlOiR7tUned7ntDjJ6Q4Dds514jJBlZCBnVD8LLGUew7hFXSrVLMwr5/J2XSfUJMvLMJUSECnfiyNEQlIq0QiQIZp4qD+O4laiFigvJjM5fmZTuSPWYbjcp7rXk3VO8re/Pyg9tZVlxJSCtzVLe91v55LbNKYZj8RXVv8ArNVGtuMr24cOyq5oNkoxJgIL85MNbEVCiyUkLQG4W+7CbwK7ugyaCL3bILDMKyRXgIai15stiS+pjpgAqfKDD/jRBpJu5wr27O7VBUpyrvF4sO8czvBrs6/Xt68V+wFS1+ZO1XbJB3cg6qerqXVhUFKYQWcbWyGo4MtSZErYR5th/ca1LE2Fw4UajmExc7KxXcdNHPYO+8XuRXRYKz9BwfJRC6nNP4LueLpqxekn9hK7B4+gLBlmSLY/xrXeYE37xvnga6yPFOj4ThFCW8N24SDINWsLUkiBTBhvQuNuc44+DODZGlwLqU/w/SofGMswjp7qe0fVSAYQKeTNNiz+ZSni//1H+epzJrWJ0py8/FNvGIYH+yVS/DQLHJtAmJRlD+vX6EC+cZ0UqF6BcJNBI632SVSJZPJRvkPIkpiL/ZyDlw0+lvVhVx6wrtA/UGAkI4rafZS9eiRo4RZy/W6JEFuw1jQFQINqVCgsGcfXCkc783loayQ/7bcAQLjShJ/ud4h6VSF/OxDJjcO3Vfc5/zYDZZ4M0fJzgHuLSXXZ4j4COA1qk11+bRaN2Mwczpr/XXSO99zpWFRXaYGy8Ozzb5CdT3Clpl/tuDepXn9FP24WyM9g1zJmzvf+3Prjuul4zSwHX/pMNq3Rvk1n3QwpO7gixrnUiStWhudDVBbUPtB1faT8nmwPAQO4LzB0EIrRiTSKo5fcdaWV2LzxTNfsR1xcN4M9MAuwX45ZPm8NFdZDFcgCZJeXtp9yF0GSBaWKI0eACqPGxtfGjc1dKmP4648UVk46WYMK5DV6fJhAXyXMXpO7Mml2OJoeaRY9tCOFoPdljSNxGlqxNIJqi3xOUbyCQjNQEi+tAor2cszOpREBCwmL1+DrjeCeKWBQlqRvm/QcO763VhWqQ1UgZA1y2PXTYc30pTEGZXhxyFSvSvl06u0jHj2r3tIIrxqNCdeslH5/V1GNraffBFip6KuyZCFUEpDzZmRE8UpGD2NvI64oXiHXLEkidmVKohXsLGI+eW48qAxDGJ/CvdQgHxknMgZgw7c6VyunjvV5RHkW5uyr1euTDNqnUXll/r7Jz7w7v1Dh8eg1yGFwep8Q4PDOxaxehmtX3H1Vg8Inual8mNOqUscurmGQVmsTNU1egwIQ/PJ4Na8wMKb53VeOeJbeyL1NjYeaw6LGbB+oQPwo0UNwoDY0CMjtfln58C9fVcox5zk9i4cYCtdNiPSkwb2HNx7DlH0jiLk3Zefs8n5KeIjKCHnTrhGBz/d4y1AiECVOOQ7NIFmvA5KCTjLSEpBAHt0lCAKDB4a7t49ynzVRWqyq7HBJmNFesj6JkEPh1i0Sz1hQnu7ft1M0ueKobJUP2bc3dnywGlRlMIUoQiNlZChb30Jswf/tFqlx7sv4Y4geslZZ5NcSVaiCQQNJE4nSA1PDcdxDVufi5NkHEN7shSDpQepP4oZMprKSNh7e4K+Wsl4aLSwUtxBOmgIHbgfGigw0nejS7g1dyidqf+MIBtIfpGNh4ItKSEtCsl5StDclSyhnvoZh1iK8W6lqj5VDnOgg1fG7t7AE80HifiGecp5SFc/zFYW27dZ2l1Umk2aRezqjSsXGWMWdxWnTNneL1l7ewmVr11hGGPlaNotVWBkpgTjAgAgY9VGzNti/730nt75GzxTBmUjvZpQSHO2xDp8edlxF1n8eTHvuZNzjUm/7oWS1n0TAhsvYfm01NHNsKiG38RlwdXIR6Sczz1mjjShkVNhe0V5ildwKLbfe/Uz9ThLFojzDsxEU1wC2jg04anLsgtLip0jcGVjilTRJWLHQOw+2MLn3EsBGGkg8D1yt87XPJaFe2iQqCoHSmUhW+O0UonC1Wyk66l715byDCpFNMbB3HrGXgA4e9KwvHawxBbcYgqgXyjPTsWmsC2D+FeoZ8gCZQvQCidcrgFb1d2Do8z0WFMZ06iqnw17RzDPRBqDxavG+P7EGWnD0ygRvoSs++dY608i3Agsn219vJayeP/AOyFjt9vEzIu2JlfOhkPaywuUrr74QUiH4z4YSgO3NmUl9G2ptDy8bXo/8vd4njAN6j9iAwa7X7GQM7CB7GaW9lwQHrv2VIoqqUuiIYC/N7UUYWlf9iACKbZCViGXwBljYIW3S6sJpvXu5gFxozvCi1rsK+BXl+vW1/ppwUf/0zrlRoDLsbuN+mfIgbWHIBTnm4AtnwTFvNdgMosrYevhcHyPoiyABsZ4EPb1l8o6Gq4xf0bmofMTdf7KrcMgCZqKnYZEbLGqpnYCJylTUki7N0vM9qf4GmNq3yEn6SlBO7iYrXY2Uu/tvjxJAbVJA4kNo8rVjrN7u1ARXZbY5IQsfrRD8OxeTk0tl3pGoFqUrZs2OTVC6Ud3/RBDKIHRlajhYyXKCC2ckPzftsPaUlkY9mLE7QyH2S1cyjRm95VVOz0hWPJviiX66GMAHtj8VKFZ3ZH9e1jRMq6UUukCmeCPRkHh1o4lSoq2AGLLuaKyaQBym70F+0EFf7OBbsI0H2JDwHpkF9JNym4HcNlaz4SO8J3oD3ZRYX9G2YDZT0a7CyAzDyezUNIkWbuXcUZfKL3ETlDwSZjlKkhfPCCL8rFgawdQQ/MyxK/VTWZPBZUEjdqZFTp2QnZHpx00PHnWcG6UtdmpTvdgtuCB9iJTNXOU7ZZT06m5k079cPMvZALLBB7AxDcPjKSu33hDAFKogO/1Qlr0WpAyqp77zngiP8uW+4rdQeutMDMMoWNvwr/OKgFyQi9W44EyEpwHkTHN7Z1jeAjEx2uiGy/rnZqAkHDcxrzBTL/eu/Z1rxYMKTMlImIezLlEKZI8Fa5E9DesopPvVB6ZfTa8LKqtrljJn5GPMYZHjENR/o2z+/DL5OX5Aj51XcW3Rh69e2GDOeppNVTCGnW8NUtwVx8N8D7GLVqf3GQ3hZIkhibRLXOfBZqXQcw/63r3mkAqYDFSi+U4pwHQuciu0hHbETM6G1GzgOi9gq8abA4XQKDH4rf8RkzXnhWBAp4AVaGRh+TOslKM2k0OzNl/GU3WLh+jAg4rX6FB9qPWyn1OZX1aQC9lv3yFdMuHSYyJxywkySGUUwyYa1U+Yo7X6KQRrYEIZSQIBP5INm7W29m4bA7ncoGUjTGyk7nqh5qtDni5XS2DUNhnckrjBMQcBTHD5r2eYrO8rjA0Ghqsy7jkdEm9FDimIXDM5IY9rND5l3l9U6iKapEYDas5bik/a04brlRf5mzea+RRNzVRacYvmcibYc0zr5TWUnxL5Bjlx41AVnZ5dXZN25bELbLBbbabzf20iqM828cIW6DArXdUO2cBx1wvZobPvi169CfaaU7uULx8jlu8sdK90WfsQr5AqWt1R4TwY6IkvvAJrKG5ukrDUOEIgyrD7Ezj877UN9nOo3NwBnIfQQg7SCQhr+zzLUTkoOredHm8q7CbrwQAOFh331iO4aFtGsub+F1MY2tbLbkXOpliOH/Kze1n0neMpEzGjaDwyP7FAdShd8rTcx6xKQTZDUp7ewzqubxEhdAJQBL79x6k2rS6ua2qereuGyltLbGGw6a8t2qMXgUYd9fRTdoEy6OZARF/6XEsn472CqMnmjGVFDGhiGHHHZP0hF9aoRFL4LgdBk4EOUybs+tUG6EKb+Ld1mdInT7t/vPpvhSZmT56t8S/QlZQZGBB8JDAPYwjwihBUaBQiUqDGJomTQfqrajA0TOjzfDkgIjo7RKJAOFi0FXRNpPuvoClNcis0Ip35d94dr6oGMFT3dkXBez0ng8Bf0uN21nf2A2M0HNsC7E/sGVM+zU2E47GP0rryoqUF6RU8L9gQEDcZdw6OQh4t+3BvIsgRtwNtAGucqTu7OViXKddEVUc6JtngwbGGT2jwj2wGdfqEKitisOD4KScZ1d1rnJKMq4mxXIuVYHLmLJ+zxot0b7fgkrZ/qOrJQOZB2hSiHTltCl33rLHxMkZT49ygcfPbEh2n0VvcwhU7cfEjC23OXVXPJKn8m7GwJhtwDbaXUYlDya+9+nCezeN/K6EnKECr3cg6lXeF6QC3w1XExWaealj6rYUmCFiK04OXLL0ElyvkcPivPdFep8dluYyZcPaOuZmamdJw2LfMeIM8oaX7oqOjRPM4rCm9MxlHR7Gsd7oUZFe27AMa1pusg3r9IQpLJkKRh7wHw2c+7f+M4dHsgXI8odzMK+YNHjf3Yv+ps9yVqrHfOM1jyBjGOfqD8Dgdpmk9EmOMEE3Bb8ScM4p0Y/v3qqDcpiSC8O6HTlaiNkR8Zul+E73eV7RFKp2tFqaInPB4NzxkgA2Vx6DPQbOuWA19UIB2SHgYwX5nmyanjZGfOnY7R+vt1j054E121S+79l7LEOmK+VgZoz41xAKy07+gHu3LCm6y9aU1Y+Gkfg/gVaMl3tkAW22iu2kbzHyoAcpOIW8OuyxXIFsr3RquMT8qQIfAU1TdbR9/tP4VhFoXak2E7VhQEssAQUa+nw8ZwA8xiMvKF2GlPKrfdi64uOn7rRBcKihk6xrNU6aN1WYwI3cdqLZAbRdY1MUmEx76YoYM/dC2YBvoF30X1IXE6M06eC9lHNAQfzSg832NAs8Z4ggLVSNfn+L+u73z8yws/RFkW3PyZkVlRAkn2jtRqeBSIcrNNTzDTVJ4CzMy74B8b79Nq3oM/HFkWm4L7dne6Bqs5thgk/8pHB2xwZBeSp0TFU+6TWv9p+iGIJmVTJ5OBd/UB7l+BwoP2FOj24i/QY2GX7hXHNQHWFbYu//1RynezWI3zEzVwNkUxWysvDORTwBpVA/djHxKrRTw3Ax85cEPBL3UVFlwCnPRJZTDPW2OJiL39gwDihyjZftC6aknGcnCUpaT/disOLQ2AaV+sgTv/42WfeismkjcHXC6GhJ2QgQJwrxEhyPlUH0QXN+wOFGSWRfWQVr2YNTo2JtEajd9z8UI8//mXOo2DVOrnLF+EviEZmKvFJULfZi4NYSZHf9I1MoclKFr+GPObAMpOJxasD49wg9zj8KiiEgsgIpYcg3/ukagAWmsbNmg2aIgyS8IFIfc0E5awIjVl74suIxRGSbbAMBJh6awOg+z6En3OnqQP0FomZtF36kZo5mFYracDMbVc+IiQF5XuBfLhFJ5M8af/b/IYtDOG4v1tmCagHXzEqgQza6YbgMoFSVrJQC3SZyuSGNX7FRd+DIFItdCXkY18EPnv1fauQXqUr574T/LxRzja/OBMjB+xvPONn8V1TN2hS96A9d4IsTfhyHiLwvCBGrNdfJSUaI692IvzPSDFu502wgJasY2v7RGu6tke2C/draOx/wijVwW4E9jGq/mjUokLmiakTBnS0Dv3UaexJR+GA+ViMibH0Oe2tZ5Pr3jYO5AJn759/zxGYP8YHif8guuZP5h9lZ/UFSKKUZ8geXmsLkIHSqlIn+DIZw/yuoyPpca8t9iAP3et40lV93T9BKPgiXj0X5hJI+B77bD8CgbjGmORb9CuxJwulIJTMTIWYJQF8uQZo50ILXskKxvC8KmbFJm+GneWJorj6LWXvk6eFQI3+gdVDAXJooq2tK6z7pehDHZcpTCuUSyv60lRUP3hUDPN4bFhubeo+vlZTcrkm05gYu0jpXrBLJRXvno/YwKMSAaL7zrJg5xXm9r6egw4c4qE7wUWBVhp9t2Hrzljxutq3y7F4GfabL0qZbAR68fG4NWCwyYn5waI8ooEhzeznWV7CgQdCqsxBnQZXXpnMGY7Q/B7232xNhc/Pp9dAwP2S+pKjSAQcZcAFAnY1kFD1Dvsv4y8KM1KCR2Oa2+ZBLc4FkQoScBN9JTVXfkzHdrRD6BywC1O6I9PJAm1VAjOW0RJZBqHwKKF8pJlO/qKHmWGT+Jf+2CB8dWcJ0bHuozMgCJWqXIEEv9AWWjQW5C8JQsnxMPB4qUheN3+V5LtPSekLuM8pr9sLnxLwNRkMbeLoG0NCgRJSGdtPcIS7irAFxGbzJ15/lPvQsBqexZ6cqcoaWvNZjCQCi3i372AL3t5hxyRZ2Q7d9VPqc5LTmqa06+Az2jV80ufmNmagXzB+abPMiNPvo1X5FuEBdEGBlY/POSIurcZcR4BQireCYF4n5IwCAOqQfJfwrrb3i8bKFB53vhGqByaa95aUxr7Hh0hDukVvGTi0n2UEn7X6f+Tl9CfPW7d2Ws1A4Zf3TfbwKR3lVj0dDvDSyL43D9mjsa40O1I2rcBkRRbgW+fiMTacDhuxdyj+DYqEGJD0jsq61Oj8J/g1NfJUzs7Is5VsU8J7Ei/jLJ3Bb6s98a5j3BNNRd+sRp+0mWUInXCwNo4k4/uUOpS1LeuzEN5ymwdxXGuCIEOIGBvHyRQFV9paJXsIqk+D2MxvbMrcHfOkbXpD2FEmW+zNBOjJX9g8r9Wiet0KqfbeHpo3x6djmLOMZjBUx0Zp6AsZIr8drqwOYcokofU5lUZvWN3yUHjS21edYQ3v4IMACRJB1TDLFr/+mOmYAjyrNS1iEqSgWkO2+0qZWvgXewvgBjUn8xIE7qK6yS6/QxEDO0wLho7W0csOKUHoA/v1EOXCiBuLSKBcpUR/uyVo9yr4V6HQOT+6h7sXlQNaPXOejzDqlW05Os4gJ357YbZP24E7QkFCGri3AYGsE806rE/K66zGwlFB6Y3Xn/pCSfhz40m11hglaPbpX13XlvZySx81aRXs8w6Uk9xORLbbE5sv493l0c6k1H376iDrmcl/wOZJTJlWvrtQBzgM0OkkLwHgdU91hHJ7e7Lfe7/b1ZmMAhydSOSYnP5egfAdOMpdzwIiZbcLRSSA9RWHdmFl6TGPwb9MdAScUarfe7z4NZjLy9t/hH7T0eHiOwEJgTUHRYWcV+ei8KAY2RHZQIcmsGGdTVu4zWpGdSmmMyaXS1E92trt9rJB6rQmqZHru088D6IrAoR1DS6o87uZaSzL4mEsiCat0fgKmFdpjbTCKHrwtJf6Y4MZJnQHGdGqLL4h+mt3fG+qcRTB0UZoo0AqLSk8YdGTbgoNs+XNbutfLHXYrTL5KgF2OnbcSw4NvS4Hf17r2t5tCSG77cL1eQQ/6TL04pkXlp25FJuPPyrBIfoau58UNk930nJaggSlHLLRNob54DpyzlHEhjuvieSltf/fFf4SWsxNXOnIOXpNVXKeNNqhP6xPTMH4AbUPqJ0qny4bcUqV1mz3ZADP6tuHQ6QhWZK6INlXm/Kev3KN6Pc7CTRtF0UFHuCVSjveK34rWL8AEj0Tn9QMV2S1c6EyBAO4kOE8rR4SKUasmphxRPRz2hxD8UH3ndVQSomxPquCmr/KAIDClM2vPe93o9lYUthv3Gnz+vYuZiWFflLK++XtajflTSK2KykKLM8gCjJSMelvWU1nGFE2C7WyYJfwk57dLSEJklFBX6nDiDtHIodQaXsJSgyYlchtzWdLfm3oaD2Uxj+4CVVNXmTJDtvo2WdO6cIK5tv9bliCgV6mxMlGJ1gmKd6JPHNPQGrrLlC0lSlhBu4CuigaGSCUuxGGKM4H/E8hrtEJzzPxeRBhL10bRwS0AjIknLC50j4TCA9wwHqS7/zWpHqM6vVW6Y/QMZlBpBNkGUVqJQltUrH73gZHnTbEw/FAodQoHrUHnhcowfyHtPcR3YfX+t2lkLKMh5gyVyVW8IkPvcB04redx9EgdR+ktg/MIKqNGmi0Izno/5MaIwmyQErizPXpfv5aONQzqWML74/AATuuZ5/SaCf3Sxg3XudKbO519qXyhVPop5Z4tUuV2NoFNyRu1kP4u4FqGDD/JcZYl/NBsLrN/adKBqDFvvXdTTGd3ZKVBtUeYN+r3K5EI4wINPSbRKv9QwO4oYYF24Y+DBXCFFPjk2qwClXPcbSopuI9X9jmaR9xOncGhV2J5gATXlmfHVvtEAKlsInCZ9vb+tO1iHZcOyAKbHcH5W93I3ScorHSU5shUYFdu5l2zd6ALF3ebhlwuEnV8d26t4NFWb/m4Vcw10GJkBfZUgzK/wt/G6T/wEWlqMSU3yoNFgNvHWlqzKK7WYKlyBAhmkAgaxPsLlfWCkK+JbCuFGxUvyZc5mrwlHDjYxwttkyEBpBXsoyXjFwt2+MzGm7r42wUw+/mrs5s1PZ1nanbegeTZshS4Km5lOgUJdT++3oGgrhLyOlfE6nMDUOeUE2F5HVBLlkGKUlyU48cy+5VLvwuukDn/4iJ5NArFrPmPkv8pCJwwSgpaQacp8p7EEKL5mwGvJkNZPsVKVIlywcaj6zL6Ja315mlXOgED/WLOZ/sloBI5PtvSel68StYEa1uGlOLP2pMHKizp/Vs2w6YZlUrooKXUQp/VtCnu6/3ho8yTIjcWfdwxA0YMUOANSas9dtKYs7EfOR/8jagG50A31l6GdBE8wn8AS5O1hI/rZeLH8gDYGx1yt+xdaWi/QYz3IYLjf3StTo/Ugr2Da7as0D436+RUW+4SKqHG/MVj+Z/hpmirLJFGveHoASh12uYcJxb+YENvwxjJTFH967SN9QtwshNOWZ6CCLkUH9xuTe6d2s5oIol+OWGTSdACVzeqHYnQEaiQjXARWigBmwT+FJWe29RRGg25PTWwdIG5K1VWlpxanu2N8vU0s3uld6HJuKzqgUCsr3y0C0nHXSORGDKQFWL0svduQvG0p7jOwPxWcCiacFFi528g+sEOh+k1PntpvXH/QjX/ZDES5Xpjh0B5eKommxygSWRiOEUGzyves8+2qEVGuCYF2zgCh1zLx29l3SSNp+zfBTVW70IHDO9yj9hBgG0tbcYFnYvSaoycvusd5t9euSfVMotVrIapgky3dexQYEuOLTvdOyO/G1W58HMntLtBtcTsig84HN2eXnDZ+6WkTAhCbBdbHSfXdWV544uD1lwscXF/kw+CiNWHOzrmFjwymWweyEZog27VJ2eOL4wG0gBsfr8OrkR2KmkrwRulSWP6lB9KVDDZ8sxqw5z6v8DNk3utpYL6V/2U9i6EjBwX4TnLpHbRH2glHlTj5QbqGfnn32tearrwIwnG9+E/iPfG7SVRPzhR5ycku0gn+PeccFqGH00hheEKSMrijffKoMT7zmDtLxfQUSYAUq8W53/kNW5mcftJo7tRtCmgRrVZPJvKpm150xIn0kFcLOk1SKWv0yYtfSEPZmLGNnoUh8IqwLHNgDXFSSZ87c+ieynPO+m/Loha1oD7SX3MCT6Al/1LXT9odpeT7xARHqvOswE+LBlyxti4SsA37QhA4KNmOTVElGEapPBL3laVV2HTseLYPvaZ05O7btfuZL3ELcaDzgQH33FOpUM3aZKFNqd+ZWtKFeAVIekM3256az5J/rS7y78vuSb2fVwmMex3UN5zOkUhsH5QI7mcqaxgDfNzB8gAsaxunrYK3ncG5ZJ6a7c5v5ttDoLWZ3UBjEECxBKuqaLW3RrEQ0aWVGWJvU1DzOBEC4liiN7Hkb2Butf0Bn7yqgcDDPAltnn7KXvHb9mUu8WegMXZBAJd1sJdg3V6ejZpgAQCPs26Wp94xLu6X170+uikjPA9JwGkLA/7Rl/mtAV75KsLmRpU1mWKMJopkWM7FprLiYcEVPe0CFtuebDEYELaCEtClp4pcKA0r681BqoTY5oDX2LpEU2v6fuw9kMHAOJE5Ufag7jadF3D4RSLPvd5ryJqXDT8htVNso03Y+Pxpy+mtG8aSx/N6848wkP0aveEMdd46meYReopPra6KpUYlpv4JcsZxW/qE1h5+nsU0vd5utg/5tuY8Ly50XVdWTi9Iz6TblI+YKIp5BXV0ZszlTgvW1K5lDyxxQyQ0KSDv5LuzEAgzH/l2SBNyNkwaVMm9F7NjGNCy2bTam9P0AIAM/RajAbJG3WtUGVO3FNSoYXyz2YM63tT4C7IZijQljaYSpHA5JixXwM5Wmf8S7XUYMC8wY+kQ0ohmAvEVjO5EPBoqkSPj16XA1PZxdeLUo57slnm9WTmhAeoOFbgm0swe9cYy90OhLM96jlqskfRxm6Sj6NIJME5PmglYIuWGJn7MUDujqSNrsiErAvneeIFDQjKGgnykWx84QMQ3CswjnS/IL1ycY70Sfhdi0y01kpOIlExTZeJm+P27hfpKDhDqNR/AmGi1U0FsKKapGVh3TUzJinwJjNEYzT7oUIr4c+H1c7qx3C6q4f13wL37uvO0tgv+1apwQba0SF4L46AWvbvlyco69Xxib6datRdpD2HBLoGAm3DeetHUflBr4bcj0lu3asUnq2ux10JflQK1OHlGxzIuuR4Zec4dBr1C9uPAOggVaC7rrzjO3ymmH0dH0Ky7NpiYaaMaVuBc1c0Yfmb86FhMUtoKjjRh8fEdmbA3NmXfYUMV3wZWDhCeuXuSAlDfSI2cz3xcJOydZP/dWv7Sdn1euT8Jr2/qRAqipWYYsjYyrbqvpAnlKfzUbU8KD/pMEr6vkAEs+/MvCIbxkyOUJqVpBq3QntnGETY9O6GG/njlsILa3CesZ2DPrYXEOnTpftmvnxRMOE63ii7FEZxUYeW/bUfPFGKs7nWblVomy4r+iMjqzkICd8LF7+Da1QLNzcVCi/XIB5BaXyE14rLNB5YntfIZXiVvjRUzzSjBTD7wnuktrGS+hBy9+m6r8r4LHWrk6IM4B4CpZHAs6WXVdFAnpvGkslyzPMSTiaQ3Jp9LFGWXTGYjmXI/Ak9puqaSy52aFB2MhibDouv52HpcmplcP40r4I5RayMbq4MPL+IGg1pa7bCal8ayBwVHSl3VfMgDKLfOcW9wYnbhihlJFoyppQKCMHCeGebEFKjlO74Q2j/KbVzPsSy8PiX6P3ESy9zK2B0o3Ai/5EBhRo+NdiuFHOvfo+na/iLE+3BE1As1b3fSlSLrgzE6Cqo3isInGhXpjA7mQ8JR331A/DzSMkNJrRDN+uL0SahrhdHGDOPZic+D/BfSLXCOOfcO+B8QEEtHBKut9FZR3dh6WQnpZ7vzNCdCzJ41I4VtNW+dP19xlScJ5J5arSntcIF+OdJK831/RxfOkdQNMJ0XqZ3iCV2rYhMS4dwqqTLm4CM/SEHIUmWNmfZd2Ms1DO2VstuLhuv8hrbr+xuKcMmLKabd4DLiLCgEGxVZG2uQ==" title="Mekko Graphics Chart"/>
          <p:cNvSpPr>
            <a:spLocks noChangeAspect="1"/>
          </p:cNvSpPr>
          <p:nvPr>
            <p:custDataLst>
              <p:tags r:id="rId1"/>
            </p:custDataLst>
          </p:nvPr>
        </p:nvSpPr>
        <p:spPr bwMode="auto">
          <a:xfrm>
            <a:off x="-269512" y="1308622"/>
            <a:ext cx="10322707" cy="5268485"/>
          </a:xfrm>
          <a:prstGeom prst="rect">
            <a:avLst/>
          </a:prstGeom>
          <a:blipFill>
            <a:blip r:embed="rId4"/>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28677"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endParaRPr lang="en-GB" altLang="en-US" sz="100" dirty="0">
              <a:solidFill>
                <a:srgbClr val="FFFFFF"/>
              </a:solidFill>
            </a:endParaRPr>
          </a:p>
        </p:txBody>
      </p:sp>
      <p:sp>
        <p:nvSpPr>
          <p:cNvPr id="10" name="BainNotesBox"/>
          <p:cNvSpPr txBox="1"/>
          <p:nvPr/>
        </p:nvSpPr>
        <p:spPr>
          <a:xfrm>
            <a:off x="408925" y="6861483"/>
            <a:ext cx="8918841" cy="343342"/>
          </a:xfrm>
          <a:prstGeom prst="rect">
            <a:avLst/>
          </a:prstGeom>
          <a:noFill/>
        </p:spPr>
        <p:txBody>
          <a:bodyPr vert="horz" wrap="square" lIns="0" tIns="0" rIns="0" bIns="44365" rtlCol="0" anchor="b">
            <a:spAutoFit/>
          </a:bodyPr>
          <a:lstStyle/>
          <a:p>
            <a:r>
              <a:rPr lang="en-US" sz="970" dirty="0"/>
              <a:t>Note: TNC has 24 listed, but one member is on a leave of absence</a:t>
            </a:r>
            <a:endParaRPr lang="en-GB" sz="970" dirty="0"/>
          </a:p>
          <a:p>
            <a:r>
              <a:rPr lang="en-GB" sz="970" dirty="0"/>
              <a:t>Source: Organization websites / annual reports / 990s and interviews</a:t>
            </a:r>
          </a:p>
        </p:txBody>
      </p:sp>
      <p:sp>
        <p:nvSpPr>
          <p:cNvPr id="8" name="TextBox 7"/>
          <p:cNvSpPr txBox="1"/>
          <p:nvPr/>
        </p:nvSpPr>
        <p:spPr>
          <a:xfrm>
            <a:off x="3343122" y="4262653"/>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16</a:t>
            </a:r>
            <a:endParaRPr lang="en-GB" sz="1100" dirty="0">
              <a:solidFill>
                <a:srgbClr val="000000"/>
              </a:solidFill>
              <a:ea typeface="Verdana" panose="020B0604030504040204" pitchFamily="34" charset="0"/>
              <a:cs typeface="Verdana" panose="020B0604030504040204" pitchFamily="34" charset="0"/>
            </a:endParaRPr>
          </a:p>
        </p:txBody>
      </p:sp>
      <p:sp>
        <p:nvSpPr>
          <p:cNvPr id="9" name="Right Brace 8"/>
          <p:cNvSpPr>
            <a:spLocks/>
          </p:cNvSpPr>
          <p:nvPr/>
        </p:nvSpPr>
        <p:spPr bwMode="auto">
          <a:xfrm>
            <a:off x="7902089" y="2979442"/>
            <a:ext cx="431464" cy="2538415"/>
          </a:xfrm>
          <a:prstGeom prst="rightBrace">
            <a:avLst>
              <a:gd name="adj1" fmla="val 5219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endParaRPr lang="en-GB" altLang="en-US" sz="1748" b="1" dirty="0">
              <a:solidFill>
                <a:srgbClr val="000000"/>
              </a:solidFill>
              <a:latin typeface="Arial Unicode MS" panose="020B0604020202020204" pitchFamily="34" charset="-128"/>
              <a:ea typeface="MS PGothic" panose="020B0600070205080204" pitchFamily="34" charset="-128"/>
            </a:endParaRPr>
          </a:p>
        </p:txBody>
      </p:sp>
      <p:sp>
        <p:nvSpPr>
          <p:cNvPr id="11" name="TextBox 9"/>
          <p:cNvSpPr txBox="1">
            <a:spLocks noChangeArrowheads="1"/>
          </p:cNvSpPr>
          <p:nvPr/>
        </p:nvSpPr>
        <p:spPr bwMode="auto">
          <a:xfrm>
            <a:off x="8330910" y="3932261"/>
            <a:ext cx="172756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US" altLang="en-US" sz="1300" dirty="0">
                <a:latin typeface="+mn-lt"/>
              </a:rPr>
              <a:t>Dark shade indicates </a:t>
            </a:r>
            <a:r>
              <a:rPr lang="en-US" altLang="en-US" sz="1300" b="1" dirty="0">
                <a:latin typeface="+mn-lt"/>
              </a:rPr>
              <a:t>current</a:t>
            </a:r>
            <a:r>
              <a:rPr lang="en-US" altLang="en-US" sz="1300" dirty="0">
                <a:latin typeface="+mn-lt"/>
              </a:rPr>
              <a:t> number of board members</a:t>
            </a:r>
            <a:endParaRPr lang="en-GB" altLang="en-US" sz="1300" dirty="0">
              <a:latin typeface="+mn-lt"/>
            </a:endParaRPr>
          </a:p>
        </p:txBody>
      </p:sp>
      <p:sp>
        <p:nvSpPr>
          <p:cNvPr id="13" name="TextBox 9"/>
          <p:cNvSpPr txBox="1">
            <a:spLocks noChangeArrowheads="1"/>
          </p:cNvSpPr>
          <p:nvPr/>
        </p:nvSpPr>
        <p:spPr bwMode="auto">
          <a:xfrm>
            <a:off x="8330910" y="2286945"/>
            <a:ext cx="20033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US" altLang="en-US" sz="1300" dirty="0">
                <a:latin typeface="+mn-lt"/>
              </a:rPr>
              <a:t>Light shade is maximum </a:t>
            </a:r>
            <a:r>
              <a:rPr lang="en-US" altLang="en-US" sz="1300" b="1" dirty="0">
                <a:latin typeface="+mn-lt"/>
              </a:rPr>
              <a:t>allowable</a:t>
            </a:r>
            <a:r>
              <a:rPr lang="en-US" altLang="en-US" sz="1300" dirty="0">
                <a:latin typeface="+mn-lt"/>
              </a:rPr>
              <a:t> number of board members</a:t>
            </a:r>
            <a:endParaRPr lang="en-GB" altLang="en-US" sz="1300" dirty="0">
              <a:latin typeface="+mn-lt"/>
            </a:endParaRPr>
          </a:p>
        </p:txBody>
      </p:sp>
      <p:sp>
        <p:nvSpPr>
          <p:cNvPr id="14" name="TextBox 13"/>
          <p:cNvSpPr txBox="1"/>
          <p:nvPr/>
        </p:nvSpPr>
        <p:spPr>
          <a:xfrm>
            <a:off x="5655547" y="3788393"/>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23</a:t>
            </a:r>
            <a:endParaRPr lang="en-GB" sz="1100" dirty="0">
              <a:solidFill>
                <a:srgbClr val="000000"/>
              </a:solidFill>
              <a:ea typeface="Verdana" panose="020B0604030504040204" pitchFamily="34" charset="0"/>
              <a:cs typeface="Verdana" panose="020B0604030504040204" pitchFamily="34" charset="0"/>
            </a:endParaRPr>
          </a:p>
        </p:txBody>
      </p:sp>
      <p:sp>
        <p:nvSpPr>
          <p:cNvPr id="12" name="TextBox 11"/>
          <p:cNvSpPr txBox="1"/>
          <p:nvPr/>
        </p:nvSpPr>
        <p:spPr>
          <a:xfrm>
            <a:off x="1008222" y="3596206"/>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26</a:t>
            </a:r>
            <a:endParaRPr lang="en-GB" sz="1100"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4586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Large VHA organizations have between 21 and 40 voting members</a:t>
            </a:r>
            <a:endParaRPr lang="en-GB" dirty="0"/>
          </a:p>
        </p:txBody>
      </p:sp>
      <p:sp>
        <p:nvSpPr>
          <p:cNvPr id="20484"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endParaRPr lang="en-US" altLang="en-US" sz="100" dirty="0">
              <a:solidFill>
                <a:srgbClr val="FFFFFF"/>
              </a:solidFill>
            </a:endParaRPr>
          </a:p>
        </p:txBody>
      </p:sp>
      <p:sp>
        <p:nvSpPr>
          <p:cNvPr id="8" name="Rectangle 7" descr="Enter Chart Description Here:&#10;&#10; End of Chart Description&#10;DO NOT ALTER TEXT BELOW THIS POINT! IF YOU DO YOUR CHART WILL NOT BE EDITABLE!&#10;mkkoexcel__~~~~~~~~~~False~~False~~Falsemkko__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PzPYVFw3D7i+DR0JDst7poTFmHTeNyDfbZCiXVp1mo9H+j3OiCcU4tf4Cwphig4duYinrfqVgT0/kDwAWQSFlgQQzjUkGTiVU5xpoqOCbkRe3SkUyp1eJsI1DhYseIB1DoRwEkBlHr260+5ULATbPsYm37NvknAKyBL6aS8bAOk+BTDqlP5z+V2Rt2yDMFj4vEQPx0hDaww75dmzHc63uy84iPKZ3bJl6xI0HFYZeIlmb/Jdm7YoTUni70RFzX/Nb6/AN7N5pqiJYKGEs1buSfHeBdj7NNqcBEPuue4uG3FVLgqbKWntVHsD0/vn6vXezUiqPCkmRYI8sods/BbtwsKlUdA70WB2K6oZabOqoT7dzdt3Zi7qZNFLEKYAz1lg7c6JWqnMRqmbJnNWlpnJZk/MWk7ySK/ymqz8KxgdidQYptNG4nj6e8dJPlcLNUR0CuNBmFCKhdl1hIWnvujZnpn9VtF9SXgHIR1p9oWU5pi0srYcRY+r4SJRNNUIlQAlWvPFq6ifI2hodQwpEAaEl0rhkRKBzVWxWa0mmGorRZvCHQpSCHSEnnoFCEFWc4Ccypy9g66RfKEdnAG7FmfnQ39dACA/3xl4o2F1puESoicISjz0+1/kDsIrNQkSPYf9Q7vMRtvtGdcsJybWE2NmfcEzKdioEjrcvx+qyNDLgNIJ661C+8YwOF+qn/d1LpnzvToFMNCGa83MzeEZuVOFL/k/7Cqod/kIs1kvoj9zbAuXh5aHPd8KHZiIMrKb7RNhXjmXb+0XN2h1lrZizP1IrxgTLLDYSdwK1xyEHWz0RQWJG9MhYeNU3doBH16HvTRUurHM8fKxGdbITSRjDn48i+Y1IhOqXEUP8UkDKNkL2ncG3t0NqYcA+7B0tx6F88wXCiTMV26+chBB3Y+f/qdYdgS5+2lJwhDuq3QvoWxOGwLjcUx8rQgSMpuu5Wpf0nH4K8SjSioJMoqmgWlaKn0LGS+gcXBCEYYXIx9vq/bZS8Q4UDZQGO6H+vCUE5OspjClqYJyhZYn+ecILJ3YCzPdZKH8/G0SJDSgeWkU9eGjsx0ftxbMI5yfm73o1Csfj1M68MylZuGpZH/ChgTPnW3qtNuX7eM1PuaT010hz4MhrVEbCzS3OFVxcgR8y1rT2XJBRrD5bBCLQvsDn6oUS5TMmUiPmP3VbYDTs38PynJtgXSH77l3HvEXZINSkATLTI9yWb+X7BF8HB0VUnjF4XRUjIYcqBpfIywz11K6BW18OBl17ZhDXJVpaIenA1EOTyNJ6P9npBv3MG1DVsf2YrCXXT8QVGGpX+KjPb1YwIB5Ac6Gea209WXvWH3HSxsQBLPokQTyutT5vOnOfVM0U8i4NQOP4rPSmUM1xFqpj43TRj840szf/keLGpioQN39iy2z2cb4pHcYB4OG6FquUTJCddKVnWqNHWYlgeU3rTYLp41BVmhbKOM/oIYIoz6OjXn+gNWoVWnQIYhNmYHFNPvXQ9rB2xA6KGgVNM8FySzA/ws6v4OHc1n6H+X80CCDWN5uJXZdclLM1BCF2MyZNfmBTKbrhrsZJrXWg5r2bLZkpNuSUvgHhs60/8Upa4lKcPKXvyvoxnWwauQm92JBxxpRTzygW5yxiEENn35eOesPZ5ZEBLnpAVXTbkOtv7df8v13D3/+dGhAmk9f2oyxtfeZ1uVAPhBzGX/1/NeKw1sbL6/e+dXPmWmMwFYHIV6n5jWO8UFhkNfqBj1Q71DvSn3xeUm/6pJEmi96MmyTBsL8lCFwXedOxuRLScj5O9Qp7dWORTPOmG+2oHwctk5wLY/mOBpOrIWQgkvo4LfahICYN0HYlWnbWJHWY2SbchvuuNTaaXCgWgfCtUeEmDW1Ykwq/Dc68oeflzYoEF0rFOIge4fLPBv4kwxzqzI2s8ZceNcWIs1rScHtduUnmWdkiFUrb7+N9XP2z4l/IaKrbZe08Xnxj3XDiaT91GfAPldodsET9socTFyfYOyU3g8dg3aNQw0b7gC6nwfsR001aSE/NmoX+vUlD9iN+3fZdRvBU+hR3X5imEJXexF4mubKyV0GsUit9LyPagbBQHWiVFLwkO+kubMxwqa/Ao6oizSvtGsOupGtlKBv+4WMsZ1g9qoINGyLtvcREpxvQ+H6+8UWJbK60Zf6DCZ6SA48Z39K3wybOtIsHcc0oH56QazP/dlMQC6ObsDc8vjCNZlJNGPdRyebLfO0DtPNm1Ckvox/951My5yAUKu1Zf4AU+nbJCOY6SY0yjUa8lkM6LDPnhoKiTbgVDS9phkVlvw1Q2TASayICqRE8HrI7W3glolKvw+Y0WzzMl/w+bQ7eXnxuTYsXLO5KuWBtmelIEE/ldMlq+cpWyUzBq0uf0kkfrJbSOr8/893oxokV2XGytGRc5q/YrIBmpmbDLLjePEZRmVS3hM0Q8kEYEXOSAoqa6sg2VLL2Hzn+p5LbPsLpXZXtj/f+/g8a11ohabhtkjKr9HOLDOHRI/39V0O2vuRL09+bO76uxsB7gxZv5zlawXYNH2aYhm3ixkqK2r7Jv8q4648mB2Buij0Kcjh63psv/X3F1BLK4/rz9UL3/LlzrZTpU2Skbrkr7MapFbgZwv8CuzaFPSamnWVsewt4Kjuf5ki7TRDfMUZWgtPOJ2nqL/QMS9C8j0IfMjlxCuvLJa6wwEb8M2tQV2EvzKeNQv9lJYmqqyhJtpy9ZCSIIKbMIROx+5T+2d2ZT4p/n9EX82oYzwnS5Lz9gfxi7J9my+lGqaMaUt/Iy96KGbrDAEwp1v9m14w7vyd43b0rVGGfDoCY40vbCEQQh9naSP3tXJbqcS1x1TTXfcZbkO0ht5WFE8ohJJxNM30SM4OIwjHour5X8RAZbesBdAEKbsgESO3uuNBMbi4vQm8VLei4lUnIM01dTL4HJ6ZYKQrx+wosoOaOHIBa0QS+GL/JMBfBy8Xt2hT7jsXASUj1Urv1RMHRMddwJv2DUBeDsW0nTLlbg+XZ5bOzrNVSMFDutiTdZFMK4DZN8/EdMIIdY83JOaktk4/77N50QjL//0vPfOZrQ7E2Hlhoj5orm9XP49n34l5nBY3yoUSBzIrj20RwBo5kajMvKmGqhIXwZEkWJvyxq+yLMydRZh8NIZHPjYPWxgC3Uyfn+wdNqjJ102opOGy5tw/VmxBlU/EqSqcjTX3+pfFCcPeyTMkN33JhK4lMbXLoRTEcM3yb5IEpVlNPP67hsz+2Jr0IqrdX2jnZy4j6rdufMmyXSSzX1+gfgqpODJsrfqXCD2CP/LtcaeJNydSNKEX4dLLlKUIZlop98uj2uxfOwCzwhvg1iEkO5RDlQph88GXsieIEEuu9h/NjAhNW6BOCBkOXjzzqJc5PFZSXMHViTksrQqSweSOfNOqvhwkiVWvqH3R97MIEIag78hrpaNQd2fQOavK70LEa6z9gFBNG4GYCfsl9SxWzFT0gHzBjBNfX40y1vxbtNM/OtOtNKxCrLI9eJL4FFU+HO4Bq5goWVxsFwYZw026TVKqznoigGLjEvcVU2OR95FZkvycMda64wKhuxYZnMLVsKWJBbIzLsLeXIqFm5uRxe5ntrltldNrpvRVQOoIzsryNjbVSF55btDrYALX8PiSjIRvJjNrb8TgLZGeR0Dgkp5S+9FhLJh4Iwdr7ub/I6yDkOyhQhqVTx0lN6EHTxtvMtb6d/G8yWJIqqbW4rQ2bYCT7xaR3DJMmd2xYynviwiRal+wIhCet7T/OTuB4NFcK8Qzv2Xb77i3K97p4/0CdwSiOr+rnR3ZcyAcL+e4cCJp2YG8JYd6F8+Ij44Xin9/3Je6pjxtGj1TlOfzjv9QkLT6zsY6ay1+2RiV+uveDU9s0STJYwlnqcaKMuXsT9FcFDZqSqdep0o+TsBlbItFhZjaFfeEJ3hlOBgDml4FBC/cfgbnQZzpvkyAzUDV4onBm8amVzsxQEOQLqt+j6V7S4Zc6h1IP0IyuzWG85AcxGostoFm29qa+SEdFkSsGjNU93ArLIsZvsdWOTv5T5THKJjIZgF5KRP8tvFnsK7LrnLk2ce0Aba9OVGfH2FH5g2pUqHzjgf0st5SjccFS1spChdeL0wUU0lj3bDlIOaNCcE/BQx/TIinq1KgNGGunW2xwAQ3T5VDm32UoqAKkag7TN2P6t+7BHr1iNN0YO24CyQFbmMpmkIK6ksFPARlhIHdyU64Fyw1mDk5dcePxIh0GeRzLem4Xc+TTkNNzpGHZQjScQWPSENDEGRN/AdZp5rSNeL9mlPTfZgq9xsyZFW9tI/mfi72v0OcTciGuGl79qmED5FfKxm9Hc+WCf3OWfG+17Q7+8X4XamLvpQRCT7z3PZVuDHdyAFPOnB9/EAtkOPVh376d9F9viZ1KC+uRig/agV8FNR+zxag2KXhS0B+2YedtlQNlskVG14k30gkmy4Q6VUGgFhZEocq4zCMiD3t5JtGQEKmhZ+tUJB6QEE94MLyD/yKGVsHdid+mp5s7E7Wp1kzLAssq7XRLAXNn6vOUPDoobCeHzoDSt+Bsbh5Py0Voas3aZLr0XiQaMOck1BXhqqjhUy94lpv2YYAi+LOIMOGmmqxsSmAMJcyPIlK30hq53qlN8tCfCtsuJsR0dbGWHFEqQaaHCU+mgKjTw0zodOHIk/NyMDQwF7sCNI7vKlVCIcmqsGsNCtO9FQL2YQ672KIeG2M0e7QT78mRth4CLg7ym/+XKjLSk7sSNqksaZQZPHVZW0KnWFgaVoQigdF0qjjhKSzI39mPTshNZBO12wiQ9FIL+eXI/bz4V6SGFTfNvqK+xrwxDIX/n9Lxv+kdki7lYuqbfXBdDr3ucQz3BfT9iBr1HwyiWH1sgLY4R/oLzhLKAB16NVwM/VjJjZJfQQ785gL0RuT3TXkP1cVWXkcV+ka0uIJnqwXEUGuFxEWd4psegsNAhoialIkLkXuiVlawSdm2qmau0xfKP8KgrmOCekuqO4gWmWlyn/wdvNMUCpkS6FByoXj24EUU5He02BIc1he/8hyNWVvTfdLtwUeIERGuMWV6RJvYhyqoro0aAna4WJ6XBaKZRsyWcqCi6ta+uGCZZx1mCLgyaOUyPvURyD/csWzkCybSVU0H2yFckQvHdqHXG7QbRI9UPW7IFly8vnuobRAHKEawwcWU6WrZVDqJAidYJKnGad5rTZuVwnO1Vy/u4w3zKAs21K/5cNPZh4nCsHCJzQ3JObdJGNboK3UQZJNhoWRvGs11hgdeBcAemPnvNfEUXW86JJbH/Vrfg0fX7QCtuCetkWMkBOZryTrX8X2WqYcTX8igLyhjVW1F/pwkUxMtKc+8eYCrpIp8YCFdJkqp90tGcpbhL/T9czfcSP2dLtx0huFQeAD02Xtez66wn/ROXfBfUodAQTrX/ol0hZ33u1emLZJWoX6YxNgKcDY6G3bZcIdTd24NUPfJGnVeqWgViPqpPvwyxnlsFlxSkjHLGOj36DpD0rgq9W1MTaUy+LSWGmf0tvGDrPqN5/MzLh7CLfI/NXJNqleEw4pkOe37QimIwFwD/8N3ij1yIgWmCjX/U8OGeO2tH4kgHs6oWEPrX9DxzXf9HwbTk36/Xe2hilEALFWnUq4h/X/bqPxQaloLF4kVDTYJ+1psT/W3DDt9CC+Eiqfwd5XR3jr2cMP71fAbtaHBGOkfyRwnDC7RyJIGv3YqEV23jbK1fC0dg2vxTUIl+8TPje5zA/+XmfGmrRTsn84ZUQ3StbdLWeR2lOq18LGWRb6cQjjIccNSko6vrod2VouRyZpzs66ey87QEo/ywVAQPTjgowNsuc247F0CzTB4JWgeHFlXw2Jrz75pt8Ka/Rxi3ZnBa9P4OpfjfFsA+WcR8QsnWbAS0928sOs8qz1WeHHtmJ2rBhXzfxORA4s0jmp9uemN64Y1obw6i4O+cWvgTp5CfU+VjF2UbBtmUGOAXaUZ0kkr95FFkkkudcqGHab84EdIDeySp7bTCtDOymDlhBo664yptoczuKTUs0BRfYQ63m6+DbPRzloiSpt8x3E5e9Kn+ZX4Lse3MQ6E8D28bA/b5YfiPT/9YFspAb9IUTDFWR2hfaZcS/MnDMvpDAA4u76vHRJjG0CPBB6Q+tNTbNItOUKQc2uJrIkyeVUpNkHlZ/9Ego1O18NTzX3l2zy4563vNu6w+g4RvZIWJdh0XJ7HVHNsmNnhXQT96ihGvsG3lmuC0SM8+dcKK0eqwUUFN3deUhHNG0nbes52VPEQkqN9Jvb39kNzqGbTXrOX3lEQSHg1RAhGOvQ94uCwG9MT7NypSeW1+ERVzQgCGdaYh77l7Ek8NaNoiKfO+C2eOlbF4RHR/8Ifuve5mTvjCle0rS5edUzNf4siMdYC0E1ooCeUkpm5HbTD5QnwQjvN5XCmRlfJhK3GpueZ0qlRD1UjPug2gys3RqZtLinsYUH2C5YZ3eomTSk2qFNtytif7r2ksIEHoB/vs7+GnsyNBDHMCwurFbn5plg6hHbpYTUX8F259zoZTRNmQwZrDrhI0/GaazRgt5EmlWax/cvbGFEomG+wQZLE0WgXbBhRvXIvVS7rKqK06qwPRaDwWcqM4Gshvs3xspqckDPjOvZ1dZqxRg4oCm/KPXHNmjOlFb1RTRuUY4SKTglQVkAbHJne7UaIFi8rmGKjZYP1cx4wQ/j9+xU0ROGzsHkV/jTPJLv3TnJIan1OLqUq+DbDEStYlcRWt+Knv/8qPx9Y4ix3y0LhiE8gq8DeX9ClaxdzN7TuQrLHCKWlzrs4r8behTzuwdP2k0F3iHGNIuP+Rvy7wwigdqhahOe2ZE7RCc0Ath+HU3U/xWX80mNfZDf3TeHgA9k31P3ZLEA2ExQ+DXqLFXQ3MeZm677akivHih5ZJNjV8P2Oyf+7nWuB0pLpkOglvSbsfUVlTylmaiJ0ZOezwsJPxBL9thRY5J7AZMmxGnhPz+2p0FT+B31v6Tai0lrLbwJNmPP6uHkUkzQV4+43S92OgyD5wifqeVNoAah+XuXkglAeR4BC6MqPISdYk1RYAWaLKF/r0QG0C7gHB0aqKAAlH5bAfULtH+69HkqDaGq1gFA/TJMfoeZ91vz/nhamMxXoCClRNxmDccLJjI9Vt6tFyIGYbO/LzjXfdt4Op1TmE5ye+Ux3OItJ9Y0vruGBqLqMGaBHlEYrhflrPKvfhZdK1PLyvP8Yn3yXfIZGVxm1tS1eFkh5qZm+LdduFhalYGqCI2LoL6V7UmL5vuUNKPC/JWhoiztWJuqvm7VIg8Yogh9XSMHXrkdzC8DTCsiW3pI1GnTHeevTzfHOj9gqTvNN1GmpVRp4jc9kROkg1Wf5ggC2Tussl50YnMSZQ3NFirYZyLdcU2fT/BNvGTLNM3JgAX3cA2iWr863L/L3xPMzIQ8xzVR+EmJV7awLTg94zEeC+0z4oWKDgQJKAi/FUTwXYKTFM5R0TqPBl9NO+ifWl5mjfzQokR+H//8jfgrDNsB4hSyqxoxdBJCFYKrpJlun9qeRrbO4k8j6K3teXil81g+Vo7EfP0NwVfo65xCs5hDNuLCzn5hEXvb60vxpR2h71bKPR0Nt32qcLkPbBIulySLaaENotU8qbz+eCer0w1QG0V5Id6r1isW/kvICrLa+BmpvMbpmDHczc1PcG06z3G3gm9QL28GTHqPZUrp88RwYCWk2sFyHDpDyIsXCUx+TToPyZa9pBTnBZzRNwv4JClMT4FN0zES7F8qNe7vS53JUoqdZEsfblEfpFeKRYraY59I6tPb0bSaiAYPWUlE5Q0kOVEnwTVxffbiOBK7up0JlHAPa0AP1CsR22C3B27pJXO2jfcsKnuO86bDQ2u+CgJWJ8g0Pa30UHeSdMbZ0q07xzNtr3I1E9BiRLiw/VKMKc0DiUsNbcV4yIzBII8KHMf2iopr5RE2RsoOub8lXPtXfxIkItb2muZxX4Z19CxCWoQhfUH9kbfOzPhuKZfzepZxWFVS5oPzS+GlyTLen3nHY/+B9bEp9p5Sbdv8MCmL7ktKASXr+eZFyJBgiE0PQuFP68jC6YxPzlMpp2yPC9AbcJr1kD6u9uRGECmgvhaXW0zqUK5hn4FLtQYQBhx+P84igzeVvOziIXLJYv9TczOPVdgD2X3nDUriEBS/V2v3FyJQwaNJepEOXjZX78qLjVzsMOEX2WfDdTjFQBeQWd705GEJvDvYqM02KJiItnARQrK6F3SvE0fEE6DhiJA1A6z0tp8AWqE6PebMzjUz5DUxcEqZRLCeQ6RpMLHYo77BsJ/JeCTK9PgLrwIGceFSotD5N7uxhpjlqlZI1PI1yXIPThawdDXvUObJKPdc+7BxHf8ozarkiJGbhffzRZZR0B7FCncuesILDZYQX6X79Nn0hDalTevR35pa6vnej/nZMhbnX+B6+CrGuTBvzoAzGH10/SbjlkZrsyAoptlAk0WO0KAXAwDFqJ236gjePA6LFPhlSajJARSRXCRXTbkcF/CWIvrueEOnC0kklsc2yaJrOdCEsy3JyP3HTC1JvDnZcou3XULj3usUiWc/d3lsFa4D6Oa5/AELOL3Argdxib7F7Tr3Sl0X9rf+doBrlLEf+2yhapiCz1Xr1mS9Q95q3+6C6eJrhOBlGhh2fUWLmuRCKvh/mED9Y804LpL/d89/86GT1TentcDiSomQKcrjHhwlFlhgblmnJ63m1Apdpi2JOMn/gCJ7ygPcvyT/X3RGKxw+XNP+UCU18q9J2VZQRcmzHYBq0tYUI9LbELGgkEIba74j7+oricWbS3OJoUHXfLoFtmuN2scVeobPHgrPUtmlZ7EFYyYdVW57il7/GxYJ2dGYouHUGc0KQZsDQIp7VXJCrFd43uyFZmBi9aX026GR9k338IbgPCfae9HqM0kUV5qm9LUKrD525O4tzBU25LCflEqkYUbXw54T9kYN4yAbtKvPvhvk2oGWqUjaAxe6ryaLgxImWMsadDeDiGh0Z3isnsV+8QJrqcRD7SAg+lXUV9Kj20u7CChEV6PXaIYh2oAgc6BXPG+DpijtoLmkcSZ+AHNfAD6IU7SeqjfNUdElbwaubk2PN3JYLBsjXxNCoMIG4rhoylEj56Pjr3rpF4Iv5n+FpFLJza3aUIHyWSdVQKMMFSov5IwoHKn82Yak/8ByjrMw3WuM13uZ8wRccGlyu033UXY+FRaBqucsoq2NESumy+szsTvIaCkZtC5oh/OwT0BwK6+EUJZD2ADISEWrTHq8EI9Lbut8Ch18HoKa1p9xLb6YxX3qy0AFV6BbFM7MD0AunI2lO9Rf5ngcZt/eugJ9Dv9Z7revLOPwLJzKOiB37mL761yrNHEzynwfuNEx7/gd0o6NziStLhRXb+XOfJgNOf4Zu17HoM/sLfgtR3xxO9M9DhjWJG26FF4FAU0dwgf3hFjY2HhuWD4qQR4gPX1u2/ObSYSPzyRf5nK8+503+yahe8FJopK51Q6/16L4npHyBL4s6j8F5SNlqfIXE2Ytzo6iP7vd4LrBFADRfdePkVQYJjM4qPqb1z5XICLErkzsqRNlbIbdEevkdYREsdMfCx/6R+UQi1DQ7tlWB4+cQJUPznN19+9WTSvS3UjNnTtreBel3bN2yP9lSR+xl0oHW/JjEpuXm+f4H8V83y2oiR1N1ckERobTm9q6yaTlWWo6IOmy/S6IEDpZ+uNNXwGcTUqdovG/pQCg6gEgv6odmEifETCbPEblIJdrQdvyqbkHu+WW6HJtWJD/11kvOe/4OTvegcScvTXqAtyF0uKSJsxKVLqXccBoEWSI+XNHHvq4SY2r2bw2jVfMvYm8ul7L2BqjFL7aaGCN0WD0t+AgdaIYCLyb9myklaQQ5uO+5fd5YaXvvistWOrjMOeAE0RmWD5syjyaUZgs3FEyvw8v/1qQf/1BfYmqOoz5pl839lXvsnvo/na52SBbeYaAQE3I5gVNCkpp2CMwYLAaNdo9i95qAkePbnwzJqAd/qLHH7Y+lXyK8fqT8T4YskK9oqcRpeCV3RfA/YB0WE/ZT43e/rMr+EgxWd9mCO5tlleLyPoHXMUX2MclHv16NISZd5FfH6VAn5neFKOT9hbwG1GhCP2Cap8imdSM72lE5OQ2nABeQnjGvIHHlyNW46G98aCe7+M/wt/aMa7t4T27EWjstMUmxx77X0bvGkG5Evl4ZVNNLS+XmeK/0TjK1rrZO/hiG4kymr2Q6WTJG0GBbd7QLTqKjxhRT+XJTazEoGWUfF0ZA1yKb0d/rNg3jYg4Jv+oeQ+TPwYqhSLjw6x5ISJ8tqVMHyrpUfaseZlQvqJLb2tgx7zJUeFweljmaK8q1jRfwhfTCOyKKMQ2IkKqffzz4rUhx3FFyGfVQSW3sKrKMKVpo9Al2IlQbZHKLFMnCWY2vxGUjsx5sTng5OWsmcNTQYd4l9mEPPSWuI9xcLmUp9v2NSFbJTJ3WmToXwu0aFpEq5LjNXNK0Rh+P/ZPxu2JgtJj+txN1vy78yyshFq94ZAvcMz9iAurVO3nbrsSJGNs0NwRnIsrRAx51EWCPtMu6mCMtdEuD3bqZ/jOkpem6vRT6YcGpo44ANlNXkLH5qUipGD5I89kbla/mPMoHWEuhk3TsIiDcRjrlk4NI6TcZpAes+QGpG3hclp7FRvG4QWA+iAyV829wRWkdWn0GgnWes5V+hPxrKI6nLjRoGCtLitdy2BYc839ogxqvZNQnfzIbBXDyt5F5b9n+WuQ9JdKI51aFkgVdGegQdSpuP1nqLFMH2PkU5v6xSUxwc5rRk3UPo6xZ2gM57XJJzF3tUTdBbuuasxc6E6Eud+XOCFrlJcAiVDh7y1s/nR3+KUSuJR0/fCH16ypBus6hmiLNDWJXAfC1lsN4jGyxE0TYqJ9zSBZ2p2NupoAvoTd6UgC4IbQBU4f3bXcaCfDiGagMvrkMjVYjwx6+cDfIJbsxLadl4QCx+LAH5NsiJdiuTrlsPDh8D9XYgeKlxA3RXY5YNZMhDN2jB23DDMsA7OsO5bpRkiHHqmlsDCGX8PNei2BRR0vyqTfBXf4fNMchC2wuNxDD/oDU4SZOZhoeShhOTLnh8A1ux04LD+9cROUW4VueuF6NdY1iAxf/B5/+R6OhBRm8Vk3VTAbCu1Lm4AaJgYVd/Gc4SoBubbgOVrEAEk5ZXeyZd5P8ug1myR8ZZjfYh2bSvGHIPJvoURmdCB5dLcSFJ/9WytDOZYhknKwWlfxzHE75GlV3g4AY94EhKbI2zSxYIkS/GmBLnmNfJEOXtDPBCdMWtQrq4nLBDvCxRXHWi9mwjuPEnYzfoxJb5iI/c3cew2E9kBzpvLMlsxFipsovz0m1ibb5ppPFa1Ikbn0OvrDGNUwY90ErjIyNWXbo2WwK44khi9J5rYSF2n2Bv+VIvG/x/e5WkMl8512Gq0Kx9jWLGl2fGa3NTL98/EXYpxa4G/UF5+jA/uyQ0WfXJudtyLz6Uo/vyQoEz3W6VgwB31j/Ba+6Kt2bYCechdYTGC3M65DRcIuqVqEPKFdGrQJSB4NFn0233dk1hSxLwtVLaBpl9818AlTgPFLdvVvgNjlTMXBx/UFmAK/WgriCSY6h3Gfe7MaDL25UsQDt6p4BqeAG6bYSzpihPOkhOy7Hnz8X+NtwAW+J8hLAEY1jaLAuxA+yWLHFfaUVG/fwDbJ3ysca/EVOnvseu4kKmtkQyJbpVTqBo4+nk/vjdAKtjaHVwOjwDhmg7rhWxVgKw8QIEZDL2q1tWiyfVI6DQrwxf152NRmKgHNNcnbbUOegEg9ckWwoFU1AQ/5FYHIsQh8ZO8d6hPoWVhF9tA0FgRz2gqyMthZMROQI2XOpdOJODnKZAb9jURUIFX40I5MrM4i0nzGQpUT4JHEA8xQdHj/hh/cr+QG4Ft4X0Bbqptc+m1hNIvPkspt0g5Y1gF9vD7HdwDYyS/HqVkWUgrWKdiGgShLxQkVcxtTVmTs4r3rAjTOR5kIA6AOE98VPlSc5aiT0asP4xz1YhESGjCQ7Gazbqpn15pk8ycwfwEX0tTfwe6OtGboci9SxgwCNEmwzz6t0FnCPvW03dOA+1lvb8q5U/a05pg51My1z+hYfopJNn6Tl+voA4sxRcwLE142znkEyOtELhwySXImvfmrbf9y4BxwRr00rHbaxUCeSWy4tERNTD5vWLq3KAYBoq0vRNE+ubXNQckLxqNTTKkDqeM/XRQD00UQUiGKocGw+b7aRGAz+X1Ti8E49cpgvh6haN0KUNv1uqZSS7E5f741KExGIl/mkTxxuJ/whpXCiCXUm5WSbBfBem8mcA0B1HaIW2KKNmIOrB6Or54+pKpFHmx8vrLIfm/hNxMkcHcQHAJdXrbyTuTxaTdQiEd86ZsFPsJqBXIiFX+jztuKCJnou/i8GFfM/0VM83ApwBMTUNVwXkD0T0VmnhxpJ/Vbt4s+a9gZb9hc2/2sZZAx1wEKshTk57rQIkWQZOdf50ZAFdflvTdjYKeG5vZKb35aTaurg5GbxJeDXabPC4m1CH2Lp0DgMGtYSwkBV1/k7owU902Db6IvwIYh7VauH4G9TzTsAFnyzoh7zOg6oq+PheXzdVbaX5AF9cdppeLWJtA6A/vYu4PVa5HlWST3o3St0t72vp3LB7v+QTcBznC8/cn4QzMUc5WxRq3rLdVMhwudzZ6xnIFd0Ammc/5JcLh5dpANIY7gRLvIXPy5Pq/dum0GE71ycNh+0L9afxdwCMfrG0Q1vcOUvNrBLVr3TzxtgmqDQ+fCjIbJqjoMUviwTB5uWo2szFPAzrSo8DHZ40SMn3vtdW4azvJun3289LKc3pZh3Jp2ltvpJjLGbHg9fDQ5S6QGN8QmGtWoVNphq9yjH+dt9nohimmMy5hvjDyZL6qwWHArGpnPoIAm3tKz+6W6awtmZT92C0mI64Afk3WZueGnbbgq4H6cLHqAExYWmgSGV3Wf1Z1nfQC/57aI8LKLRynoPKG+4VZjmObEej1rzaqwJ9rVdeaOJHFB4Usag6CCcUzo4JycoSwLk0fjtk78KLmi5/1STwJ9hzzWuXi9MlDFEktKYj1OP1WLsWjR8ud3yvib9tVp3KCzBK6qo4GprjP/f2Krhph6JxkawGQSXzIj7dSIm4XSmf/EJghdZYBrdnQ1W0H/Fg9X1+GBeq3EXFzmImpIivH1lC0vU0Ke6I9ndaVMdLhwtHmA1lWULWoubTIHm3g9/VzA02UcUFyXSzyVp8jA6qbJkMZlBFroBeXAUbr9ztEP9ufnu7ZwIPs5OzOd1Evpsc3Q7pOxZDmYaJmXYvOzbCxFaDCtP99LcLFrOXaj7aE0dKrszNx7kFwICB+LiiDcLWO8rcQWK3oeZORSSguKkA7K/7iUORdbNTdAhriayIelc54qrYbjxSp6GoBBBK5uykkU5RR4osByeWoq+QdY73wvLMOAuAhgT32jYwpITAhG76RRyWOUz94TgU43HsJX2/9lFBURVKx1zmLnhirHflw6A4mar+mtyILuZLMGjb97l6zzofCcSxCuw6VTaiQOZzUIDbdbE60wH1qyaoHyOPjO28uqqvc5gav17y1n1RyhVJD/T7a3agGFrvmBEHwT70gWric+AJhFcUspJTxLmSTS9mKK8S7wt7rnifZEPcMgWAwIL8NiUdjKCc260sntgiNn0QHMMIXDCSimvKpvBlSsVkU3LkYArkQztV05DdMEWC5SWt52qMxknUu3mvlCGN7Nk23v9AOiKTtWEQiBqyL/yS8tnqDluk4msDlGD5+Ba69iHwqo4YwLSwPT3xlA+w/HSpiS4j634zjgCZI1jZdFyNj/nSQEdcU45VYIoapPpDnkr3e6RIunNTQFhuFir/hZDibhIhvESzTs1ptu0Rk/QcygYMjDvvod+jG34J/aWs23HLEY/T0dsajbkz144y6mzRKH+Qe5BvRHW8SK2izBtscRlKWyN2lYzPad+o/Gch+jBeFzL/W9U/z+Hw616ONoDWCnM5TGbICi3qE2lQgBGkaUDQ+3LBr9hzxoGQHbAoWZ2vmV6VgRgyqweTPCUEdlEXtyXDeCEWHug1Wo08EA5vGe92vZCQa02YXC7WKJNIbUauxnYXPd48Wk74Q/Beqadke32m5rpW9wurhZff04itMrcS9kXpGTVLFfkwvjjG1bQtcjqCOk+FWnjuDZeTeRwPwQ9CpzHmEUQkXYVZlZ6X5yHryHN3IU5ZRvCGYcslj/+8Mt2d8tp5oM6wbNHFrWuNq6XDZVCcO13DbUMFJhRKQ7maDpakkq3KDMQPixftbrfjnZknO4ZNP1C/jBBcM1bFKqmQmAdAJfhfh2SCAxFlOgCydPn3hj5NB3OAIsW6lGnlvh+Ky56wwlsz27bFhNYgo7ClIA1obhTB720OT77hmeUgZoHD4J7ECckXsJUQQxQw7i3KS1jVgixnJ5lDNdgqnoeFrJThi31vq5eHygC2pQnzfWt6TKFk6Gr1fY3Ww0pgJntKzglvmAf3dyQ95Ms4rJUDJbo1XwGNYbZizZSXYcvKWVRm28L6lYePgKYxQ33mvoC24/Otn3UexPN1ZUkNxNzR8jcubZy54B5bMzwiwSc5kM+8MCMkhtEsg8ukw9DtV5+0IjgK5yWE1LseMbTs60ArW8SWtBWuOMv0UjUgU1IcksRUIlv6UZrx4wKlRasZW8G9CFndga//pLtO8LapfcMOPne0vdjp5dRy9vNi2Ms+xz1i88BdOzCGCtYPXvatpMBYHJSW4AWNSF56U07S3fk9vASSf+zXnFSB2WD+VjMeDZxDeMJFhbWdBRytLBLVYr6C1eqGb3ll13goL3SyV60QylTHLcbdjgREfoJt4ZTzCnHJTnR1y7P1lzeEA+BSZANuHdXzBUPp33FV2aHhv+HL+VlqZpYcV4cwfPdgIOl1lSl6Nh1yRgnQXEpRJNvq9+4X+xgHjzl7uWgy5sPfYA+MPJ2SrzGaW9AaMXlVfmPXVHq3QaHa7fMM6kyDKrVaPQx+GM1eQ6e9zvQ8kub6HEC56Jjw86UyWFkRg3w1k4eMPe1nR7DGwb3O4a1Ic2FOe7WFwvzgw4tU5ahJ/Agh0mzP2Pr6U1/fKAWYdFvQaV526Fpf8iDaWIbvJCgOFRF4VmPuISCnb5P0kdkkD++uR6DSj+C4s/mJa1zP/AcIaxFmwxgY5rENuERufw3+aLmXLhqA756ziD+jaGHd0OJTxHdXTvpNv2s3IqKu63lvlxDZPZE7anbB0sCRIW4mAZS50klirK9QoGNkEwTyNkVs+BB6fglMNjVrEQ5frX2l863l1kPjhtNd2UoqFFYPFhtnolpJNQ38xf2WaRPeuKI5xjYL2WG3HKe8GBbr5ri4o4OWY0pY2X7tWxl56o+gjjaktNeocwIElo+enjUjwVu1weztU/k/c/6OVX29gn0e3yyjbVBzHst0ca8IdkjO0ONTIuWjADXKVh+VkTXxJzw4X1/BgbDbOaYN1V1D/A25qm1LnG5HXItNcnp9xbzhkBhld/vyEUYbjURHfcCsg1agK8RGBhVIbF+b/39cxUoW6p2AlteUY8uhR2wWsUi8mNKeCpwbAbFlnxKNbGD2wcKrnaD3jh/P/VeGGF4el3pwn+DfpSn8kxPxO3ebLwlookvMywVvfcW0Mzd9wl+3a6CD6fnxgDPuUy2Dosesm1c7fdFjbx3wMoLnREvvrFNIzkMGsH9kXkfB6yDHhlMNRshUdFuWhrSIzyQLIDaKP3tQt2oRdPTFBXAAHKIPDNIh5M1XkN5waCLOL1dJgPnv7zrbwq1BgyZ/l/YtdCTroMNXbUYfbQYC9evg42niS4D3KQBRtbYbUUrwFgRMOBwMqmi8B/kLeHfwNSopr2PsxW/AC9GMK0SkDy0RRaQM8DUCPAuXg5/tf9pWofmfcKJ4vqnsnGUI2qG++znu2u9vYaenrtYFe5L+ztMunf3KdFzg3dcxrxdc4yOtRFJuLR7c24CLhB6nEizPrvM4+FEhXLq8xpHhRf0yIQNNkcn0h6NpzIoecg0Kc+rN6dbubPotLR9YCLfIWMPkKWdGkL2+A+6fAAMzRBSArsOdfa/ZxRDl49g304OLDs5pZnlAPA5/wpp5J/SOrn6DIq4RQblKwf1xt62fSn6edyCfxOQ0gruifJ9l6lpalSJ8OWhPl2CGt1T9mmXXqKu7pv6/dwtJytGY7kLj/Bed63zugGAziXDTf2h3L92kxnyHCwgDQQB/uD/5rUHVVHm6CROz1oCO4VwipyILIu00WPWgOH6HxA80WH84iffMdmbVE7++5hjMQXUSQkgV8q5LAzdwscxPfTyCe3kPNgj3JxyHAOKXzuZWmEittESkkz2M0FMhU5v8Sl5PaSZE0vSP1qNS8Z2116ZURIxwZBJzmUS76TUWTT4ncu87MJxKuYBQ18M9JDysplJyLRBcGGJuNc0UTb0LBugx66vglwpmgKakFPKTgWHJGaPkaje+H7aNkGrdn12ePJYcI45MP6kvReIdgSwdRnEDQC9nE/b1CletfYNEpP4FTjYal01rdEdqyCcRCSTyp1pFYW8WhTWqepFjyNd2VqAKTtMSwrWcp6VKilmGcim8G/VW7XpJEif4XGdmfMBQTEAQsFOj3QhzOd5lgsIUa0gV9Nl8/X3dZ2ucBtexywnkDYK2KN+LGktree22OGTbpU+34VFSqMfuJ5nBehEWuRCb3phzO2PwdwAclOeDbRC3TGGifK9KSdfPqhJT+iuJpjNMaQ2ideZEHyFJt+pUW4NFh90obD1XWB2mAAL09Ox4/oh1B/zCghrCGpu9ZULTLPhyud/q7VKwPpWQxCT+An+16qE83pbUeinDEPSpPg6NuSC+3931bi6Y6kBH/y+ryAsZoppTq9fGeuO0O5dYEsrftLOHaVD/GmRa3wFdZH1fr+BrzR4c/RE0N0+uhv1SZ4Xl38c11NxZTg328ddE3nRTanFAPiCla39rDHLqha1CgxAzBUqQIxKmJoj5bVKIkyaojZglWHIP4JClJA+Fl49Y+iVbavAwdNoci1XLUz5xZDbNtNlScTvssNGR3ZarIkuz6I8vT4ckJluklpG1jA6BeBlapilfl8+rEEJsF0n9QaWVOJ8vkyL4DPL4jib639tJmJwQ32cxUoY9oYKjx2WMfDV/vSapBb0KwVWKY6nObW7iNiiOcISBsssvFhaxddO+uaX2N9Zww71G3Wg1eOG5bxcEamAmeKp0qMZgF08n8SvYz9jbkILnGfATn6Z2GACyUwoLEkiwDDUwa1VLKPH/TD/XkBjHkKG0RainYjRUR+rH1JsAutwV490kEYJtE3l9wSb9Ezo4NEWJy+8j2jp73MGUr2AP1GpDTWpSUL9qspt1H+eSjxX5vPi0TWjntRSm5kHy2zkQbbwng7pBUwP0bSJBIXwZThC1URU+a+XCz4OALPEgFGQwRMH/H+dgBk+CHzjG31P5ThypoVRu/LLTqH3/k2DbiYe7ccVmtJppe/HJ+uT6uHAIO7t0CGdinbO0M6mvQ7BFA9F+yKvDg5jpPK9S8s1OsZlU0qWJ9aYFLHpYvYN6tS+0brl3YQwtOXqOlw8vLtbGrnveHSLZTIdVsojTlsZo/6GMI5kIm1jPuEfaQIimXUFs1/Vo7FN5oRuyhWmc2gECc2SIjXWAeIUz1sNjDcofXGQYTpkgRtWPQZbFsp4esLtCbtxezd6ltKaQio3Lxe79CA9wjddFPC0Vj1H3RR+sHpUyTFB/egmNUNcWvNu4JDcJ+s2xMwF6lhnTWAABS6c7pao5XSOK1no48yqK2mH/TUcUxd3y8fWzcQfRpIUTi+HTQHIpGk8YBS78UyQHTiggN2JvgzSl6SZYSbKwoYSeHTj3V4wi/Lpmw1dQZ1TeS4bXGAoxVolEQ47KIZd2jYy6r6biH8TEI4pfAwp5ew8MrCTMoeSV6N2+nWHVcaIpkPrGPqEzhOZs8quOdZOBfMaunxKPsVvaiuVvzqkxa7U0BcQnrXcr1SZDTUq2F+Wbm1aRnNfEUk87kUmdINILFtH/GhmkwLqQk2MIRD1BLuQ+zjoX8O0x96GRZuHskWBGBuyoRxXZcW0scJ3iLALeA8/mHLpAHW2htdjlnoNI17W6gnqrpTiHt2KJjSDPrNi1XU64gUobgNX2w6hrJyFde7mh3ejMhLNFMzVIAJSBkU2ZjRZAJQWH0ueVONCA7aatzZrFhQyvhvAk++ysroogm1zL6NOmFyIVAAbHnR6CHxjtL/6gfuGgNZ2Hi3YbXDOpKEWx9g+7lzoeCrTE7I1coE9DYah75QXxbcRJj+6IAY60KA+NpU5H+lYIHh0QHqUJjNcdwytEnqg1EsDuZ8XcOl+7ffqLW5UrF3fqkrAbxrJ2hBCESiAoc7VQqtZzBlxL1JLiXDLrT8+06JjyDCnXUrBulDATjaGcg1Ilhqn3OxjSLgm6F5r5idr/4XBl8iDdbDMR31AfY2AwUUvlRC3gxiq/UY2m4eU6ZmJkrXtGheo5wSd3VcVLxVAv//Oeiis/BChsYpgEixaAPOvfPdUombE5l9c4BAV47xIIlZB8wPiifbcuNqJYG//cHE/xsfVmVw7f+VqfIueh8AF/hu+Q6vbk44QSxDChUnPKMkb0Pyih6C0youqYgr90I2LSGS6mXeiBQkKZyCFrTzDTn5T0tV1e20je2pzrkfiXWMBX7FfJllc8nMPek+HpM28FSsEpDfrBJuPK0uiAwCgFM3+E/4XiLxzKuOlQ95jWz746up2k8QNAyDUxGWHmbfMAHZzsCHFLSouoIV2Gqc4t4E8jZvPCw0xlCPGMBXW/qEAhf6oJHVlqN0JowsYrRcPVtImvkGIFBNN8c1XmIJpUuCvndmmeEnJFl94j5MDGwjh1vdSXMVpQto3QLNEvfyCNIOWb8B+sVB29sq97BMjEHteedb7RT5kyjCaAEO+TfowmYh52GdreyD9EVN4tss3RQO2ehUwFmCWfGGt+ZIgBc+wr+qTXS94yuuRecrGE3kxrvzHpJkl2N2PjTGXjGXlelIF9AH/1LPBTH7HBWQ52rfYWLCdQa82cgqCmRiKTD2c1CuFc1kzAyestHuLRLjRCRjfafKCcNUvQiyOhOYnC1CuB4Pj+as/QXN+ZzsIlNQzIwacsu/nufkJdqBTJ7GMLhysvdOXDWLEW1JE+VuL9Od4WyhVmjyNnc1TptjJNAHB4cTlxyIyXvuJQ8iMB+VQwOR/K45njhPw59GvxFqoH9UPtN7PvUiVF8awuJR2TQ+3WImnkL+Gwn1mdo2wjcZaOVmH6oGuoAmawEJ3gmct+b+SXLAIUqTxMmOunTVYRdSSHd27A3IqAmwnaMPK6NahJCQxYMgtjSntpFMl8SZUsOvx61b5CoXiBff3///qP9e4NleU4dwaVRLaASwRoj9OEbg4RgBtWesao/WdXnsEpx7cr0jh0ZzmLASex31ZsUtrnIICwxJZW1YkMid5WYn4KxZg8j5a066tmTLkdDJJuC5gamsZhue/4N6SFjvPoC7xvFUFrNGjUFhwdHbdqOs7osI4vVY2l1/yZidZLGp+H6/TNOjQT1Bu6uaeBP5z+O1/NFeuamcR5BpdTG4faZt0AM1ExCbGXaUcI0fusosGSv8SnA8rTU/bzF+/XLcZBLhMICMCjKsht5Ap+x9yjzWCXrYbT+l1R69ybKOhihF4kFtC5YNc8CiBR02BEDlLWMwgoS0r/jgXF1wRTaMLKiZZ71Tsl6Tq/QZtCiHoFjMoRg/3JvJb0/aH25WcdQr1nI9CjP1VPT4KHxecjteRn3o6vsI+4VT58UH8VamRH4ojw/R52KfT81NEXyfekDrUjwKYpT8RDc2CoaIt5LUJYGPP7JGPOXtTLj34Wa6MfMpQeTnpREcZ0nCMdbHOK4qdu4hS9/US1HezueNmclVAAXlxvyau/OnWH1eMPPWeC7KTqvLVBqkICFhFyPpfwyt1Ah+dlXnQZyPFwsnPJr1pP/biViqY1vBy2PsBegBeqpcd/5devhJRy3mWfnPWESfRl/C07ePah2pJIP83zfZ6U/aoLw2uKpA6WQJuYBF2lerLZLn14FyKeP+FjulQkWMSBTFa7h8FSwTnT5joH/pYzLFt2eOdiinMQsJZGpNUOivpgHdtteYv55heWb/Ot2YDAuDqZjwLwl1GEVSeXX/QqNWQsXbPYFXKG30k/yFMz1Tnj7Ld5PlI4rtWotIzr7tjJ+riGT6TtzyfIE4yC8XTfuP6sOhTwRhsXnpyesFBPStegSKZh03uYrSwWL9ztyC2xr0/AaufaFiIFnGb0uNhHrBOyzJlorUAyQc8wYCjFjFdkwq/djVtxGbFmujIOqALSnjhPAVDqT/ItH7JVT7S9ZNuTuOmk65W/LjwN59h2JDAdNQh9mwzdqVmuIhR8jJvl3Z/NAh1FOddmqKFm6k2WX9aD7XtKHqFsWAFtC/Os0+JTQBP39WoRhd2GfxVGA8s0v6uuR73HYAMQZWOW3drcvzdplrmh+s8cVghkeVEhJ2xxKN1efynKBkY0oswes9Qo+4RwNZ1gE3WO1ZyYBvaHIZc3lUr3lhzcQ/szvjh3Mvrx6sZrL1AzSGGs1Mv4WZc5GA8hE7udck8CNhJuGuGWIeqdWXeDVKyxLsR0uIgBvX6sXbZMcO9MYE4Qa5bajQEkpIkE2A3bA/n14j2stqVI3Cbzv7F3UF24yDbjYJO10aEnQq7AxpCruLd+LPJ/iyl617Ntbz/ZGZyJOxfohrcrSLV15wW1ByL1mrX/V8AtixVZ3lOJekYyNuLQC9Xdju4jvwoDkmNvnzkVQSukRp4itmz/V+zVPso1vY36BzcoyGOJKnP+HfRV95GqzSEpYOxByo1T96NvSTW3kvLIwRor1EihZjRNghmmV/UE4JdTMzEMxj9O8nuD2RSP6AGSzqLSyfUrM7rPIPT28vFnz9fmj75b//dpSxyzpaxGaQFFKREuACUuGdo5pgY6ahIEMxN14lbiHwJxAhPyJrgpaqq2Wxe9x46AHOUfSQ4vVnygAUmFTA4xjHK0Nz9MgNyQU8okLl7aWtavtyKUSVbjnzovqQei1wLy/1S5E4zVogJUh4WI/sUzafLsG+RnPTspgj4yppgb1GHaHGVO/UBsrlVWUCzL+wRvdXy4jrDB0sUEH2vJLjsSxclY5LX6HJT83dudxY/HAntJ6U4/uJw6vxOldLDP1LCDrJAIJCBQpe5x7amiAp2UTqzywHzs5nvuxNSyCePrvxSN0hXBuMd9CIq+rk13dD0IIdwBixeJT41dVTXRtllP5TixCkuqkMAraJe/koLqaMmbYsKytRnb4fB9jF1j4ApO3iWZ25GLHOf+PGdU9GOw3jtdnv8hIGVPM2G8HZqLuUHIWkmCA0A1UKnhbVd4mPfCC5W0zv/ZxNBJ5+AUyUCHIO9iy4XbE4bYzIhqp/veCTACZ2skQyFfZNzYrOuQzvvMDNuIPiw1UlPNG7T7hXDLS/0XxMRIyFB2SYnY5KHn3/sdB4m9VRU9bRFTkOwy4loKv1a1D43mKUySqb49um83NUotu2q32Sh/LuFNQDhTpRF54X2v//kzoAHd0WxroKWhioItpZQtxKCLcke82gqYtKLaC3g1NufudlvxVi0o3qJ4PEULx5mq7vEzT7zvo4zogk3mvjjhiTzVg6yImsDE14Qv0H++O3FNWQEQSJ4net5iefpIfguSiM8cT6QRpuMDYmMsW5PbTVBkXpZ+KopPra4yPC/XFm5qA0SoBW0zHLTPfKw7pAJlMW6kpVDYCoJ0r/S8t7wOckpsoL0ChRqJh+7aKrhcQDf3yTZzn6LSIUewG0xo39Cbr2XZNPsrRxDZ7C8EIUQx1kziZGgHvsomtULBxfex9H2OANp+ym+VLsRtqAVMi8oL9f0sJyaRtyXcIX08XD5v7lHM1QzBLJZk3WoEJNdZ+WKrXXh3kpVQCsaLbDZEHQrnzZtSoC9qGZegEQS16VjIh9Oxh+Kt1Gf7C5HnghDpcMAUcVWzrGACraSqnhcxjB9SSF9VeJx4end5RCCswPed5+RptuXsNOQaztMkQ5tPJrFkN2AQEQpg5wW3/yzDirM1bMuH1Uquu1CLFIorkB6A3aCcBBiIXBMWICvAZdbIW93bcNEfz0FBTVJMsNnnVen1ImWTtt+8MN4Q9C5JSJwbvWNYOEE1S/ppxpk7cBPv5vW63giwcC8Hsk56D9iUx6AjxJyItYuciUpOb2nz/+L4D925VGNSzUok4pdRe46zf62tOG3iYkl9Q2EplQv5o9lnGoipIfbgTlilaMtUOfBEqUTTwxWUKVGtHezLxJFm8wT80z5PCZHP4rYLFx73JGMyqRGqD1/h115HK3tiIqqhKIgPKoWPGPIXAtEpNobjTZ3TWeBslzspXSlOESRPt4dQX/rie7IMQMvykCrBsG2QlY7aTvUopEweb4Ya15jnb/6dP+uD5PoPH1ynSDGugts9bwvwhOTVZ3HOxmybxf6goWICTAAh8mg0eTa49RDDhW1SryGI88sHE/nI955HPPahtbsxqmV+kKlOkUZ0/2JBHiPdGF2CWoSl0qHpTczXTm/cNtR962kTsC6X8+3KpXIA/mVxAiRCSwqz1zbu3ipDs2JCa/HIdQuITPr/VtLjedLg0L4e0FwJGlwtLm26UnY3lsxGu3GS9+0ySB1Zz8vIaX4KQAftw5t0kbjs+jfPKqwMZHI05jgVFxLj2xgRgdEP6Juuz3nQDdpuEClcTcCPccprx52qHUzTL4nfElTu6K06/6lFStn/UqTQD/z4KZkvShnwxYE84smd4Zyj4EQAw0dXWyBWSFlsGM15cqom19ilTlF97VoM5RgiuXTYzgANhNntBGiJH4wtKF3UexzdAo9V/AL/VeveXbnFM55iuCjlevQJOKKN7xP41vqZGlws5mYVtA8oNop4y0XqGNhBGJxEJVdgIw0cvllGlyns0DiZgsxLq8vintGzv4yt6q5tT4G+NgDpZBa2UjNE9dkqulP7tRIZeoaBTnJrwbXLMFH9Rhi08hJgxqtKEHhuXbqwdX7VQ52y3eDwWlUYuFaNzrwQfakHBTsyHeOculIzmeHUeEQOVpeWZbvZRjRag/E1QcCE8WRg8Nrr3kU1F3i6JL66q1k2eij9CYn4h8yrZIAGClIeZMM9uCxDjxZhm9XZkow1Y98e18BjFtU04hD5HY5VV8bQq3jPkkraNSCrqulEUAIZk1/HMB4D+x0kwMsqDjwCeCfIhko3AR5wR3LL5wvDt3Fmr8S8ply+K93w3MzEDk5BYnqo2WJyE1qKY8Z58h5uLH7wudR8WYiCNQH4dq8vJRERvIuNQ5gP+8XO25RQxrPNFnBodQPKhTVwEu6VdPX/sqN32r9QwgCLbzjZLU14VrMVPTc0pti4EBCQOJ151wXFWI5vfZAuge/Fp6eNOweuczkNTy2rclphU+FMH14Gl/x6rwHqozhVeOnvpi4TmHqnOAg0uICD7SUnWTbZsL9UEY9eiLLB/Hol4s4D0WAm/CRoGDb2FoKKQYZQTcBpwYXLetqMhYYnTo6BjqkGb/WJomJLrz8qvSXhLaSSdxrLtSRQyf7RU0Vfd4fP4A3CPjVE2HbcGU6uRymP97b4zyTLrVU7B0iqbbvM+ucVTSpsSPZFLwOcRJpV1N+F+GCU7uISEQ56nVuIR6vPJN4j6d1m94yW8Pd+2QAMIQ8aFM3nIy5+CJx41gIjLvXr2/JKrDlXhuPBWzRvLKG5D1HlmRv/yLc15xJ7bpXV43sUQ0E8Wg9lQk7Wk4lk3jZ1L0rN9nQyzOKstJXMa18Nd3VjWCWovnU8UUXbzf2wv8UatqMn0RkHuchZCGrQ2526eoB9CU32y5EbGEaZWf8wiBUVkKox8AXOVKbdXWGb1ftYYlKJW2C5kwkCxEsSsZG/eVTl7B89JOQnKH+upfDS8kkeCx1yd2T6eoyRPWOMjNILsS5K+AnSJJgM+C5MAR0rpqs8GO8hxJR/l7BFjBTsQkENSUCv+UMIL6PTLmp2yB4HrKxE65JNUHWf05cZM5htyR4fzed+KWgJdyDNUHYFipk+c5CDtpNobTzjLac4rQJwZSIfopvU6kvm3zILOA+/JGLap0oXxLYEg3ZaEpvYap9rbT3r374tOI3xNY3uJJ8Do15Z5z0VlS2w42/BYWR4lZEvRFBo5rFPLaoP7nmgGBaNX3vjj8gZcCZuTlpiogmmOXtoPIvv8EmbK1xJf16zyPSDH1hYDZxxNo3kQ1WuDtvIJO9nFr+CIKexokMkn/SjVqIQ2dWOYEIWNCXTQzBP9w5cb+dxqIzMFcnuhPsXN1Ma3POVR1syrsm9LicQARSAHeZ6ZE6EzdKXzO2kPdjpsNxxZqU0WMR3g+Y8/RQ24xuLEMO2SkcIScO61A64BIC2twrCSrppCLUhWE9a6x6IFpbQ0rEIzNG0JwwIoBb2kABBEx9YQuNkW3f3Zbl1UiO5DBrmNVYvuNNyHNQzcnnjgkxfQyg/wymMplPGaBq2XHWr6foYBXVzWG6L/yO0zdzuZnZMa770CVCzmphkxB5ua3QbUfBuyiJT6JkjLPVJKX19jsV6Kt8b7nVqYX7K13G+3cHvk0eLbAMMMeXBfAQA/Uv3j+QPNOgP+wxYK8FlDWN5Rp9QL7XVKAukOsxCZIH0vst8wEDoK9aGRXnf65xKVwjhdDctA7RjQNvkp3HWwzgz3PpYq6WTG70GjEYbeWZ5FC1ADA3a/06lY5ryrw+hk+wQEwHUYfFpL4egfQhQmCQ6dtssWsvyv6+7+9GSa51ZacdpF2ssdyVKJACW1Dqz+GxM88P2+RwVrMoqPnSV9Bzxl7f3uqpc8DpJyS+5UOO0EHE5R4wYPjVVqwXSLu2b0mxNvuFMqBNAbgraRwSN6lv3JMEXZeDOUXmw3OVvQwLIY3/UtDmq/lOovHZ30pdSMmDtL/Rq4bnvOlfG8ud10US5TMXS9xBwgi6lUnxs9wIJgYgv7bhXKtJtHDwSA8Cm4LISAMQUYWZFhen4VYVEN0bMVjsqtxbJCGhKoeMUg+JwlzNS1mG0o4OUrov1H0//a82E6yEjX1fyCfHWD2PY2j5VCax0xTmypgO4xDWJSOUxZj+/uIAuHWrG3rW1ebrT+t7HJKgqg+nSXcypCUwE2ozdolCPFvMG8qo0vJuRhUwCmNFfS/13c7iA2RI+SwPJyOFLujxZkJUKNgwKJMsFZt+NEVyux2P8LzCMr5s7alFNqZ0yOIj+Fi8IZuif7cDIVPPcDdOb3sz3KZfltmdYx+0sPoszWX4J6Rp0bkFVzNPNCKF9Tejxs+ZYy5/Nm+1WKVl6zlZ45oIIzrCqepIDbptTNaxHfC8v42xKJDda+iG0P/1o05VLwPw2oCJLVzHwUs079pullzyAbJcRs0JS6yV194iJCmAe65volTy4owOaT9ex9Twvdve17CziAigZtRJOq+CQ+eDT0CYYBOr6vuqx1qzMPr5DJi70mVGAR2gaQlnGvwnLLyYeRQXWBfSnA1Cgm/SearcOaTmkOOPoj5NETp5EDb+3bMhmK1+8nRQoy3YhusJvqfk7/9gzUYxJs7ZLT0H0SnUmO5T1zLsOmala1gF1zYTAEnTaHKRwpiRMAJ8DEg6Q1KHIjarbrlSFa51S5rleFEkR8RIVebmZUemeJhANamsL4ePNJilnXOruTe+qDhEuXdkJgA6BYzpl+l7TClfFdlVjSWAQI95hPw+cGWMoSABo1zgt02kqkOHd/AluU7V2hvK6Ergk1BgQK7KiuOpOdkGjlPbn5r12X0r3MvDwMXKfnE/p5VRuA2YgwBqUU8JLqkje4FjFUfABlnUpBDHe8bNTLtdGZbHOYLu2FJzkzQktyJZ7jeSXgQmMfnCOz7YrqNbPtg6QnglFFNNQrRyq4LxjrQc/SdAPTQ8IzOnXnL7AdjFVCdWSRjp7wyPgGQLEJ24+loZYsIPhcpNiNWNISNByRhQmv7JuxUpW0f5UAsmnX8rgodViveqga6DVn73MPHugpfkiMlpaPgxkG/mdEhJtfV6Fx1JwErkLG9udtAVaIqV7GKHdaj4oDE58WBH0wFKGX86pmJNXZhrlZSx9+Fk/c4FcTXe7LxJY1+3uNU6/zhdqQ1f+7kOH/oTy8LPfMwM9ETneqIv3g18EYQZaSoVjlFMMtO78BYZIlzQ2cw25lLIAW6GWlZPyvtUxNqDrPQFshkqZpNEtklziM47hD2VQqTzfQvogreo2tovAiOEVw+Yt6ERCPSy8tQ6tdiC8QDBMRjKAX7XlBFvuPi2c+0TtJ5VdK7rTc/adHaJrrpgwpU7OFb+z3sc0yPRiRH2fuYpY4LUj6ogUtOMHxQXlPWG7on7Mwa2WX0pQu2OvIoF7hCOotmPSbCLM3j5cYzYvLRfSaj14zBIYPW+rPZvcU9f/LYf4hTiqj1Y7eTI8EvkaBYRAkILn/emh5pTl/LwIKsgj+uiAq1sPay6Vdn9IcfHmYTrC5hg9JWukVvZahWM1OtWggsMqCz2fii2PNSbD5YpELBwn71oiMeyGS1TvdATliUEB7ue5dZcN0qBVnIFi+7OtBg5HMO7KNlezn8xVz8xBW/YO3PU7f03yro8/D5TQb2/HCQ21iA39jF2+kxTqD5SitycEhuLo1xcV59Rw2Nk9kOpUuXGWxBUHmPQyg3ODuXYKQulOgZSzBAv9td3KkO4Sul1EUrmfxKgKEYBmbbZ+1/h+m/czQ4Yry/XU+g7El1gOxhoANVeNovWe+Z18/aT6x+p1Ekp6j6sYTiC3cyEWY2sMCdfpZfpYcpMGmJZ2n4mR+Slwme0p+i2MOFeGeKe8OF2KqgCRtoeEFB0Sko7TlSXSvIBt9qEHyCBHcuZjXwDUB/+bKHcxKBYkccGsBT/7gfw+Za2E3u/LV9PpLQmAqmpu2Hn013TIRFmV9OgxfLh9hGiVGiH08QlR2oeQw0EzV66pv/TSj0ARHxbjOCXvsHQKcP+CKUS2Jlp+VLv7kL8sk8unmdaCNKa1EThHWFmnJ1hnPHUclQX7tn/FQMCUKfUnqnJBNpbs1JlaauD1yG1G52kvaxJbjnn+8IPi9z19tCaIcuutLILBzEGA4gU4UTHrx2uLAM0Tju9XvK6s/t44E8BHEbD8+PkSblfjv+A31Oq1tmWtXNlEa695dG5XJ/Qh9VPeQ7PktvAofKSFxL7hX5Dykx5IK82okdMhoqV13KOI1cZputUQNEWjBX+dPXZzvFT8bZt3uF3/QMIyijg3biVwQ6sQdv8bSA/ylbLK/x8kceNgYrMygmAMR5NDpS0dQSLU+vsZPvcqY6XTMSPz786Xw9ywnv6Rpr5vt4v+TFK+x5N94TjzIP5otRisJ7UkULDEkwVCeOsIzu54ltdnb2qjDffPHoyIIJ8ef0pd7iVCq4siqvZNaWXraVAOog7nk/K48aRou/rzfX0rGoo0xwfpSdJEnE9POzsleYZ2oGHBACX6rARuTkRknBG04MT3y35Nfx9NYZBJAQrgu0fH0pobA7gyp4dGBP5/KVVeXezGoDbGDeaB1TGUIs0zTfDH2uObwzkMDHCNnN2Rn3Wrou2Zt1T99/0IIxXdNIlknppQdRa1SZRZqGIY2bm8nOO7YrHi9bG3QAEkJAW7+qC7RssU2ysDyRzRFGsGDTGKM7VLCtjRz0/Ix1mUUg3vtcTzT0WwB4mU3sEOgvFlWrbD6WAEIo8lGCMY9l0YKg4RGwXu+ESws3nBVRlJXrYA1/bpojeF+5JacwJdYzmOBUVG7tfp44/GXskaRyAPL65u21TKNUqLmzq4uKViRLI7n9phetKXyXzsxdNxUEYvkw84D4ckuPnQnPXMGlSWb0Jp6iAwSvPXIwrNJQQnitUbHZgeFb8bni45w5BMEjMmks5WgFbUCLWeRFxft78Cfn7+O8IcS85X06DJTGukec1ciT8g5UU9dw+ySZ3Ij28RATi0rb+TDoLf+O0T1qcsh5Ts1beXdyrr/ZqbUqzsDroTqxspuXbutcm5mLFt1eN00WAUvHplftfFndqqDSosk5qDfKozcRcdLBJU867xaqD/zFQnkFiCif2L9OrQMORDmMTZ6aEiSLOug13bRlwoYv46o+NmNDQK8g+q8Sw4xsG4zHAy8crngfhyHfFJClD2v4oO+unGJEmePnic7G9Y5vs12EXsowSh0iOh86u9MeQy5iWnK4ACRfmb8fBl/4Gj4cJWYqwiufp/LYp4Z9f1OhPxgnbxzhrHisH6a5xPsBZ1tmDG0djqQUgF/lndfbaI+b+ykuVgLe38V+bpDX4E1uDMoqdVK3pP4gNhHltEHfTlUnhkSILZlJwXDI78CVdzUGFyv2z8CpZpHay8zo7hFJHHKptQdDMyMXeMKiLF2JMibUy0lRwa2uVGHyTv0OE4JpiQxb9QG4/h+Wdfyn6IN79fG44GqWHS5mSclxeiga2ZLb7YRMbi5ypAyWvx6Rt35vUgmAszdmjZOLKbNq7OE7xLzgHNy6+/SGF6WpFnsl0ZjEi+iBlE0Hrauc4mqoXp1SY8uwgA3cm9UfjKPmtuTDJEn2NGhgI3VnN4iv9mgLmm+CSbBQpZZs+pLedkEj08C0RSQIt4vR4eivyT9e5rlcWssCvecs8VcBgF42eNcIFlqheDLAwCjrxMRJEptGBv1B3q1yNMgKuGV8tvLkIz0gH78iUoqqHZKcHzm8u0mqr6Fb/DTUbeB0NFLDVZr5XRpPPDo0w/HAx0ZhdprKyOmi6nQ0hql4KM3dBwlQDxDNAwf48Shty9bs0+cuZSai+nLYq6R1aBqAExM74bj0Vnw593XIOFw3nKe/AT4TR9MO4JysBA5LE18PZX+gzmOmlh+GnlpRF6gfJnXcIN+cut8l14g+1TAPetk7Xf17FXLgAFHzUBtyhh/44ARhiA35hor9khquAS7ndru9uFdalzwA2Hx+4827sT6Vlf3QYcDKtUUBVcYdWpmRtEXvVgCXvdXiB65p6Uf4JPeo8MSVZx3P+/n9J/c74bKB5/SGRWb/O6H0nXm7ymkg/5ojB+PK4SyZ/ohpBowtjOPBiExoA0Lgu8Vuo6CENF2p/8wKd93eAL+3zcEtD+pue0SIjcsSY/9EWQf7/+0zw5CrgBlpUmAH5K4TDrydUS+c7LVUNvNjGkkmZkmFHcBucPw2xDmevjAgGJidCenVazGykQmoCRIsHFVkgB3ot9pRavA5JF684vosKxlcinEb4giikrR/66bpuV8/j0D7P5RxjxHYPbLbyRCsnso8a9z1o7MJ2xeNE4FrzRprwY4GMz+BXNZxFBTWQTWMNW6h6qFeBbiQmfeQpJkExrSIZgSHcnLT2TK0AGXp/t+GiBWFCn+Eb9U6+wBLS3owXKrn274tYXFWf1OJpYBLfv8d9T3N54DqUfMhFub0s7DmIU4IUbs7CdLy5XStK13mCPGJKBkPNuqOXgPibDrIQQ6RC7iO+/wFaJpQjjrT08mveFLVmXA4chT1Rgmmm4MwtE27Wzkeo1CmL3Z8XzfYuL8vH0uupaGu51C5conN12dyJoAawiObNFSfBZpQVhSnnoJfrVYAZXwSb95VL0IqwXFRtQ7QgqZLFNwAue0qkW2NWrNdNMHbddc3wlZzLkx6TkHlW+ymx4FZfDNLqvNHdbLTOVK9SUz9PGnKHplBgbhXtSlbBcxDU+A0BUdKuYsZZk5MzsYp3sREJZnK9/R4MS4sn6oShitcQgbTmiRQloMDh+K47FU9PY3Gb0csR1D+HPrRlI/5EK/uJAYtDSsk4o+lnDZ05C8mDmt7Pib1/WjOKnIINFCDwP1iZY8NivksI2LIbSO7E6dRYFeQM9lRAAI1dDe6KzcvMv16X/iaSnV4X2yATIBE1x3+PgRmOdYgHOkg2sQKQ6EZLA3XsQ15Qj7s7jIPvmV0zUAwFOvLc2miLDezJSBljZGx3I3OLbF+FuC/3onYS1LgP3d2hDmcsOi2x+aBjuCD0OHQAM65k1mV9EL6qVRsgHWE6i1Qd0kD2bJ836zPDzHGyKJorj9Yhdxy4Ic7JwILZD37ixxbWT5jWhzDWm1o2oPRfVBDBBusKL7TdVhv8MWJHZkeNClsQ7dGC9mkddMgn+7J2aBZodqqI9ApsLsRHKAfk2vGd6A8p+NMeJH/vk7ilTbvmD/awpLCcPBJjbp9RTmehugl4IWw97Nbi3dGyiAi8ATvmzzvdxfwpB7/oUXvdzmUq9eG6Nx1AuKkiEPqHBkHIa66wwxqsKZ5pNUHnepAg01De4urYTOTS7QvKrs6mRfwt2XTndmNCt6oQDoX+M9D9R6vvjZ9EeOp1jqVesjRWtCKJjJDKCzFx5AIgAlG0DXS36CgUMlPAagET8sHviQUw09c2C+UlvEuVBkbncldf7RUncY01SUZKecKUL0U3i58H7KPofu3CJYfX+PVyDJfMdw/Rh27VxAb70h+ac9WL/IA5ILGKANrs6cuMp8wG46+QQ8KmUfg7O/iXQqYYg7LVh7jEu2BwFR2dHnLqel3ajFTFE3XdYOXAUY1N8M8Ek2dWs+cJlHvJp0AeizaA/fJLy4ijnQ+6oVnWW+C+kxzw2W0gC2EkIQF/Ww6GeX3+1oWW7vNE0MyfIIYWFxblt8GDDm8wQI6pUZMcrsdTUZL3Mhz2+M3UPu/gsVtiL/Nm/taJC/hphSqsXGU3aE5bH0KCmAR9t8o2qd0GRwYuoJa0mbw3J+RrVhWHLU+LBmqcyAo1dW6noEcPyI7Xkp9KxeWN3amIbsO8DBIAELSv3/vAu62luyxjGXwZqFLctmYwBlQe9mhivPDKp65yaCq8gA5tpHneIT7hcBewy2X0794o7pw06KUkrVBm4/DoGr6dvhrhB8wAB4f1lWUTAZdlZ5BsyGm3jHeZnXKh9O87TiF8oPpip2uCoGdAycFY0iJu/SQjCigY8DbXD7DH/RQy23soCYyZur6v1DVIrFNR9HWdxNHWDZ/MoQl14SRYas59XpkY+2CzbQ8rSYNvtFYT9WXCJ0FJYTNq22ThanNHRsbCW2Dk7/ogPt+ojQEOtUHT3lD1L7dkDM+Mfox6jNORAGCJTj3AA+/IvwBQora5aRttNF7fFuVYP4s9tns6AuHhruhZ1Sv1rMhC3kIlDAHhW8PXVAvXD0pdlxAOmqQYpTmnhbi9viioyr6uTwgJux4ofmJV/ogXiQxNKYimaQP/qGFHy0F6SvWnrItEnXtTBPTV7ENdD+fBfWmTUeOin08/X30UCrYjmJTCmfENSzGDVYs6jnVjLDfp74PkL8JFNmEg9ysQPIFEIwz9XDxAOux9XsOLkrCUWC4jQ6ISQ/v2MbMeHsuzeTCEOvtbaHaLG84l7oCfwr85iJBbx+RpGzQUkcKpG/iJRO0feWxHanDaekMseSUB/+dP2VDb5fJO5S" title="Mekko Graphics Chart"/>
          <p:cNvSpPr>
            <a:spLocks noChangeAspect="1"/>
          </p:cNvSpPr>
          <p:nvPr>
            <p:custDataLst>
              <p:tags r:id="rId1"/>
            </p:custDataLst>
          </p:nvPr>
        </p:nvSpPr>
        <p:spPr bwMode="auto">
          <a:xfrm>
            <a:off x="197372" y="1401415"/>
            <a:ext cx="9564635" cy="5265404"/>
          </a:xfrm>
          <a:prstGeom prst="rect">
            <a:avLst/>
          </a:prstGeom>
          <a:blipFill>
            <a:blip r:embed="rId4"/>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a:lstStyle/>
          <a:p>
            <a:pPr>
              <a:defRPr/>
            </a:pPr>
            <a:endParaRPr lang="en-GB" sz="1748" b="1" dirty="0">
              <a:solidFill>
                <a:srgbClr val="000000"/>
              </a:solidFill>
              <a:latin typeface="Arial Unicode MS" pitchFamily="34" charset="-128"/>
              <a:ea typeface="ＭＳ Ｐゴシック" pitchFamily="1" charset="-128"/>
            </a:endParaRPr>
          </a:p>
        </p:txBody>
      </p:sp>
      <p:sp>
        <p:nvSpPr>
          <p:cNvPr id="20486" name="Right Brace 8"/>
          <p:cNvSpPr>
            <a:spLocks/>
          </p:cNvSpPr>
          <p:nvPr/>
        </p:nvSpPr>
        <p:spPr bwMode="auto">
          <a:xfrm>
            <a:off x="7902089" y="3155095"/>
            <a:ext cx="431464" cy="2468880"/>
          </a:xfrm>
          <a:prstGeom prst="rightBrace">
            <a:avLst>
              <a:gd name="adj1" fmla="val 497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endParaRPr lang="en-GB" altLang="en-US" sz="1748" b="1" dirty="0">
              <a:solidFill>
                <a:srgbClr val="000000"/>
              </a:solidFill>
              <a:latin typeface="Arial Unicode MS" panose="020B0604020202020204" pitchFamily="34" charset="-128"/>
              <a:ea typeface="MS PGothic" panose="020B0600070205080204" pitchFamily="34" charset="-128"/>
            </a:endParaRPr>
          </a:p>
        </p:txBody>
      </p:sp>
      <p:sp>
        <p:nvSpPr>
          <p:cNvPr id="20487" name="TextBox 9"/>
          <p:cNvSpPr txBox="1">
            <a:spLocks noChangeArrowheads="1"/>
          </p:cNvSpPr>
          <p:nvPr/>
        </p:nvSpPr>
        <p:spPr bwMode="auto">
          <a:xfrm>
            <a:off x="8328599" y="4043286"/>
            <a:ext cx="201168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US" altLang="en-US" sz="1300" dirty="0">
                <a:latin typeface="+mn-lt"/>
              </a:rPr>
              <a:t>Dark shade indicates </a:t>
            </a:r>
            <a:r>
              <a:rPr lang="en-US" altLang="en-US" sz="1300" b="1" dirty="0">
                <a:latin typeface="+mn-lt"/>
              </a:rPr>
              <a:t>current</a:t>
            </a:r>
            <a:r>
              <a:rPr lang="en-US" altLang="en-US" sz="1300" dirty="0">
                <a:latin typeface="+mn-lt"/>
              </a:rPr>
              <a:t> number of board members</a:t>
            </a:r>
            <a:endParaRPr lang="en-GB" altLang="en-US" sz="1300" dirty="0">
              <a:latin typeface="+mn-lt"/>
            </a:endParaRPr>
          </a:p>
        </p:txBody>
      </p:sp>
      <p:sp>
        <p:nvSpPr>
          <p:cNvPr id="12" name="TextBox 11"/>
          <p:cNvSpPr txBox="1"/>
          <p:nvPr/>
        </p:nvSpPr>
        <p:spPr>
          <a:xfrm>
            <a:off x="5319385" y="3314312"/>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31</a:t>
            </a:r>
            <a:endParaRPr lang="en-GB" sz="1100" dirty="0">
              <a:solidFill>
                <a:srgbClr val="000000"/>
              </a:solidFill>
              <a:ea typeface="Verdana" panose="020B0604030504040204" pitchFamily="34" charset="0"/>
              <a:cs typeface="Verdana" panose="020B0604030504040204" pitchFamily="34" charset="0"/>
            </a:endParaRPr>
          </a:p>
        </p:txBody>
      </p:sp>
      <p:sp>
        <p:nvSpPr>
          <p:cNvPr id="13" name="TextBox 12"/>
          <p:cNvSpPr txBox="1"/>
          <p:nvPr/>
        </p:nvSpPr>
        <p:spPr>
          <a:xfrm>
            <a:off x="2735951" y="3875291"/>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23</a:t>
            </a:r>
            <a:endParaRPr lang="en-GB" sz="1100" dirty="0">
              <a:solidFill>
                <a:srgbClr val="000000"/>
              </a:solidFill>
              <a:ea typeface="Verdana" panose="020B0604030504040204" pitchFamily="34" charset="0"/>
              <a:cs typeface="Verdana" panose="020B0604030504040204" pitchFamily="34" charset="0"/>
            </a:endParaRPr>
          </a:p>
        </p:txBody>
      </p:sp>
      <p:sp>
        <p:nvSpPr>
          <p:cNvPr id="15" name="Right Brace 8"/>
          <p:cNvSpPr>
            <a:spLocks/>
          </p:cNvSpPr>
          <p:nvPr/>
        </p:nvSpPr>
        <p:spPr bwMode="auto">
          <a:xfrm>
            <a:off x="7902089" y="2926101"/>
            <a:ext cx="431464" cy="182880"/>
          </a:xfrm>
          <a:prstGeom prst="rightBrace">
            <a:avLst>
              <a:gd name="adj1" fmla="val 835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endParaRPr lang="en-GB" altLang="en-US" sz="1748" b="1" dirty="0">
              <a:solidFill>
                <a:srgbClr val="000000"/>
              </a:solidFill>
              <a:latin typeface="Arial Unicode MS" panose="020B0604020202020204" pitchFamily="34" charset="-128"/>
              <a:ea typeface="MS PGothic" panose="020B0600070205080204" pitchFamily="34" charset="-128"/>
            </a:endParaRPr>
          </a:p>
        </p:txBody>
      </p:sp>
      <p:sp>
        <p:nvSpPr>
          <p:cNvPr id="16" name="TextBox 9"/>
          <p:cNvSpPr txBox="1">
            <a:spLocks noChangeArrowheads="1"/>
          </p:cNvSpPr>
          <p:nvPr/>
        </p:nvSpPr>
        <p:spPr bwMode="auto">
          <a:xfrm>
            <a:off x="8328599" y="2671292"/>
            <a:ext cx="20264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US" altLang="en-US" sz="1300" dirty="0" smtClean="0">
                <a:latin typeface="+mn-lt"/>
              </a:rPr>
              <a:t>Light shade is maximum </a:t>
            </a:r>
            <a:r>
              <a:rPr lang="en-US" altLang="en-US" sz="1300" b="1" dirty="0">
                <a:latin typeface="+mn-lt"/>
              </a:rPr>
              <a:t>allowable</a:t>
            </a:r>
            <a:r>
              <a:rPr lang="en-US" altLang="en-US" sz="1300" dirty="0">
                <a:latin typeface="+mn-lt"/>
              </a:rPr>
              <a:t> number of board members</a:t>
            </a:r>
            <a:endParaRPr lang="en-GB" altLang="en-US" sz="1300" dirty="0">
              <a:latin typeface="+mn-lt"/>
            </a:endParaRPr>
          </a:p>
        </p:txBody>
      </p:sp>
      <p:sp>
        <p:nvSpPr>
          <p:cNvPr id="17" name="TextBox 16"/>
          <p:cNvSpPr txBox="1"/>
          <p:nvPr/>
        </p:nvSpPr>
        <p:spPr>
          <a:xfrm>
            <a:off x="6606258" y="2917235"/>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37</a:t>
            </a:r>
            <a:endParaRPr lang="en-GB" sz="1100" dirty="0">
              <a:solidFill>
                <a:srgbClr val="000000"/>
              </a:solidFill>
              <a:ea typeface="Verdana" panose="020B0604030504040204" pitchFamily="34" charset="0"/>
              <a:cs typeface="Verdana" panose="020B0604030504040204" pitchFamily="34" charset="0"/>
            </a:endParaRPr>
          </a:p>
        </p:txBody>
      </p:sp>
      <p:sp>
        <p:nvSpPr>
          <p:cNvPr id="2"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 annual reports / 990s and interviews</a:t>
            </a:r>
          </a:p>
        </p:txBody>
      </p:sp>
      <p:sp>
        <p:nvSpPr>
          <p:cNvPr id="14" name="TextBox 13"/>
          <p:cNvSpPr txBox="1"/>
          <p:nvPr/>
        </p:nvSpPr>
        <p:spPr>
          <a:xfrm>
            <a:off x="4029471" y="3599485"/>
            <a:ext cx="1372980" cy="261610"/>
          </a:xfrm>
          <a:prstGeom prst="rect">
            <a:avLst/>
          </a:prstGeom>
          <a:noFill/>
        </p:spPr>
        <p:txBody>
          <a:bodyPr>
            <a:spAutoFit/>
          </a:bodyPr>
          <a:lstStyle/>
          <a:p>
            <a:pPr algn="ctr">
              <a:defRPr/>
            </a:pPr>
            <a:r>
              <a:rPr lang="en-US" sz="1100" dirty="0">
                <a:solidFill>
                  <a:srgbClr val="000000"/>
                </a:solidFill>
                <a:ea typeface="Verdana" panose="020B0604030504040204" pitchFamily="34" charset="0"/>
                <a:cs typeface="Verdana" panose="020B0604030504040204" pitchFamily="34" charset="0"/>
              </a:rPr>
              <a:t>27</a:t>
            </a:r>
            <a:endParaRPr lang="en-GB" sz="1100"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0039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overall size of the board may be increased by non-voting members</a:t>
            </a:r>
            <a:endParaRPr lang="en-GB" dirty="0"/>
          </a:p>
        </p:txBody>
      </p:sp>
      <p:sp>
        <p:nvSpPr>
          <p:cNvPr id="7" name="BainBulletsConfiguration" hidden="1"/>
          <p:cNvSpPr txBox="1"/>
          <p:nvPr/>
        </p:nvSpPr>
        <p:spPr>
          <a:xfrm>
            <a:off x="471656" y="12323"/>
            <a:ext cx="8626466" cy="107722"/>
          </a:xfrm>
          <a:prstGeom prst="rect">
            <a:avLst/>
          </a:prstGeom>
          <a:noFill/>
        </p:spPr>
        <p:txBody>
          <a:bodyPr vert="horz" wrap="square" lIns="44365" rIns="44365" rtlCol="0">
            <a:spAutoFit/>
          </a:bodyPr>
          <a:lstStyle/>
          <a:p>
            <a:endParaRPr lang="en-GB" sz="100" dirty="0">
              <a:solidFill>
                <a:srgbClr val="FFFFFF"/>
              </a:solidFill>
            </a:endParaRPr>
          </a:p>
        </p:txBody>
      </p:sp>
      <p:sp>
        <p:nvSpPr>
          <p:cNvPr id="8"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 annual reports / 990s</a:t>
            </a:r>
          </a:p>
        </p:txBody>
      </p:sp>
      <p:sp>
        <p:nvSpPr>
          <p:cNvPr id="10" name="Rectangle 9"/>
          <p:cNvSpPr/>
          <p:nvPr/>
        </p:nvSpPr>
        <p:spPr>
          <a:xfrm>
            <a:off x="931248" y="1809852"/>
            <a:ext cx="8494450" cy="167106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r>
              <a:rPr lang="en-US" dirty="0">
                <a:solidFill>
                  <a:schemeClr val="tx1"/>
                </a:solidFill>
                <a:ea typeface="Verdana" panose="020B0604030504040204" pitchFamily="34" charset="0"/>
                <a:cs typeface="Verdana" panose="020B0604030504040204" pitchFamily="34" charset="0"/>
              </a:rPr>
              <a:t>Most organizations offer non-voting board seats with an honorific designation (e.g., Honorary Life Member, Emeritus)</a:t>
            </a:r>
          </a:p>
          <a:p>
            <a:pPr algn="ctr"/>
            <a:endParaRPr lang="en-US" sz="1747" dirty="0">
              <a:solidFill>
                <a:schemeClr val="tx1"/>
              </a:solidFill>
              <a:ea typeface="Verdana" panose="020B0604030504040204" pitchFamily="34" charset="0"/>
              <a:cs typeface="Verdana" panose="020B0604030504040204" pitchFamily="34" charset="0"/>
            </a:endParaRPr>
          </a:p>
          <a:p>
            <a:pPr algn="ctr"/>
            <a:r>
              <a:rPr lang="en-US" sz="1553" dirty="0">
                <a:solidFill>
                  <a:schemeClr val="tx1"/>
                </a:solidFill>
                <a:ea typeface="Verdana" panose="020B0604030504040204" pitchFamily="34" charset="0"/>
                <a:cs typeface="Verdana" panose="020B0604030504040204" pitchFamily="34" charset="0"/>
              </a:rPr>
              <a:t>These include: Alzheimer’s Association, Leukemia &amp; Lymphoma Society</a:t>
            </a:r>
            <a:r>
              <a:rPr lang="en-US" sz="1553" dirty="0" smtClean="0">
                <a:solidFill>
                  <a:schemeClr val="tx1"/>
                </a:solidFill>
                <a:ea typeface="Verdana" panose="020B0604030504040204" pitchFamily="34" charset="0"/>
                <a:cs typeface="Verdana" panose="020B0604030504040204" pitchFamily="34" charset="0"/>
              </a:rPr>
              <a:t>, National Multiple Sclerosis Society, </a:t>
            </a:r>
            <a:r>
              <a:rPr lang="en-US" sz="1553" dirty="0">
                <a:solidFill>
                  <a:schemeClr val="tx1"/>
                </a:solidFill>
                <a:ea typeface="Verdana" panose="020B0604030504040204" pitchFamily="34" charset="0"/>
                <a:cs typeface="Verdana" panose="020B0604030504040204" pitchFamily="34" charset="0"/>
              </a:rPr>
              <a:t>Y-USA, </a:t>
            </a:r>
            <a:r>
              <a:rPr lang="en-US" sz="1553" dirty="0" err="1" smtClean="0">
                <a:solidFill>
                  <a:schemeClr val="tx1"/>
                </a:solidFill>
                <a:ea typeface="Verdana" panose="020B0604030504040204" pitchFamily="34" charset="0"/>
                <a:cs typeface="Verdana" panose="020B0604030504040204" pitchFamily="34" charset="0"/>
              </a:rPr>
              <a:t>Easterseals</a:t>
            </a:r>
            <a:r>
              <a:rPr lang="en-US" sz="1553" dirty="0" smtClean="0">
                <a:solidFill>
                  <a:schemeClr val="tx1"/>
                </a:solidFill>
                <a:ea typeface="Verdana" panose="020B0604030504040204" pitchFamily="34" charset="0"/>
                <a:cs typeface="Verdana" panose="020B0604030504040204" pitchFamily="34" charset="0"/>
              </a:rPr>
              <a:t>, Feeding </a:t>
            </a:r>
            <a:r>
              <a:rPr lang="en-US" sz="1553" dirty="0">
                <a:solidFill>
                  <a:schemeClr val="tx1"/>
                </a:solidFill>
                <a:ea typeface="Verdana" panose="020B0604030504040204" pitchFamily="34" charset="0"/>
                <a:cs typeface="Verdana" panose="020B0604030504040204" pitchFamily="34" charset="0"/>
              </a:rPr>
              <a:t>America, Boys &amp; Girls </a:t>
            </a:r>
            <a:r>
              <a:rPr lang="en-US" sz="1553" dirty="0" smtClean="0">
                <a:solidFill>
                  <a:schemeClr val="tx1"/>
                </a:solidFill>
                <a:ea typeface="Verdana" panose="020B0604030504040204" pitchFamily="34" charset="0"/>
                <a:cs typeface="Verdana" panose="020B0604030504040204" pitchFamily="34" charset="0"/>
              </a:rPr>
              <a:t>Clubs </a:t>
            </a:r>
            <a:r>
              <a:rPr lang="en-US" sz="1553" dirty="0">
                <a:solidFill>
                  <a:schemeClr val="tx1"/>
                </a:solidFill>
                <a:ea typeface="Verdana" panose="020B0604030504040204" pitchFamily="34" charset="0"/>
                <a:cs typeface="Verdana" panose="020B0604030504040204" pitchFamily="34" charset="0"/>
              </a:rPr>
              <a:t>of America</a:t>
            </a:r>
            <a:endParaRPr lang="en-GB" sz="1553" dirty="0">
              <a:solidFill>
                <a:schemeClr val="tx1"/>
              </a:solidFill>
              <a:ea typeface="Verdana" panose="020B0604030504040204" pitchFamily="34" charset="0"/>
              <a:cs typeface="Verdana" panose="020B0604030504040204" pitchFamily="34" charset="0"/>
            </a:endParaRPr>
          </a:p>
        </p:txBody>
      </p:sp>
      <p:sp>
        <p:nvSpPr>
          <p:cNvPr id="11" name="Rectangle 10"/>
          <p:cNvSpPr/>
          <p:nvPr/>
        </p:nvSpPr>
        <p:spPr>
          <a:xfrm>
            <a:off x="931247" y="3924094"/>
            <a:ext cx="8494451" cy="1797813"/>
          </a:xfrm>
          <a:prstGeom prst="rect">
            <a:avLst/>
          </a:prstGeom>
          <a:solidFill>
            <a:schemeClr val="bg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r>
              <a:rPr lang="en-US" dirty="0">
                <a:solidFill>
                  <a:schemeClr val="tx1"/>
                </a:solidFill>
                <a:ea typeface="Verdana" panose="020B0604030504040204" pitchFamily="34" charset="0"/>
                <a:cs typeface="Verdana" panose="020B0604030504040204" pitchFamily="34" charset="0"/>
              </a:rPr>
              <a:t>A few organizations do not have non-voting members, but may still offer an honorific title such as “Life Member”</a:t>
            </a:r>
          </a:p>
          <a:p>
            <a:pPr algn="ctr"/>
            <a:endParaRPr lang="en-US" sz="1747" dirty="0">
              <a:solidFill>
                <a:schemeClr val="tx1"/>
              </a:solidFill>
              <a:ea typeface="Verdana" panose="020B0604030504040204" pitchFamily="34" charset="0"/>
              <a:cs typeface="Verdana" panose="020B0604030504040204" pitchFamily="34" charset="0"/>
            </a:endParaRPr>
          </a:p>
          <a:p>
            <a:pPr algn="ctr"/>
            <a:r>
              <a:rPr lang="en-US" sz="1553" dirty="0">
                <a:solidFill>
                  <a:schemeClr val="tx1"/>
                </a:solidFill>
                <a:ea typeface="Verdana" panose="020B0604030504040204" pitchFamily="34" charset="0"/>
                <a:cs typeface="Verdana" panose="020B0604030504040204" pitchFamily="34" charset="0"/>
              </a:rPr>
              <a:t>These include: American Cancer Society, American Heart Association, </a:t>
            </a:r>
            <a:r>
              <a:rPr lang="en-US" sz="1553" dirty="0" smtClean="0">
                <a:solidFill>
                  <a:schemeClr val="tx1"/>
                </a:solidFill>
                <a:ea typeface="Verdana" panose="020B0604030504040204" pitchFamily="34" charset="0"/>
                <a:cs typeface="Verdana" panose="020B0604030504040204" pitchFamily="34" charset="0"/>
              </a:rPr>
              <a:t>The </a:t>
            </a:r>
            <a:r>
              <a:rPr lang="en-US" sz="1553" dirty="0">
                <a:solidFill>
                  <a:schemeClr val="tx1"/>
                </a:solidFill>
                <a:ea typeface="Verdana" panose="020B0604030504040204" pitchFamily="34" charset="0"/>
                <a:cs typeface="Verdana" panose="020B0604030504040204" pitchFamily="34" charset="0"/>
              </a:rPr>
              <a:t>Nature Conservancy</a:t>
            </a:r>
            <a:endParaRPr lang="en-GB" sz="1553"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46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BainTable92398"/>
          <p:cNvGraphicFramePr>
            <a:graphicFrameLocks noGrp="1"/>
          </p:cNvGraphicFramePr>
          <p:nvPr>
            <p:custDataLst>
              <p:tags r:id="rId1"/>
            </p:custDataLst>
            <p:extLst>
              <p:ext uri="{D42A27DB-BD31-4B8C-83A1-F6EECF244321}">
                <p14:modId xmlns:p14="http://schemas.microsoft.com/office/powerpoint/2010/main" val="439395882"/>
              </p:ext>
            </p:extLst>
          </p:nvPr>
        </p:nvGraphicFramePr>
        <p:xfrm>
          <a:off x="716864" y="942719"/>
          <a:ext cx="8926296" cy="6044384"/>
        </p:xfrm>
        <a:graphic>
          <a:graphicData uri="http://schemas.openxmlformats.org/drawingml/2006/table">
            <a:tbl>
              <a:tblPr firstRow="1" bandRow="1">
                <a:tableStyleId>{2D5ABB26-0587-4C30-8999-92F81FD0307C}</a:tableStyleId>
              </a:tblPr>
              <a:tblGrid>
                <a:gridCol w="2493295">
                  <a:extLst>
                    <a:ext uri="{9D8B030D-6E8A-4147-A177-3AD203B41FA5}">
                      <a16:colId xmlns:a16="http://schemas.microsoft.com/office/drawing/2014/main" val="20000"/>
                    </a:ext>
                  </a:extLst>
                </a:gridCol>
                <a:gridCol w="6433001">
                  <a:extLst>
                    <a:ext uri="{9D8B030D-6E8A-4147-A177-3AD203B41FA5}">
                      <a16:colId xmlns:a16="http://schemas.microsoft.com/office/drawing/2014/main" val="20001"/>
                    </a:ext>
                  </a:extLst>
                </a:gridCol>
              </a:tblGrid>
              <a:tr h="224776">
                <a:tc>
                  <a:txBody>
                    <a:bodyPr/>
                    <a:lstStyle/>
                    <a:p>
                      <a:pPr algn="ctr"/>
                      <a:r>
                        <a:rPr lang="en-US" sz="1400" b="1" dirty="0" smtClean="0">
                          <a:solidFill>
                            <a:schemeClr val="tx1"/>
                          </a:solidFill>
                          <a:latin typeface="+mn-lt"/>
                          <a:ea typeface="Verdana" panose="020B0604030504040204" pitchFamily="34" charset="0"/>
                          <a:cs typeface="Verdana" panose="020B0604030504040204" pitchFamily="34" charset="0"/>
                        </a:rPr>
                        <a:t>Y-USA</a:t>
                      </a:r>
                      <a:endParaRPr lang="en-GB" sz="1400" b="1"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tc>
                  <a:txBody>
                    <a:bodyPr/>
                    <a:lstStyle/>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Professional</a:t>
                      </a:r>
                      <a:r>
                        <a:rPr lang="en-US" sz="1400" baseline="0" dirty="0" smtClean="0">
                          <a:solidFill>
                            <a:schemeClr val="tx1"/>
                          </a:solidFill>
                          <a:latin typeface="+mn-lt"/>
                          <a:ea typeface="Verdana" panose="020B0604030504040204" pitchFamily="34" charset="0"/>
                          <a:cs typeface="Verdana" panose="020B0604030504040204" pitchFamily="34" charset="0"/>
                        </a:rPr>
                        <a:t> Advisory Committee</a:t>
                      </a:r>
                      <a:endParaRPr lang="en-GB" sz="14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0"/>
                  </a:ext>
                </a:extLst>
              </a:tr>
              <a:tr h="899407">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mn-lt"/>
                          <a:ea typeface="Verdana" panose="020B0604030504040204" pitchFamily="34" charset="0"/>
                          <a:cs typeface="Verdana" panose="020B0604030504040204" pitchFamily="34" charset="0"/>
                        </a:rPr>
                        <a:t>Easterseals</a:t>
                      </a:r>
                      <a:endParaRPr lang="en-GB" sz="14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solidFill>
                      <a:srgbClr val="DDDDDD"/>
                    </a:solidFill>
                  </a:tcPr>
                </a:tc>
                <a:tc>
                  <a:txBody>
                    <a:bodyPr/>
                    <a:lstStyle/>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House of Delegates</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Affiliate Leadership</a:t>
                      </a:r>
                      <a:r>
                        <a:rPr lang="en-US" sz="1400" baseline="0" dirty="0" smtClean="0">
                          <a:solidFill>
                            <a:schemeClr val="tx1"/>
                          </a:solidFill>
                          <a:latin typeface="+mn-lt"/>
                          <a:ea typeface="Verdana" panose="020B0604030504040204" pitchFamily="34" charset="0"/>
                          <a:cs typeface="Verdana" panose="020B0604030504040204" pitchFamily="34" charset="0"/>
                        </a:rPr>
                        <a:t> Network</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Easter Seals Foundation</a:t>
                      </a:r>
                      <a:endParaRPr lang="en-GB" sz="14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solidFill>
                      <a:srgbClr val="DDDDDD"/>
                    </a:solidFill>
                  </a:tcPr>
                </a:tc>
                <a:extLst>
                  <a:ext uri="{0D108BD9-81ED-4DB2-BD59-A6C34878D82A}">
                    <a16:rowId xmlns:a16="http://schemas.microsoft.com/office/drawing/2014/main" val="10001"/>
                  </a:ext>
                </a:extLst>
              </a:tr>
              <a:tr h="899407">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Verdana" panose="020B0604030504040204" pitchFamily="34" charset="0"/>
                          <a:cs typeface="Verdana" panose="020B0604030504040204" pitchFamily="34" charset="0"/>
                        </a:rPr>
                        <a:t>Feeding America</a:t>
                      </a:r>
                      <a:endParaRPr lang="en-GB" sz="14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noFill/>
                  </a:tcPr>
                </a:tc>
                <a:tc>
                  <a:txBody>
                    <a:bodyPr/>
                    <a:lstStyle/>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National Advisory Council</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Policy Engagement &amp; Advocacy Committee</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Technical Advisory Group</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Network advisory groups for Feed, Ending,</a:t>
                      </a:r>
                      <a:r>
                        <a:rPr lang="en-US" sz="1400" baseline="0" dirty="0" smtClean="0">
                          <a:solidFill>
                            <a:schemeClr val="tx1"/>
                          </a:solidFill>
                          <a:latin typeface="+mn-lt"/>
                          <a:ea typeface="Verdana" panose="020B0604030504040204" pitchFamily="34" charset="0"/>
                          <a:cs typeface="Verdana" panose="020B0604030504040204" pitchFamily="34" charset="0"/>
                        </a:rPr>
                        <a:t> Mobilize, and Strengthen</a:t>
                      </a:r>
                      <a:endParaRPr lang="en-GB" sz="14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10002"/>
                  </a:ext>
                </a:extLst>
              </a:tr>
              <a:tr h="899407">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Verdana" panose="020B0604030504040204" pitchFamily="34" charset="0"/>
                          <a:cs typeface="Verdana" panose="020B0604030504040204" pitchFamily="34" charset="0"/>
                        </a:rPr>
                        <a:t>Boys &amp; Girls Clubs of</a:t>
                      </a:r>
                      <a:r>
                        <a:rPr lang="en-US" sz="1400" b="1" baseline="0" dirty="0" smtClean="0">
                          <a:solidFill>
                            <a:schemeClr val="tx1"/>
                          </a:solidFill>
                          <a:latin typeface="+mn-lt"/>
                          <a:ea typeface="Verdana" panose="020B0604030504040204" pitchFamily="34" charset="0"/>
                          <a:cs typeface="Verdana" panose="020B0604030504040204" pitchFamily="34" charset="0"/>
                        </a:rPr>
                        <a:t> America</a:t>
                      </a:r>
                      <a:endParaRPr lang="en-GB" sz="14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solidFill>
                      <a:srgbClr val="DDDDDD"/>
                    </a:solidFill>
                  </a:tcPr>
                </a:tc>
                <a:tc>
                  <a:txBody>
                    <a:bodyPr/>
                    <a:lstStyle/>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The National Council</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The Regional Council</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The State</a:t>
                      </a:r>
                      <a:r>
                        <a:rPr lang="en-US" sz="1400" baseline="0" dirty="0" smtClean="0">
                          <a:solidFill>
                            <a:schemeClr val="tx1"/>
                          </a:solidFill>
                          <a:latin typeface="+mn-lt"/>
                          <a:ea typeface="Verdana" panose="020B0604030504040204" pitchFamily="34" charset="0"/>
                          <a:cs typeface="Verdana" panose="020B0604030504040204" pitchFamily="34" charset="0"/>
                        </a:rPr>
                        <a:t> Alliances</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baseline="0" dirty="0" smtClean="0">
                          <a:solidFill>
                            <a:schemeClr val="tx1"/>
                          </a:solidFill>
                          <a:latin typeface="+mn-lt"/>
                          <a:ea typeface="Verdana" panose="020B0604030504040204" pitchFamily="34" charset="0"/>
                          <a:cs typeface="Verdana" panose="020B0604030504040204" pitchFamily="34" charset="0"/>
                        </a:rPr>
                        <a:t>Professional Advisory Committee</a:t>
                      </a:r>
                      <a:endParaRPr lang="en-GB" sz="14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solidFill>
                      <a:srgbClr val="DDDDDD"/>
                    </a:solidFill>
                  </a:tcPr>
                </a:tc>
                <a:extLst>
                  <a:ext uri="{0D108BD9-81ED-4DB2-BD59-A6C34878D82A}">
                    <a16:rowId xmlns:a16="http://schemas.microsoft.com/office/drawing/2014/main" val="10003"/>
                  </a:ext>
                </a:extLst>
              </a:tr>
              <a:tr h="1349161">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Verdana" panose="020B0604030504040204" pitchFamily="34" charset="0"/>
                          <a:cs typeface="Verdana" panose="020B0604030504040204" pitchFamily="34" charset="0"/>
                        </a:rPr>
                        <a:t>The Nature Conservancy</a:t>
                      </a:r>
                      <a:endParaRPr lang="en-GB" sz="14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noFill/>
                  </a:tcPr>
                </a:tc>
                <a:tc>
                  <a:txBody>
                    <a:bodyPr/>
                    <a:lstStyle/>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Asia</a:t>
                      </a:r>
                      <a:r>
                        <a:rPr lang="en-US" sz="1400" baseline="0" dirty="0" smtClean="0">
                          <a:solidFill>
                            <a:schemeClr val="tx1"/>
                          </a:solidFill>
                          <a:latin typeface="+mn-lt"/>
                          <a:ea typeface="Verdana" panose="020B0604030504040204" pitchFamily="34" charset="0"/>
                          <a:cs typeface="Verdana" panose="020B0604030504040204" pitchFamily="34" charset="0"/>
                        </a:rPr>
                        <a:t> </a:t>
                      </a:r>
                      <a:r>
                        <a:rPr lang="en-US" sz="1400" dirty="0" smtClean="0">
                          <a:solidFill>
                            <a:schemeClr val="tx1"/>
                          </a:solidFill>
                          <a:latin typeface="+mn-lt"/>
                          <a:ea typeface="Verdana" panose="020B0604030504040204" pitchFamily="34" charset="0"/>
                          <a:cs typeface="Verdana" panose="020B0604030504040204" pitchFamily="34" charset="0"/>
                        </a:rPr>
                        <a:t>Pacific Council</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China Board</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Latin</a:t>
                      </a:r>
                      <a:r>
                        <a:rPr lang="en-US" sz="1400" baseline="0" dirty="0" smtClean="0">
                          <a:solidFill>
                            <a:schemeClr val="tx1"/>
                          </a:solidFill>
                          <a:latin typeface="+mn-lt"/>
                          <a:ea typeface="Verdana" panose="020B0604030504040204" pitchFamily="34" charset="0"/>
                          <a:cs typeface="Verdana" panose="020B0604030504040204" pitchFamily="34" charset="0"/>
                        </a:rPr>
                        <a:t> America Conservation Council</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baseline="0" dirty="0" smtClean="0">
                          <a:solidFill>
                            <a:schemeClr val="tx1"/>
                          </a:solidFill>
                          <a:latin typeface="+mn-lt"/>
                          <a:ea typeface="Verdana" panose="020B0604030504040204" pitchFamily="34" charset="0"/>
                          <a:cs typeface="Verdana" panose="020B0604030504040204" pitchFamily="34" charset="0"/>
                        </a:rPr>
                        <a:t>Science Council</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baseline="0" dirty="0" smtClean="0">
                          <a:solidFill>
                            <a:schemeClr val="tx1"/>
                          </a:solidFill>
                          <a:latin typeface="+mn-lt"/>
                          <a:ea typeface="Verdana" panose="020B0604030504040204" pitchFamily="34" charset="0"/>
                          <a:cs typeface="Verdana" panose="020B0604030504040204" pitchFamily="34" charset="0"/>
                        </a:rPr>
                        <a:t>Science Advisory Board</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baseline="0" dirty="0" smtClean="0">
                          <a:solidFill>
                            <a:schemeClr val="tx1"/>
                          </a:solidFill>
                          <a:latin typeface="+mn-lt"/>
                          <a:ea typeface="Verdana" panose="020B0604030504040204" pitchFamily="34" charset="0"/>
                          <a:cs typeface="Verdana" panose="020B0604030504040204" pitchFamily="34" charset="0"/>
                        </a:rPr>
                        <a:t>North American Trustees Council</a:t>
                      </a:r>
                    </a:p>
                  </a:txBody>
                  <a:tcPr marL="88764" marR="88764" marT="44382" marB="44382" anchor="ctr">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10004"/>
                  </a:ext>
                </a:extLst>
              </a:tr>
              <a:tr h="449653">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Verdana" panose="020B0604030504040204" pitchFamily="34" charset="0"/>
                          <a:cs typeface="Verdana" panose="020B0604030504040204" pitchFamily="34" charset="0"/>
                        </a:rPr>
                        <a:t>Human Rights Campaign</a:t>
                      </a:r>
                      <a:endParaRPr lang="en-GB" sz="14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rgbClr val="DDDDDD"/>
                    </a:solidFill>
                  </a:tcPr>
                </a:tc>
                <a:tc>
                  <a:txBody>
                    <a:bodyPr/>
                    <a:lstStyle/>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dirty="0" smtClean="0">
                          <a:solidFill>
                            <a:schemeClr val="tx1"/>
                          </a:solidFill>
                          <a:latin typeface="+mn-lt"/>
                          <a:ea typeface="Verdana" panose="020B0604030504040204" pitchFamily="34" charset="0"/>
                          <a:cs typeface="Verdana" panose="020B0604030504040204" pitchFamily="34" charset="0"/>
                        </a:rPr>
                        <a:t>Board</a:t>
                      </a:r>
                      <a:r>
                        <a:rPr lang="en-US" sz="1400" baseline="0" dirty="0" smtClean="0">
                          <a:solidFill>
                            <a:schemeClr val="tx1"/>
                          </a:solidFill>
                          <a:latin typeface="+mn-lt"/>
                          <a:ea typeface="Verdana" panose="020B0604030504040204" pitchFamily="34" charset="0"/>
                          <a:cs typeface="Verdana" panose="020B0604030504040204" pitchFamily="34" charset="0"/>
                        </a:rPr>
                        <a:t> of Directors (for HRC Inc, the 501c4)</a:t>
                      </a:r>
                    </a:p>
                    <a:p>
                      <a:pPr marL="182563" indent="-182563" algn="l" defTabSz="972647" rtl="0" eaLnBrk="1" latinLnBrk="0" hangingPunct="1">
                        <a:lnSpc>
                          <a:spcPct val="100000"/>
                        </a:lnSpc>
                        <a:spcBef>
                          <a:spcPts val="672"/>
                        </a:spcBef>
                        <a:spcAft>
                          <a:spcPts val="0"/>
                        </a:spcAft>
                        <a:buClrTx/>
                        <a:buSzPct val="100000"/>
                        <a:buFont typeface="Verdana" panose="020B0604030504040204" pitchFamily="34" charset="0"/>
                        <a:buChar char="•"/>
                      </a:pPr>
                      <a:r>
                        <a:rPr lang="en-US" sz="1400" baseline="0" dirty="0" smtClean="0">
                          <a:solidFill>
                            <a:schemeClr val="tx1"/>
                          </a:solidFill>
                          <a:latin typeface="+mn-lt"/>
                          <a:ea typeface="Verdana" panose="020B0604030504040204" pitchFamily="34" charset="0"/>
                          <a:cs typeface="Verdana" panose="020B0604030504040204" pitchFamily="34" charset="0"/>
                        </a:rPr>
                        <a:t>Board of Governors</a:t>
                      </a:r>
                      <a:endParaRPr lang="en-GB" sz="14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DDDDDD"/>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pPr>
              <a:defRPr/>
            </a:pPr>
            <a:r>
              <a:rPr lang="en-US" dirty="0" smtClean="0"/>
              <a:t>Most large nonprofit networks have separate related boards or councils</a:t>
            </a:r>
            <a:endParaRPr lang="en-GB" dirty="0"/>
          </a:p>
        </p:txBody>
      </p:sp>
      <p:sp>
        <p:nvSpPr>
          <p:cNvPr id="24591"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GB" altLang="en-US" sz="100" dirty="0">
                <a:solidFill>
                  <a:srgbClr val="FFFFFF"/>
                </a:solidFill>
                <a:latin typeface="+mn-lt"/>
              </a:rPr>
              <a:t>13_85</a:t>
            </a:r>
          </a:p>
        </p:txBody>
      </p:sp>
      <p:sp>
        <p:nvSpPr>
          <p:cNvPr id="14"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and interviews </a:t>
            </a:r>
          </a:p>
        </p:txBody>
      </p:sp>
    </p:spTree>
    <p:extLst>
      <p:ext uri="{BB962C8B-B14F-4D97-AF65-F5344CB8AC3E}">
        <p14:creationId xmlns:p14="http://schemas.microsoft.com/office/powerpoint/2010/main" val="1756425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Most VHAs have a national medical or science advisory board</a:t>
            </a:r>
            <a:endParaRPr lang="en-GB"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486382469"/>
              </p:ext>
            </p:extLst>
          </p:nvPr>
        </p:nvGraphicFramePr>
        <p:xfrm>
          <a:off x="875234" y="1728050"/>
          <a:ext cx="8609558" cy="4213220"/>
        </p:xfrm>
        <a:graphic>
          <a:graphicData uri="http://schemas.openxmlformats.org/drawingml/2006/table">
            <a:tbl>
              <a:tblPr firstRow="1" bandRow="1">
                <a:tableStyleId>{2D5ABB26-0587-4C30-8999-92F81FD0307C}</a:tableStyleId>
              </a:tblPr>
              <a:tblGrid>
                <a:gridCol w="2492103">
                  <a:extLst>
                    <a:ext uri="{9D8B030D-6E8A-4147-A177-3AD203B41FA5}">
                      <a16:colId xmlns:a16="http://schemas.microsoft.com/office/drawing/2014/main" val="20000"/>
                    </a:ext>
                  </a:extLst>
                </a:gridCol>
                <a:gridCol w="6117455">
                  <a:extLst>
                    <a:ext uri="{9D8B030D-6E8A-4147-A177-3AD203B41FA5}">
                      <a16:colId xmlns:a16="http://schemas.microsoft.com/office/drawing/2014/main" val="20001"/>
                    </a:ext>
                  </a:extLst>
                </a:gridCol>
              </a:tblGrid>
              <a:tr h="842644">
                <a:tc>
                  <a:txBody>
                    <a:bodyPr/>
                    <a:lstStyle/>
                    <a:p>
                      <a:pPr algn="ctr"/>
                      <a:r>
                        <a:rPr lang="en-US" sz="1600" b="1" dirty="0" smtClean="0">
                          <a:solidFill>
                            <a:schemeClr val="tx1"/>
                          </a:solidFill>
                          <a:latin typeface="+mn-lt"/>
                          <a:ea typeface="Verdana" panose="020B0604030504040204" pitchFamily="34" charset="0"/>
                          <a:cs typeface="Verdana" panose="020B0604030504040204" pitchFamily="34" charset="0"/>
                        </a:rPr>
                        <a:t>American</a:t>
                      </a:r>
                      <a:r>
                        <a:rPr lang="en-US" sz="1600" b="1" baseline="0" dirty="0" smtClean="0">
                          <a:solidFill>
                            <a:schemeClr val="tx1"/>
                          </a:solidFill>
                          <a:latin typeface="+mn-lt"/>
                          <a:ea typeface="Verdana" panose="020B0604030504040204" pitchFamily="34" charset="0"/>
                          <a:cs typeface="Verdana" panose="020B0604030504040204" pitchFamily="34" charset="0"/>
                        </a:rPr>
                        <a:t> Cancer Society</a:t>
                      </a:r>
                      <a:endParaRPr lang="en-GB" sz="1600" b="1"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tc>
                  <a:txBody>
                    <a:bodyPr/>
                    <a:lstStyle/>
                    <a:p>
                      <a:pPr marL="182563" marR="0" indent="-182563" algn="l" defTabSz="972647" rtl="0" eaLnBrk="1" fontAlgn="auto" latinLnBrk="0" hangingPunct="1">
                        <a:lnSpc>
                          <a:spcPct val="100000"/>
                        </a:lnSpc>
                        <a:spcBef>
                          <a:spcPts val="768"/>
                        </a:spcBef>
                        <a:spcAft>
                          <a:spcPts val="0"/>
                        </a:spcAft>
                        <a:buClrTx/>
                        <a:buSzPct val="100000"/>
                        <a:buFont typeface="Verdana" panose="020B0604030504040204" pitchFamily="34" charset="0"/>
                        <a:buChar char="•"/>
                        <a:tabLst/>
                        <a:defRPr/>
                      </a:pPr>
                      <a:r>
                        <a:rPr lang="en-US" sz="1600" i="1" dirty="0" smtClean="0">
                          <a:solidFill>
                            <a:schemeClr val="tx1"/>
                          </a:solidFill>
                          <a:latin typeface="+mn-lt"/>
                          <a:ea typeface="Verdana" panose="020B0604030504040204" pitchFamily="34" charset="0"/>
                          <a:cs typeface="Verdana" panose="020B0604030504040204" pitchFamily="34" charset="0"/>
                        </a:rPr>
                        <a:t>The</a:t>
                      </a:r>
                      <a:r>
                        <a:rPr lang="en-US" sz="1600" i="1" baseline="0" dirty="0" smtClean="0">
                          <a:solidFill>
                            <a:schemeClr val="tx1"/>
                          </a:solidFill>
                          <a:latin typeface="+mn-lt"/>
                          <a:ea typeface="Verdana" panose="020B0604030504040204" pitchFamily="34" charset="0"/>
                          <a:cs typeface="Verdana" panose="020B0604030504040204" pitchFamily="34" charset="0"/>
                        </a:rPr>
                        <a:t> M</a:t>
                      </a:r>
                      <a:r>
                        <a:rPr lang="en-US" sz="1600" i="1" dirty="0" smtClean="0">
                          <a:solidFill>
                            <a:schemeClr val="tx1"/>
                          </a:solidFill>
                          <a:latin typeface="+mn-lt"/>
                          <a:ea typeface="Verdana" panose="020B0604030504040204" pitchFamily="34" charset="0"/>
                          <a:cs typeface="Verdana" panose="020B0604030504040204" pitchFamily="34" charset="0"/>
                        </a:rPr>
                        <a:t>ission Outcomes board committee</a:t>
                      </a:r>
                      <a:r>
                        <a:rPr lang="en-US" sz="1600" i="1" baseline="0" dirty="0" smtClean="0">
                          <a:solidFill>
                            <a:schemeClr val="tx1"/>
                          </a:solidFill>
                          <a:latin typeface="+mn-lt"/>
                          <a:ea typeface="Verdana" panose="020B0604030504040204" pitchFamily="34" charset="0"/>
                          <a:cs typeface="Verdana" panose="020B0604030504040204" pitchFamily="34" charset="0"/>
                        </a:rPr>
                        <a:t> performs this function</a:t>
                      </a:r>
                      <a:r>
                        <a:rPr lang="en-US" sz="1600" i="1" dirty="0" smtClean="0">
                          <a:solidFill>
                            <a:schemeClr val="tx1"/>
                          </a:solidFill>
                          <a:latin typeface="+mn-lt"/>
                          <a:ea typeface="Verdana" panose="020B0604030504040204" pitchFamily="34" charset="0"/>
                          <a:cs typeface="Verdana" panose="020B0604030504040204" pitchFamily="34" charset="0"/>
                        </a:rPr>
                        <a:t>, and is</a:t>
                      </a:r>
                      <a:r>
                        <a:rPr lang="en-US" sz="1600" i="1" baseline="0" dirty="0" smtClean="0">
                          <a:solidFill>
                            <a:schemeClr val="tx1"/>
                          </a:solidFill>
                          <a:latin typeface="+mn-lt"/>
                          <a:ea typeface="Verdana" panose="020B0604030504040204" pitchFamily="34" charset="0"/>
                          <a:cs typeface="Verdana" panose="020B0604030504040204" pitchFamily="34" charset="0"/>
                        </a:rPr>
                        <a:t> comprised of mostly non-board members</a:t>
                      </a:r>
                      <a:endParaRPr lang="en-GB" sz="1600" i="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0"/>
                  </a:ext>
                </a:extLst>
              </a:tr>
              <a:tr h="842644">
                <a:tc>
                  <a:txBody>
                    <a:bodyPr/>
                    <a:lstStyle/>
                    <a:p>
                      <a:pPr algn="ctr"/>
                      <a:r>
                        <a:rPr lang="en-US" sz="1600" b="1" dirty="0" smtClean="0">
                          <a:solidFill>
                            <a:schemeClr val="tx1"/>
                          </a:solidFill>
                          <a:latin typeface="+mn-lt"/>
                          <a:ea typeface="Verdana" panose="020B0604030504040204" pitchFamily="34" charset="0"/>
                          <a:cs typeface="Verdana" panose="020B0604030504040204" pitchFamily="34" charset="0"/>
                        </a:rPr>
                        <a:t>American</a:t>
                      </a:r>
                      <a:r>
                        <a:rPr lang="en-US" sz="1600" b="1" baseline="0" dirty="0" smtClean="0">
                          <a:solidFill>
                            <a:schemeClr val="tx1"/>
                          </a:solidFill>
                          <a:latin typeface="+mn-lt"/>
                          <a:ea typeface="Verdana" panose="020B0604030504040204" pitchFamily="34" charset="0"/>
                          <a:cs typeface="Verdana" panose="020B0604030504040204" pitchFamily="34" charset="0"/>
                        </a:rPr>
                        <a:t> Heart Association</a:t>
                      </a:r>
                      <a:endParaRPr lang="en-GB" sz="1600" b="1"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solidFill>
                      <a:srgbClr val="DDDDDD"/>
                    </a:solidFill>
                  </a:tcPr>
                </a:tc>
                <a:tc>
                  <a:txBody>
                    <a:bodyPr/>
                    <a:lstStyle/>
                    <a:p>
                      <a:pPr marL="182563" indent="-182563" algn="l" defTabSz="972647" rtl="0" eaLnBrk="1" latinLnBrk="0" hangingPunct="1">
                        <a:lnSpc>
                          <a:spcPct val="100000"/>
                        </a:lnSpc>
                        <a:spcBef>
                          <a:spcPts val="768"/>
                        </a:spcBef>
                        <a:spcAft>
                          <a:spcPts val="0"/>
                        </a:spcAft>
                        <a:buClrTx/>
                        <a:buSzPct val="100000"/>
                        <a:buFont typeface="Verdana" panose="020B0604030504040204" pitchFamily="34" charset="0"/>
                        <a:buChar char="•"/>
                      </a:pPr>
                      <a:r>
                        <a:rPr lang="en-US" sz="1600" dirty="0" smtClean="0">
                          <a:solidFill>
                            <a:schemeClr val="tx1"/>
                          </a:solidFill>
                          <a:latin typeface="+mn-lt"/>
                          <a:ea typeface="Verdana" panose="020B0604030504040204" pitchFamily="34" charset="0"/>
                          <a:cs typeface="Verdana" panose="020B0604030504040204" pitchFamily="34" charset="0"/>
                        </a:rPr>
                        <a:t>Science</a:t>
                      </a:r>
                      <a:r>
                        <a:rPr lang="en-US" sz="1600" baseline="0" dirty="0" smtClean="0">
                          <a:solidFill>
                            <a:schemeClr val="tx1"/>
                          </a:solidFill>
                          <a:latin typeface="+mn-lt"/>
                          <a:ea typeface="Verdana" panose="020B0604030504040204" pitchFamily="34" charset="0"/>
                          <a:cs typeface="Verdana" panose="020B0604030504040204" pitchFamily="34" charset="0"/>
                        </a:rPr>
                        <a:t> Advisory and Coordinating Committee</a:t>
                      </a:r>
                    </a:p>
                    <a:p>
                      <a:pPr marL="182563" indent="-182563" algn="l" defTabSz="972647" rtl="0" eaLnBrk="1" latinLnBrk="0" hangingPunct="1">
                        <a:lnSpc>
                          <a:spcPct val="100000"/>
                        </a:lnSpc>
                        <a:spcBef>
                          <a:spcPts val="768"/>
                        </a:spcBef>
                        <a:spcAft>
                          <a:spcPts val="0"/>
                        </a:spcAft>
                        <a:buClrTx/>
                        <a:buSzPct val="100000"/>
                        <a:buFont typeface="Verdana" panose="020B0604030504040204" pitchFamily="34" charset="0"/>
                        <a:buChar char="•"/>
                      </a:pPr>
                      <a:r>
                        <a:rPr lang="en-US" sz="1600" i="0" baseline="0" dirty="0" smtClean="0">
                          <a:solidFill>
                            <a:schemeClr val="tx1"/>
                          </a:solidFill>
                          <a:latin typeface="+mn-lt"/>
                          <a:ea typeface="Verdana" panose="020B0604030504040204" pitchFamily="34" charset="0"/>
                          <a:cs typeface="Verdana" panose="020B0604030504040204" pitchFamily="34" charset="0"/>
                        </a:rPr>
                        <a:t>Unknown number of additional committees</a:t>
                      </a:r>
                    </a:p>
                  </a:txBody>
                  <a:tcPr marL="88764" marR="88764" marT="44382" marB="44382" anchor="ctr">
                    <a:lnR w="12700" cap="flat" cmpd="sng" algn="ctr">
                      <a:solidFill>
                        <a:schemeClr val="tx1"/>
                      </a:solidFill>
                      <a:prstDash val="sysDot"/>
                      <a:round/>
                      <a:headEnd type="none" w="med" len="med"/>
                      <a:tailEnd type="none" w="med" len="med"/>
                    </a:lnR>
                    <a:solidFill>
                      <a:srgbClr val="DDDDDD"/>
                    </a:solidFill>
                  </a:tcPr>
                </a:tc>
                <a:extLst>
                  <a:ext uri="{0D108BD9-81ED-4DB2-BD59-A6C34878D82A}">
                    <a16:rowId xmlns:a16="http://schemas.microsoft.com/office/drawing/2014/main" val="10001"/>
                  </a:ext>
                </a:extLst>
              </a:tr>
              <a:tr h="842644">
                <a:tc>
                  <a:txBody>
                    <a:bodyPr/>
                    <a:lstStyle/>
                    <a:p>
                      <a:pPr algn="ctr"/>
                      <a:r>
                        <a:rPr lang="en-US" sz="1600" b="1" dirty="0" smtClean="0">
                          <a:solidFill>
                            <a:schemeClr val="tx1"/>
                          </a:solidFill>
                          <a:latin typeface="+mn-lt"/>
                          <a:ea typeface="Verdana" panose="020B0604030504040204" pitchFamily="34" charset="0"/>
                          <a:cs typeface="Verdana" panose="020B0604030504040204" pitchFamily="34" charset="0"/>
                        </a:rPr>
                        <a:t>Leukemia &amp; Lymphoma Society</a:t>
                      </a:r>
                      <a:endParaRPr lang="en-GB" sz="1600" b="1"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noFill/>
                  </a:tcPr>
                </a:tc>
                <a:tc>
                  <a:txBody>
                    <a:bodyPr/>
                    <a:lstStyle/>
                    <a:p>
                      <a:pPr marL="182563" indent="-182563" algn="l" defTabSz="972647" rtl="0" eaLnBrk="1" latinLnBrk="0" hangingPunct="1">
                        <a:lnSpc>
                          <a:spcPct val="100000"/>
                        </a:lnSpc>
                        <a:spcBef>
                          <a:spcPts val="768"/>
                        </a:spcBef>
                        <a:spcAft>
                          <a:spcPts val="0"/>
                        </a:spcAft>
                        <a:buClrTx/>
                        <a:buSzPct val="100000"/>
                        <a:buFont typeface="Verdana" panose="020B0604030504040204" pitchFamily="34" charset="0"/>
                        <a:buChar char="•"/>
                      </a:pPr>
                      <a:r>
                        <a:rPr lang="en-US" sz="1600" dirty="0" smtClean="0">
                          <a:solidFill>
                            <a:schemeClr val="tx1"/>
                          </a:solidFill>
                          <a:latin typeface="+mn-lt"/>
                          <a:ea typeface="Verdana" panose="020B0604030504040204" pitchFamily="34" charset="0"/>
                          <a:cs typeface="Verdana" panose="020B0604030504040204" pitchFamily="34" charset="0"/>
                        </a:rPr>
                        <a:t>Medical and Scientific Advisory Board</a:t>
                      </a:r>
                      <a:endParaRPr lang="en-GB" sz="16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10002"/>
                  </a:ext>
                </a:extLst>
              </a:tr>
              <a:tr h="842644">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ea typeface="Verdana" panose="020B0604030504040204" pitchFamily="34" charset="0"/>
                          <a:cs typeface="Verdana" panose="020B0604030504040204" pitchFamily="34" charset="0"/>
                        </a:rPr>
                        <a:t>Alzheimer’s Association</a:t>
                      </a:r>
                      <a:endParaRPr lang="en-GB" sz="16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solidFill>
                      <a:srgbClr val="DDDDDD"/>
                    </a:solidFill>
                  </a:tcPr>
                </a:tc>
                <a:tc>
                  <a:txBody>
                    <a:bodyPr/>
                    <a:lstStyle/>
                    <a:p>
                      <a:pPr marL="182563" indent="-182563" algn="l" defTabSz="972647" rtl="0" eaLnBrk="1" latinLnBrk="0" hangingPunct="1">
                        <a:lnSpc>
                          <a:spcPct val="100000"/>
                        </a:lnSpc>
                        <a:spcBef>
                          <a:spcPts val="768"/>
                        </a:spcBef>
                        <a:spcAft>
                          <a:spcPts val="0"/>
                        </a:spcAft>
                        <a:buClrTx/>
                        <a:buSzPct val="100000"/>
                        <a:buFont typeface="Verdana" panose="020B0604030504040204" pitchFamily="34" charset="0"/>
                        <a:buChar char="•"/>
                      </a:pPr>
                      <a:r>
                        <a:rPr lang="en-US" sz="1600" dirty="0" smtClean="0">
                          <a:solidFill>
                            <a:schemeClr val="tx1"/>
                          </a:solidFill>
                          <a:latin typeface="+mn-lt"/>
                          <a:ea typeface="Verdana" panose="020B0604030504040204" pitchFamily="34" charset="0"/>
                          <a:cs typeface="Verdana" panose="020B0604030504040204" pitchFamily="34" charset="0"/>
                        </a:rPr>
                        <a:t>Medical</a:t>
                      </a:r>
                      <a:r>
                        <a:rPr lang="en-US" sz="1600" baseline="0" dirty="0" smtClean="0">
                          <a:solidFill>
                            <a:schemeClr val="tx1"/>
                          </a:solidFill>
                          <a:latin typeface="+mn-lt"/>
                          <a:ea typeface="Verdana" panose="020B0604030504040204" pitchFamily="34" charset="0"/>
                          <a:cs typeface="Verdana" panose="020B0604030504040204" pitchFamily="34" charset="0"/>
                        </a:rPr>
                        <a:t> and Scientific Advisory Council</a:t>
                      </a:r>
                      <a:endParaRPr lang="en-GB" sz="1600" dirty="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R w="12700" cap="flat" cmpd="sng" algn="ctr">
                      <a:solidFill>
                        <a:schemeClr val="tx1"/>
                      </a:solidFill>
                      <a:prstDash val="sysDot"/>
                      <a:round/>
                      <a:headEnd type="none" w="med" len="med"/>
                      <a:tailEnd type="none" w="med" len="med"/>
                    </a:lnR>
                    <a:solidFill>
                      <a:srgbClr val="DDDDDD"/>
                    </a:solidFill>
                  </a:tcPr>
                </a:tc>
                <a:extLst>
                  <a:ext uri="{0D108BD9-81ED-4DB2-BD59-A6C34878D82A}">
                    <a16:rowId xmlns:a16="http://schemas.microsoft.com/office/drawing/2014/main" val="10003"/>
                  </a:ext>
                </a:extLst>
              </a:tr>
              <a:tr h="842644">
                <a:tc>
                  <a:txBody>
                    <a:bodyPr/>
                    <a:lstStyle/>
                    <a:p>
                      <a:pPr marL="0" marR="0" indent="0" algn="ctr" defTabSz="972647"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ea typeface="Verdana" panose="020B0604030504040204" pitchFamily="34" charset="0"/>
                          <a:cs typeface="Verdana" panose="020B0604030504040204" pitchFamily="34" charset="0"/>
                        </a:rPr>
                        <a:t>National Multiple Sclerosis</a:t>
                      </a:r>
                      <a:r>
                        <a:rPr lang="en-US" sz="1600" b="1" baseline="0" dirty="0" smtClean="0">
                          <a:solidFill>
                            <a:schemeClr val="tx1"/>
                          </a:solidFill>
                          <a:latin typeface="+mn-lt"/>
                          <a:ea typeface="Verdana" panose="020B0604030504040204" pitchFamily="34" charset="0"/>
                          <a:cs typeface="Verdana" panose="020B0604030504040204" pitchFamily="34" charset="0"/>
                        </a:rPr>
                        <a:t> Society</a:t>
                      </a:r>
                      <a:endParaRPr lang="en-GB" sz="1600" b="1" dirty="0" smtClean="0">
                        <a:solidFill>
                          <a:schemeClr val="tx1"/>
                        </a:solidFill>
                        <a:latin typeface="+mn-lt"/>
                        <a:ea typeface="Verdana" panose="020B0604030504040204" pitchFamily="34" charset="0"/>
                        <a:cs typeface="Verdana" panose="020B0604030504040204" pitchFamily="34" charset="0"/>
                      </a:endParaRPr>
                    </a:p>
                  </a:txBody>
                  <a:tcPr marL="88764" marR="88764" marT="44382" marB="44382"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noFill/>
                  </a:tcPr>
                </a:tc>
                <a:tc>
                  <a:txBody>
                    <a:bodyPr/>
                    <a:lstStyle/>
                    <a:p>
                      <a:pPr marL="182563" indent="-182563" algn="l" defTabSz="972647" rtl="0" eaLnBrk="1" latinLnBrk="0" hangingPunct="1">
                        <a:lnSpc>
                          <a:spcPct val="100000"/>
                        </a:lnSpc>
                        <a:spcBef>
                          <a:spcPts val="768"/>
                        </a:spcBef>
                        <a:spcAft>
                          <a:spcPts val="0"/>
                        </a:spcAft>
                        <a:buClrTx/>
                        <a:buSzPct val="100000"/>
                        <a:buFont typeface="Verdana" panose="020B0604030504040204" pitchFamily="34" charset="0"/>
                        <a:buChar char="•"/>
                      </a:pPr>
                      <a:r>
                        <a:rPr lang="en-US" sz="1600" dirty="0" smtClean="0">
                          <a:solidFill>
                            <a:schemeClr val="tx1"/>
                          </a:solidFill>
                          <a:latin typeface="+mn-lt"/>
                          <a:ea typeface="Verdana" panose="020B0604030504040204" pitchFamily="34" charset="0"/>
                          <a:cs typeface="Verdana" panose="020B0604030504040204" pitchFamily="34" charset="0"/>
                        </a:rPr>
                        <a:t>National Clinical Advisory Board</a:t>
                      </a:r>
                    </a:p>
                    <a:p>
                      <a:pPr marL="182563" indent="-182563" algn="l" defTabSz="972647" rtl="0" eaLnBrk="1" latinLnBrk="0" hangingPunct="1">
                        <a:lnSpc>
                          <a:spcPct val="100000"/>
                        </a:lnSpc>
                        <a:spcBef>
                          <a:spcPts val="768"/>
                        </a:spcBef>
                        <a:spcAft>
                          <a:spcPts val="0"/>
                        </a:spcAft>
                        <a:buClrTx/>
                        <a:buSzPct val="100000"/>
                        <a:buFont typeface="Verdana" panose="020B0604030504040204" pitchFamily="34" charset="0"/>
                        <a:buChar char="•"/>
                      </a:pPr>
                      <a:r>
                        <a:rPr lang="en-US" sz="1600" dirty="0" smtClean="0">
                          <a:solidFill>
                            <a:schemeClr val="tx1"/>
                          </a:solidFill>
                          <a:latin typeface="+mn-lt"/>
                          <a:ea typeface="Verdana" panose="020B0604030504040204" pitchFamily="34" charset="0"/>
                          <a:cs typeface="Verdana" panose="020B0604030504040204" pitchFamily="34" charset="0"/>
                        </a:rPr>
                        <a:t>National Advisory Council</a:t>
                      </a:r>
                    </a:p>
                  </a:txBody>
                  <a:tcPr marL="88764" marR="88764" marT="44382" marB="44382"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591" name="BainBulletsConfiguration" hidden="1"/>
          <p:cNvSpPr txBox="1">
            <a:spLocks noChangeArrowheads="1"/>
          </p:cNvSpPr>
          <p:nvPr/>
        </p:nvSpPr>
        <p:spPr bwMode="auto">
          <a:xfrm>
            <a:off x="471661" y="12690"/>
            <a:ext cx="8629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Osaka"/>
                <a:cs typeface="Osaka"/>
              </a:defRPr>
            </a:lvl1pPr>
            <a:lvl2pPr marL="742950" indent="-285750">
              <a:defRPr sz="2400">
                <a:solidFill>
                  <a:schemeClr val="tx1"/>
                </a:solidFill>
                <a:latin typeface="Verdana" panose="020B0604030504040204" pitchFamily="34" charset="0"/>
                <a:ea typeface="Osaka"/>
                <a:cs typeface="Osaka"/>
              </a:defRPr>
            </a:lvl2pPr>
            <a:lvl3pPr marL="1143000" indent="-228600">
              <a:defRPr sz="2400">
                <a:solidFill>
                  <a:schemeClr val="tx1"/>
                </a:solidFill>
                <a:latin typeface="Verdana" panose="020B0604030504040204" pitchFamily="34" charset="0"/>
                <a:ea typeface="Osaka"/>
                <a:cs typeface="Osaka"/>
              </a:defRPr>
            </a:lvl3pPr>
            <a:lvl4pPr marL="1600200" indent="-228600">
              <a:defRPr sz="2400">
                <a:solidFill>
                  <a:schemeClr val="tx1"/>
                </a:solidFill>
                <a:latin typeface="Verdana" panose="020B0604030504040204" pitchFamily="34" charset="0"/>
                <a:ea typeface="Osaka"/>
                <a:cs typeface="Osaka"/>
              </a:defRPr>
            </a:lvl4pPr>
            <a:lvl5pPr marL="2057400" indent="-228600">
              <a:defRPr sz="2400">
                <a:solidFill>
                  <a:schemeClr val="tx1"/>
                </a:solidFill>
                <a:latin typeface="Verdana" panose="020B0604030504040204" pitchFamily="34" charset="0"/>
                <a:ea typeface="Osaka"/>
                <a:cs typeface="Osaka"/>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Osaka"/>
                <a:cs typeface="Osaka"/>
              </a:defRPr>
            </a:lvl9pPr>
          </a:lstStyle>
          <a:p>
            <a:r>
              <a:rPr lang="en-GB" altLang="en-US" sz="100" dirty="0">
                <a:solidFill>
                  <a:srgbClr val="FFFFFF"/>
                </a:solidFill>
                <a:latin typeface="+mn-lt"/>
              </a:rPr>
              <a:t>6_85</a:t>
            </a:r>
          </a:p>
        </p:txBody>
      </p:sp>
      <p:sp>
        <p:nvSpPr>
          <p:cNvPr id="3" name="BainNotesBox"/>
          <p:cNvSpPr txBox="1"/>
          <p:nvPr/>
        </p:nvSpPr>
        <p:spPr>
          <a:xfrm>
            <a:off x="408925" y="7010754"/>
            <a:ext cx="8918841" cy="194070"/>
          </a:xfrm>
          <a:prstGeom prst="rect">
            <a:avLst/>
          </a:prstGeom>
          <a:noFill/>
        </p:spPr>
        <p:txBody>
          <a:bodyPr vert="horz" wrap="square" lIns="0" tIns="0" rIns="0" bIns="44365" rtlCol="0" anchor="b">
            <a:spAutoFit/>
          </a:bodyPr>
          <a:lstStyle/>
          <a:p>
            <a:r>
              <a:rPr lang="en-GB" sz="970" dirty="0"/>
              <a:t>Source: Organization websites and interviews </a:t>
            </a:r>
          </a:p>
        </p:txBody>
      </p:sp>
    </p:spTree>
    <p:extLst>
      <p:ext uri="{BB962C8B-B14F-4D97-AF65-F5344CB8AC3E}">
        <p14:creationId xmlns:p14="http://schemas.microsoft.com/office/powerpoint/2010/main" val="1547517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 val="Boston"/>
  <p:tag name="MEKKOFORMATS" val="&lt;MekkoFormats&gt;&lt;NumberFormat DecimalSeparator=&quot;.&quot; ThousandSeparator=&quot;,&quot; NegativeNumberFormat=&quot;1&quot; /&gt;&lt;Font&gt;&lt;Output_Font_Name Default=&quot;Verdana&quot; UsePPTTheme=&quot;True&quot; /&gt;&lt;/Font&gt;&lt;/MekkoFormats&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787856426"/>
</p:tagLst>
</file>

<file path=ppt/tags/tag14.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2089129379"/>
</p:tagLst>
</file>

<file path=ppt/tags/tag15.xml><?xml version="1.0" encoding="utf-8"?>
<p:tagLst xmlns:a="http://schemas.openxmlformats.org/drawingml/2006/main" xmlns:r="http://schemas.openxmlformats.org/officeDocument/2006/relationships" xmlns:p="http://schemas.openxmlformats.org/presentationml/2006/main">
  <p:tag name="BAINHEADERBOX" val="True"/>
</p:tagLst>
</file>

<file path=ppt/tags/tag16.xml><?xml version="1.0" encoding="utf-8"?>
<p:tagLst xmlns:a="http://schemas.openxmlformats.org/drawingml/2006/main" xmlns:r="http://schemas.openxmlformats.org/officeDocument/2006/relationships" xmlns:p="http://schemas.openxmlformats.org/presentationml/2006/main">
  <p:tag name="BAINHEADERBOX" val="True"/>
</p:tagLst>
</file>

<file path=ppt/tags/tag17.xml><?xml version="1.0" encoding="utf-8"?>
<p:tagLst xmlns:a="http://schemas.openxmlformats.org/drawingml/2006/main" xmlns:r="http://schemas.openxmlformats.org/officeDocument/2006/relationships" xmlns:p="http://schemas.openxmlformats.org/presentationml/2006/main">
  <p:tag name="BAINHEADERBOX" val="True"/>
</p:tagLst>
</file>

<file path=ppt/tags/tag18.xml><?xml version="1.0" encoding="utf-8"?>
<p:tagLst xmlns:a="http://schemas.openxmlformats.org/drawingml/2006/main" xmlns:r="http://schemas.openxmlformats.org/officeDocument/2006/relationships" xmlns:p="http://schemas.openxmlformats.org/presentationml/2006/main">
  <p:tag name="BAINHEADERBOX" val="True"/>
</p:tagLst>
</file>

<file path=ppt/tags/tag19.xml><?xml version="1.0" encoding="utf-8"?>
<p:tagLst xmlns:a="http://schemas.openxmlformats.org/drawingml/2006/main" xmlns:r="http://schemas.openxmlformats.org/officeDocument/2006/relationships" xmlns:p="http://schemas.openxmlformats.org/presentationml/2006/main">
  <p:tag name="BAINHEADERBOX" val="Tru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378590002"/>
</p:tagLst>
</file>

<file path=ppt/tags/tag21.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739418403"/>
</p:tagLst>
</file>

<file path=ppt/tags/tag22.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378590002"/>
</p:tagLst>
</file>

<file path=ppt/tags/tag23.xml><?xml version="1.0" encoding="utf-8"?>
<p:tagLst xmlns:a="http://schemas.openxmlformats.org/drawingml/2006/main" xmlns:r="http://schemas.openxmlformats.org/officeDocument/2006/relationships" xmlns:p="http://schemas.openxmlformats.org/presentationml/2006/main">
  <p:tag name="BAINBULLETSLINESPACING" val="2"/>
  <p:tag name="BAINBULLETSACTIVATED" val="False"/>
</p:tagLst>
</file>

<file path=ppt/tags/tag24.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PzPYVFw3D7i+DR0JDst7poTFmHTeNyDfbZCiXVp1mo9H+j3OiCcU4tf4Cwphig4J2i1Az+qsXEgYEl2s5Mm4DAAnCxKkR0qgJHHDQcNIMnH3rgjyCBSfpQ7EPfkoB1N2t+H1MJSU0Vk8rOCcyUnz7JeoG8W6rUdaF1y6JY09icMdunYJo04uve9xwS2DNpRUyhMqyNZsd/tq1hn2Mt63+UkmUkKwIo7dETo+orKbRV34zbos8ZDSOY4mJe811mjpONde5kR7gt5yCueFkfDx4By02smKBN9wyzk0CbeYdrUD5Vw1kRxhZp5YA/al5JkEOcy0XTF79ZcPk9BeVKZ2+OL8D5j6GjAtzx7hRAbPlwrKgkMHb2cWNdqaD4HVz8oRHmVhu8pUa1ICyznFZtAS1jKhkx4cwfzFfFxdl+pfuA3FbfWjyblUUl3R140ngrulkCxPgvbqNtyfO6UAIKXBjhmp1yqgwdNuhdQRA3kB56YVjgaqQ5PI5/Y4Nkct3JWjPW2nSxTzO6+UeNaaoswPFIwHE0mcuVcIl4JQb01KyCJAXW3fwUbfzIc3IIwq2BeCWvCAVDtfsGUg35C+NEFMYIB8M8FySTLi22kIaRZY6fRvZPrXf3ApZdYk5MR6gXfn8w4lsaQV7QBmGwH2leFgdDwgDNaY84PtTHjxkmP40QNrQfynxEpe7PtZ5RdVGiVxY60N0EnHJ3HUp0RlTRXdCWCuNL7HmlB4rIy7CMW3gKlRs2crOgzJMujuMIlufCiJSU/FOTwjSv13rHozzXghHaWaZ4tAjGGu78rTOVumgWAdzNvU4KzhkBXATCYicZ/XRZuHS2mBGIG4rwhNYywK7qVY4U1L3fnTHwdV4iEkdQo1rnrNBZFSP1Xdhr13jQycL/GdVPl4w60xJUtjkXkRJ2IJPCH8BE5KMeNTdmwMhsM/8f/aw2kJUSwNXH4Ib0G9+FW+RaiZlzTRsuooGZkPLXL0C2rjbRYHWWztb1KjonYFtdoVV6qRFkkaj1VGPHIZ5cf5qUX/dgLoDqYZf2lD8GceX/lFQsTnpXE+QWYT1XgRHUy6RC3vDa+T7XnWfdWYLrvOJuS2gfq5UE+ahSYggsQPoqv/O31RlYJLIAyyYHq/PqhaZ8DjoR4EA1AMuZ17Xsm78LmKeE/y0ZN2vYOpxNDsoTXh1BROOnaY3cqTpZ8zXrLcn02twNXfgho1/KYZWVqJkAtjw90TctH/DHorGU9OTLnc3oY9e/JWlhQeMUsy2eirwp/ASPgPRrp+b8JOGod6AaHSsmM56aCsd/MqyKhBe8Cz+e/20rAUFoB9Uxzq+FwwgOAqaHUlxWsj9lm/Umu9hdJ4/9lL5bBNberFnDrGPl1vHU3izGWjkglCHejPA017HCe+8CYTx8VlPFN35kQNBBTYqAo/JdMp5INTtnqUqyIXZf8eAr3pUz5fOafPo51g2NYr3V2R5xPdk1dYDio5jS+XOXcaddyYHGrSLqByOvrjU3QvMIMVFefKoS6L1aNMTYvqoInc0u8cM4bym4Dgy+wJ529yvrW+uTTl6VBEDtbsOsI+NdY04tsQNDFBm7RN0PdD62ZFY/qcF8fHrCB5z6Q5tqDcytdi9hMW7paR29Co410GG1MtncTYlAcxg9WbbEdmzB4hOsK0QNCdablApEzIASn33FqTMugkgR9RBElic3PyF1Jm5cD6CHS6aBrBQ5blnCtYY4bCui3oKLnRarWt6Jm+gMe493Ic5zYxkEA7azQAycXiE+moz7bbOLXubWB84/pxsOwbrfookqePxBz2C/JqzLy9pExGC22ydOrbeOjOQttg0KoZ2IMxvP+g+1ow4eLROiWu0W3o/5Atca2Xn49T/pXRhoEoyCqODXyr+TCxp09rTipc5YxrYecuw0REsZzDRYUX1madZNM2bhuBguRba7J4rV0KNu/OhuHsRzM5wIMW+Wyfy95Y7A3dKAAKLrRGtGBDoOvh7/lLOJohqdkHjxG71N7g4Ikn9mS2PvYSN74Ko0IO/nqlms/zkV5qRTsZrzEdB7v+LQbJ/hoG3M4t4KmyulertfWsNVop4LFf9HWSRdok/vGW2njW4wU+Hm2raX1rwjZGjjiQ93RQRQKYU8bV/jAFNLTvYH26fORo5Vy+1xzxcDvNZkcUQu6w95GqlkVUdHhlPgcF9pW9AyeM5mCw48v10PCJS09bJYM++NhMiZXzkmCPlGQSjdomHVq3IRK8k0UW0q1jVHXedcDyW0q/HHoEqDFfNKcSYh74bC9JczMTm0oenvBLLA3t1ncSRYeojrcEY5G0aTmUe2egWbiPerUaeXPAcPQC85DoS+gABC4dwAS1zieBH9CanpN704KiFHMN0pxYj3jjo3j0/4d0XwttYz9ZfOzlpDCPPkqxh8MDPG0sOXEulUzIb/bHtUyiQkN4yWVoiMyNFzGq3g3WsOtSMDnbfd5RpvaaIJMwIx59uEw76cKHInCYYdU8NYcVd6JWV2cg+Tpko70tpVKTpZCMXS9Kvz5ww36T8J/Uqc5kt1epxfFvcHU7ZbQO+r6oVjTJAwVsBuvek/bFy+1qcDp8wQ4bi2lyCRKC8JHB3NfCw4+ZR1BZ9FTCJaC44NO5U+PgFER1SC/nhp+mSnnbAXD8B0ogBwxNdDwCiHknAFBpEQvIHHcSXgNBEp1NixwnOO6dgCLP1R/8SfxWpPKrvK1C68YxBatmnclI1/OWZ5Ps3PYQkIqjUpnTkwd+DnuJBm6QJKNFS0n6OBA49yqPg+XmDzYoAFyLdS6lif24wRXdeL7FVD6yYw+Zy43D2er4Fg7dE2RxVFI2t3CbNbZNhUupFkkg2xdG+i2EGEFE9axE+JCfT7/Gyx1pQY5pWURHn0F5QXyGrZvlmj9i1IjpEqepzr8AnyUiNONz60e3KnODqY7vIxpGlAzp4YL4gdMTYf+2N5bBbVsp6TEz+W1HJF4Vwx2abTgtaVzYbT9xLhxzpiDGVCjP6weFEEoHiX6etHj8fIwVd+uXZeeaXy2tfr3fhsMxzoRzkjUdAVfbTb1oaE1QqlBiLoAyn/ogAnPkhcHHd11snX8KuSlDTlAFyMgx1BJ7uAmi0v5GvFZiYyOG1xxF2nLzBZVD/PzOlKEp/lbxyivysSe/FvAncSsIUu2tdYzALN6Vf2BfApL6lIP2aaYA/ncYi24nhmyZsoqQPC0X9JuuRIm0M1pw3hh+/qPNVuG4XmgGcPLLj1BWrKA8qnpyXAfD9VMlMkMrkhz86ih6XiulYgWpER9n8GixwwHHZJGIZBgm/RylTCtb5c6jXVm1Eub8bomrd3hvvfh7XwWQVZHWOiDPvMF8OoSzcoKa6M/JPHGfsexmmJGBy4ucvi7CgOiShy0+xAVb3tzFSSnXNUBw6WHWTEduyeHnntzz3kOcfwWnfwURkzRoleIhkMsuIf+9MEhgDd/Y1CEmuw2qOocgYKr/HmVeQTnFdPu703BHHiSlDV9abqiUU690L1zQwrCvwnz+8SsOrWEMDMCYsMxyRSnpsY9tAMKICWITWVTBKbsa4bQVjmQymMVBUwuJieCnadI8fGH/MfGahQqDIVGk45dHD976v9qYjAZn8zdM49apAkXAX225iODHgX+4KDpl4vqPn+T27vU1eWIGOEnofP2YhA8yRMJAcF8AYFLu9rP5uLcDBoGxsAiwI4Y0td1sSsG6AOA5bOGQS6vZMzqHJKHhprNVCvtwxtDKuKJgPCCYlSm4YnG7V7e0jKVltHxe5xsryrVVTr2UlveuKPIaVsj82xEEh1EAPb3ge2rAFkF1tjkAkLL5s1z2axEKMosqF1SikAltHYTDMsqsTvwbna4SHdKxvltd5tlK9Ru3gKjdDuXZ/Yd3X7w7g+MHZ2KAYRdqQbIDxG56O21bGmqwEAYnraXk5z4vENqcrzOMYbVsHND3+yHvRQQDOWQCcMw7jBFUh5gEWJXSuargd/zpI7IQh8CjL6+BH+GvO6kO4rC0czzHzvf/hIop0dErFnKcF4ypGVdVY41IQgRDFXVGyJOtO2qKIAEegRDqYcYy5yXzIaUZimTGUvIUTEWofbEoTlymkBbUh4C2hUZgPXRk4tfit/AiNqm729SgCfTH8Bbi7igJYw1VhoxpqhK235gzbC9BKBysImiUmr4HrICHs5cBLnM595oBUmiMbxdlRX+ezcUne/Nle31TuiBKLDq9yV9MSftnJKxwVJpZavTarx/p4a8ewIvYCMkzDuw6R+EH9LFrTJwD2WHW/NoubulF/rGkQxy5D7K5MQEt7XqNnVsmClzzXLBq6DGMTF0RFpHh+7oOHY2sP0ixa0X4I+kqkjghUAx894lQZLYIrubUv0EHL9wfYwcSeP/hP//XMg7Xpy18ClyDcLbS/YN51SQYMCnRnUDyeW4vL+u5uQuwYH0gRn83b4DLgloZp33FwI+ZJOeJnxk4pwPw8q8XEwYKzuO47Oivj/CvR9ltF+907jq+69byQkfEkDuvwS+Ukp2LQCRyA9B0jDpg5hjI7nRNj3UUMp/dm3wewSfo3FOhg1cSFEDOxiprzt68l4LZ1iBxeftoLnuLD6p+fw1xZfb+m6lavOMVrOw+2TCAPzK7ZTwShlePIy5MZZujZRb0C3L9S8dG4E1P+JX9Lu5NV4nUMdWG/iA1EMp7fwtdhIXVLDKSZJ0YHWNDFVugK+rSTPi3VO/te9KyPKJRp4HIkYiY3zYdsar7LRLCPgCpDC+DjoUe8PDSPiMiUGJ+IFUvpZGf0VCMp/gFfSokcb7POdkalSLx0CyburWCEv12uS9+P+Y5ggrBCW8ZQKSm+G8LgKTsadHw/+zs9G2E2Ben/GuP9rL0R0sgbD/7f6RgFeFrIOdOhiwWwQ8n8sVYP/lqjlx1mGevyjPPorWtc3bQNrurxzWTCmRADRAZecKuCY7+CVxYseUhzjT0OX0c16hO7syCzEEgOTQ4KrYGOaM66iA6gwtuL5HBGTLUXltW9acsMlbLgqkDHLu1GpvLVLF/dIOB1frIZkz5Pgkqe+4I4JskvRiQy3VdMuo+IYGi3E9A758b0+Mp2rpjezNnOUtjNByCRWuukQrwSSfH2hi5L545irtyqfyu//xbUVdhMV5ZWu1DigNVb9xDUhUB2LRD88+++VU2k1q9r+rdWhea0NapdfjED19oDSrguTDbbrFaNVpxXYCIV3dEiNfM9z4U2GXsImN/DL7XhrJ1cez/qkLe7tuJuAapyF69RNfi/dTbIwvD87I3uztS4kwCuohg2dK5UCc0dxuVaTiXk8yxXX3TGCTBb/z6UiyqFnOWwiQYBgYJ7NMDntPh4JDDjHkS69D3pq09gKEwODJFXPJ0FmljDazXP+PRPIQIGLPyREK8lGZznG0AMlKuMmfZX3pp6yZqmwRWcQiN2n+DY/PU0JN3AK1te9T1oN/HsodFR0TRjmpu8TjcY3HSOpxlyifjA+YuDVKlMDC/chQcrgdq3YpliBFsKlmTX4Az/I18NY/YRc9x5uXP3FyV2DIlZUxY2+gDbo5CQn2NSHogaKHXEfcsg95P1MXH3UPsS3ezgP9+xBhdj0oHabX4vB4sxt2XEXZ8saLyElYiPeOsGI4L0D2pvMMeJXTIXkCe+9m+ICrPaOB6JEL5fpYNUVZyOguP5PvGY2BZoN/ldRm63s6ypXtr2fmOszSkBcqbtx/O/H4yUB7L0I0ppisCgjFqYukqZ2uc6SjEWR3ZjU4U1XmPO6GIHkonMJEdRWF6WYDBuAggMPRbTJyE96iI1Jg2phn97faUHyVzSdE6x2GvAzD3NoF+4S01XX7fLGtox4idmtgjUBYK4Rd2H/pFd5fGtDSkVIGhjy8dikMd80PN8PaawwWnNKU+mpqg+EYU1W+ruCrAdFTdUElt963pTzVYyrz1N9Yzd8AFlyySsgX2xdSUKoBuq58Mt1vxaJdbhykuNsSLcnei6ANHsfffVFJe3otN2J83bP3JlriQSEwOP2kXb4VQjO88w7aQui0MumV6S/kn1zDY7A373JQdVLz0PewXL+Kq4KT5O6G+NfJ1qQYnEGi5VIOG0BghJ6onMsgsYAhm8VrzI4CY0Ol27gMGT6e5yPX3e6+bL3Vgc4h4EhMv8bDpzxuu9d45wwuQXzjhhz1H1J0PxSSW0hGHuxU+DujXpDRn/6eKyGV2pmYgy5faZdbvXdGeRqbbdkLLlgZtz4CoH1Nw4JyBwenaOzI3U1s6pCevXM5TGMcJFA3JsnCu35zLPa8f1acFyg+6whkD5D1l9ARV6XY9ttUh58GqOz/SRuQEG2/mf+VuPfBaMxYayjsYYU5PUPcpuinBeaxVZcPvWQH/+Pk0mc5N7/ci2JtfQoVXLUcKueY2GbY3OKBtUqlY70Qzuk+koE3dTU9I8PKse7zRpA6jaIBft1GNsAuIUNv5xchO6vMotyG3NTVsH1qRb6tRVblxFd6ZM84+VVPb/fQ/y3pkuhSkNuak+JDvS+j/ZB7ZkzHstI8ArZrBWlef9rPhhLbk4e3XLkNKdXXr0MoR2pgP38kqSHxP3N4hHKFmYIf/RjgQK5dtQoLL8gOYqr0VsBp+WpjvtfmNaKQgwVAKKfamSr9CLQMKikPYFlN6BrOiysWYKB5RHj1spI3/VrcNyOrBefRkqVH+zxBlpZJOYVJcOR2yfapA1YjO/mdmV25J5ZB3anx/NAfNTwNllr1W1zJe7PcIY4eBYttrsHrkrN4hEVeBef/wEqmQiL1DpsQ7ilXREpvfuajcJabIcgPhoqZVvMYLwgtamsYlM37r0cYnZO/jTDg9NfzS1eEnPAs7zJqGgOgsaXhmBrcV5BGkfY+lGfDJC/ArK88alosEStXbQXWUA3lqvKp3gkoD69/Uc/NacAlLZZrGy1PG1uppt+V9zUOGC9sXn9xrF26MkD4eXnxuzNsdI9nKMYQnU8tDkI7v26pPcd02B/FQOP3+uMRru8mXbtc15xqTG7vueGLfKP9wL1R7gPyX7G7Rp0lKtDnMjiQycYkUOx4Bws2anMlyP5W5N6SPrppwTv2m3uAnx1Ppg4BcMeSPBhBuK29RC17C4ZGs3C7IIdLbedrrimnDsPc2eJfI8pZSBkrZsisc8kYcziCD6ruzSgjuOndTEogKd2nc35GnAQicbPDKoaTSKoRu1W7a3yEIOUGAEfmLiQfNrafrZQrTjoQnAa7lqtVA737Nh//bqjqerzeZpuA2O2Vw/nWPv2mRkAx+QautGCdncsFNNP/bie80UVbf1uh10vOkgMQCnlFoBLzupryK1bKjX6Ra3G0PB8I1HhOKW6MYiSXQfAOzIZ6tMesyM7s1SAE3d09VlM64lIaqUzLHwlQOcs91p6Tt9og1ZoZcNrmh3c56vaCGEhwNNtu25h5sjsjrPoHcaRwC/Gbo1frA828/3W3SFWiBEFt3igk3gwDbSyjnANLeTZJjF7m4VQL3wGn+42kaPAJn2SNi21/kT8LveXqzdJzw1pOxqUagJXqBPfaOA/GfPILJ+VCJ8S01wMvwsefggGIlTgeN9YJY7KnO+Ld8aN+DvqXBdwWV95UlPvM/D8v+ic3ChKctUfh4f9CN2OmoD/s+oKXs5Mljo2Ub3XlqDMSTrlZKcxWD27v3ftER+DL+cdON0Gvuq4c6Reeici1DRf4x0GojVA4AGxeIXM/HMI+zIYXeoongfU/G7JppNOF9mjT57JIJMFd1RHKQ8zpyRLoAhtpC4RSH3P9bLukIbjgV7mhfYp3JslGH/2apb6Ms5Rd9zqIQPEFlwkQ+Ew77RRp1F1xzZmP208FxtvSym1oGVgAqPtCYRrgUYK6HIjKVFOPHXCkog+Td39SlncLvzPb+iqmYWQMVVHIIZ0ZtUqT+qMiNKc6kpRO3IZ9+8dsloEbvjAKFv0A49MyXifFGJJzODXN0AU5ns/87JRgg7fX6/iSr1Y+dXPqQuHxffoHxMNY4l45SNrJ2ud6PkBWb5+oqlbl+siU4cSFB/EfzQvoA1ceCrOPuQ14eXipJq7oMMyTIsKxCdaFBvE5x3KPcWuFJDmoXocNi/3R6VB2QREK7qaqv4ECZKOug0Q2YSpxjA2X9706PVPS/MEjS9gnfPJZiI6kotrnuFlw5fGbmRfznpER/wsYo0qXTAyCNZjE/aZSLbZPSNAnzc0O1iVgtKKBzkLfeySL7RsUBiaMrGTjPKUKDoE3kS2rDCVn5fMLuCH8coNOk71MflN6CUiqUiMcBpVfSgksMeK1bCYeEz+K239Olw5+akBlumSVVfBMN5KqLry6i32sj9UFkBDu/SivSfiWNqYQL21Iy6Co6d3S0ZGh1wSe43e3MBT3cJ5SUPG3pnCqIvHThWN7yYfpSMqiXNKv3d31fED8dVUTLCUi0j8eP8T6E683pMXMiEpEAGBCVcc3zx1LlbU9n9n/OgpZMs7Q+x8wHIqPrhUwj59LqmursA8HDiDVILeYgrkRSIieX5FEQsVpYGP41gogfVPvGFVFX0UkmeGbVmTRgoOQRCDJqDs+c3PvxmMB956aBd8G78aZsn51v1+v8Er8nhG762e8ojSU7vVbBJjf6X6b0DWSw4G2NKmHPdMKrOBw2jFxlij4clLYt0EAk+o4mRWejmONEGF3qNoqlNsM0QMWTDfbRRji37osQ32AhYnkuyVEVcE8QtNFJoIRcCozURNEgyAUDKMHukAeiN/0KnLCgcGTu5kSijoBozIC47mQpOWhtg1fxPTZg4rJgPweK0TbW1F8QEgkDRbaC2v+GzF+aTEYzzyxGmEtCeE9zy6D0Y5eQ2A6RSWBlJjhv2/N+FX5D4au1hiVY0bBbHDJ8W81x9JfPtcpdSpYKC7q8ZXqhdzmDmvsTevDANCywCNUtQjgdYYo0KRsnr7uA2FTQnVEo1Xfh5NB3mCrd6gEGhV8ye42xcX8CmteHaSU6le2gOL453dj03Qx+0MaYz7qaOHQE8is+OKcKmUYvBCyrHMei+fUBqVeyT67b29KZV0Mbt6u+Xsl3pPcD8WjiAKCqVKZ5+6RKtAe1jHedIFAYTYqs6LettZX/Sj35gn2p9gNMXqkaL09qPg56uNzJQDPCA3OLnMlmsYuvCI0Li+X4bb/viZe2qlIujZrZduma7tyU1lO9zcvYcPIjKo28pfsWTweXv1tpgK/rFz3rTdUXRE+h8aXDEWQ9oMd2/Od5d8xxWwnRZylWCXwJWGDG0N4VVlqKKXF9hmS6YH6Wa+smMDtWWj1lZJN5gWwFCUeC4MYuWA6dbrV0yTzmeXS6tXOiU49EHN/+CAZu2BHqqd/8MXgzncgXkigky402ywbYx7L/TfK0FOFzM4TEECqnT2/XlqxT1eMcb9+xxlQ8w5RdnSUYOMA/JFVEEmn2KbQ+25htRl6fXzMcAugGOL840VyjoRSMwcvg4dpnTf6wjE6YGleRheok+Cdst/68OkDCGRFn0C7sepa+VFBUnfDFDSiuisdebPTJMQGOamzxkyGqYxKWVg2sUO3X20Fz1UPBZ8xjRF2X0pZ5se7QrCvd0vWo2mftlVUOB5nuqIWxsu2aZoybnZRCt6GPDsE7f0QaAN5v3yJdP8g4eTEq2tCWG8rRC0U75g+/XfP76CHuGyTWOYo9S+iAaK+3C4Z7b3dcfocQNluCkPK1olXK1EO03bBi4ndrBUfcG1dVnzdNBNXSD09ERI6AgoLwPQ738LCsQSuRf2bWk7k1EYMzb/mnoLSANyjhfNqphIyrCi5uzrZjiaoUmlOwhZ0fQgOA1N7C72l8dxZYLotV8BBKIqH5aN2LbImp/mtYsk6HH5QxeXJMbwaNoejlHUMkrptCDQeg7ldHDjE8PxxioRBnbUqW/dkFSNteT+EzZolu01n30Upx30LaeCwsiqHjbB9JudffwoLmRpY53FAPmfbm3IkiTznzqriaPQInz2soZUdLGr6wiltmvu3wGckcknciQe8RhR4ocSCh9GhXTHwdEF/h5F9hzVZ3mwHGOf5LwmoicP92ZVNS0qnfwV3B8ig4ulLYyI3c6OYxt4nzXwlaBoHUlSF+fRdOERmIJw0ySkvDvcI7lZjbbh4E6IuzVV+j0pCuyZ5h495NZrm5gEn2izrQxiUKwARUioPc6A/U4aZElDq/Qsac5JgXoGSAR5Hn5CGC4UA/pErdmxZv4COzLwSQnhm0jNc1YJrIrPB5zD0eqGyqP9JIazOutOq1V03WCYjuUYmK1MUi+1cVo4nrfhSbnr3HmgJIYq+78cLewFXI+anT1dNJzJGTUTl/DlILj7BvFoN15sz4xdJCaqjnCEdlYg/8uWDbMe3cnQy8FSXR8K3DeOnX4q8AP7Wc3uVzIZHKtXIcYWADTMwpzSKCntxIDCM6ToXyheNwwr7YUp26SqBkKFLzsy4oDWukEMPYB2Gqak4hnpVUK6vrQD9cZXa+34beo/6Bd/h2dNoI9mVpjt5CzPwe3bfi9vpb1fGeBCnFCykWv9GbJwdOqG79fwiUkzp8Gnn/fjs89ZhBAiVCO4S5X4Rp0AuInVHqBr2FdGn30rhCj3BvOrp58dKVaHNrwsC8PUwl11gOsTbQv+1iytE/el+tw9y6XghuZ9WenaQzssk4uT9SII1kYBEGlyF5QHYarbXITLAGuEmt4SkQO33G6q8qh9QDBHCglNQV64l8+HvCWPA7pMxkGM6JYsyDJAoRN2HIs5K20eNdVUO7+dA9h26lHi9MHOOi+nip95zMnCokxeWGO0818e4eSSgSJ/7joY6eQC5ozDwWKHu7ZfJuQHq83W/62JxXmkzeKoMN4FbgYN86NSDDyvJdAHgug8BV+O9JA+mUdRsgPJAQ/s+sbQVC+1rjHK0I6syFWjL2AL4I8f92mtBwlqgSiuPl/vQScQrB8JDv/xdOMP254AUPcTp+hz88sZHYdMazr2DKEzj9TpUXbWctOeII4ZzhArARn4S3+45zorc7ZvcfsjlLFhRdssM+mwzrDRNlIcaPsVVN/Qe844E8Y7+IajIqtLlZACXHAgI/VpPcroU7CIcRDGSTRwS8nnp2ADPF39Ld7uvFN4nXz1Pn1BFOYGtJ1kfbEgHWB8FkJtrhSAjF7MraAWB2uz/JsXBgSpFXLM3CGsr0//yxFTjs79sAHFEUvzexuamleyXwST2IrzV73U47yiAjZ6YRF0TJxaBHhBEL2Mkrs17r0v6wBE5lhXyCmiJlBLNjAN6/qqqPnmBPtdy397QBKnMsJEcxfz4BlFqhlvUp5nxgiu/ALvfidXafn/HvRmWSQC0EgnVxJj1aE9yS4QgYTKrtgqndwoxoDkLE5OxP9Zna8t/CTqjgsJHoijfXgBbrcdEXW1j3lR3FhHTZf9WE7fib4Vus7xI43udA6wKwYtPFjqxTYiZkjeSZnSGW7LbuemgzsD4VJNpS2aI/u4LJe2oSmhF+Iod9ubOwyAfkTdTqbWv3WbCTxKEQ1ek7SUxHTMB+qazpbQa2wusDcbOtmxBo9kgOQCB3rZnCnj4k06VShRJaZsppzPjt02i9vh4gTPVe1wR7jJZcY9VsdvSCpzN6iSp6D/jZPGHjt3GeXvEgDg/mmvmCC+SKj/USfMYM+GuE97AFt/o8AhfJy/zI04nYqPXTJ6ic/TLBDyjXJKBn8dqLI7ZcN2IlCZ/L2KyeQ1KBwK3fNt1nmANXDO9eFJZqHbNvGoinRmJHesSGogWT3zANNwCiH+p8vSzZw+069mdkbirGCikR7mW//rS+DnB67mPgE9iccfnlaicPLi25FdQwCG3O9US9a682lMoJ1iQSdCpf4sxvxP9ACrYd0r7cmSk7Jvjr+CTAoDxUIN1e3pMqwVxC+MOzbPXfo/5C2Ucryzs/29pBCYXOLVRj2vwsifeTIYCjS1Q2N2yDXRlCG4D1Apw4bncuZJooipt0gkXV5uwhl9xzo7C475DYspmO89OZlTZyoIbyFYQZL6TqtGqT8nRc+SmD1FcGH50jADHX0xbUIIUDitSKhFNkczMi9nElLf00F/M8d6QVsjPFBFZpwQonJsMAepm9EvrafYbqkUkRu2QtNH2KjSsOEbljL+L92U+q7JYuIavJE3l7nEV/NnQexCicLctpqyeHy5e5XjyfBxrR2t5VCeK6AmuBMx6H57CUuYRYZso4+WN01JyQ/JqLnLMKz5nZnKP82YGpm/g/9QeXXOO1kQYd9ecvUeidtxszxXOsQ4cWYrjuHfbyLNgTPLJu4sOQOWta6daNkg/4LNNij5WBirhtvR64kfNGzPvcjAc1Ye92YculHr2LyOblzPEB6SveO8EgSdPgU/4qVQrJ4HT1Bj+QZ5REF5b9ZfChgQ/i+wda+hMLvXn+lTMJbVRrkYSfUa3NS8wZMF/jtT9lhYnXRYFMD/U1PITR70sb3IjBU+zHfEJRBorzFCnWJg0QGPUn837Rg6coSFFvhuIjmIVINQNzEuNFtrHHMKvy5e/qnjM8I6k6mNXgGsFjUARAlsS9YzlL0q2iLAL/yHRe7a2gTltrTkAmS7HTcMDTYzTc1zTmAv01Wr6uUJCPpqayXr61Q3rRhDKK+JnT4gS5td8O3IwkNDGnPNu+zJna5YLNlagK71adMfgjEfB7fl0X/mDNxza/EIZgmGy3VKWcGPWTyIJ2/+hhLe7g7B0/3Ppn/vfwHla71DYm+gQCuNDBEmrKHmKtpNMpPgwpIiJHPMshc9ebk6LLlGanNlXtf9XpQVJu0C0XXsiedirK0oMoT65GxEQlWJtdRdZlvdM0oHept7IueqbYzSwe5bvJhglK6lHQLHprF4e/L7W0cHDo55ROaAJ2yy4O3eJKsunu2WV4YxGM3RrDRj/jZ9/kXQ9XNomxGO4ZVjKDAebw+c9oGpkzDnoaZVx02+cVwoiqqqBfJLoNcY7o2ou3FpsaO5f+usUQ4m7O13iAbynYGyBVCQcHmS5HZi+YUD9/hW8GxoNcwGf+2IhK31TDcT1XBlHT+Q0JMN+HgMlwT54YdGn3wdGn3ofxDHE1TEz7Vmj+Z2fXn9OSrW4feN7Tf2aNi7XUC39UswTrQyLi2Sv4YCmUoCmtIV86FIcYXaqq4rPXK6WvqNjwclqfAEKbmxvKjWzpUIQNO8gOx23vvbMD2LnFfSt+OO8QshGieBfQ7Lu7ZN/jH6npgacW2cnr7tJuNcF/7OHwARMyeqWJeJd12SoRPr3Ep7CBelNyBv4Gcoshc4r0aQbhw3i06tR6RPlhPLXklumOqOu3Z6oKIUy5EQSHEIpKgTS360+kP7Ftdn0OI4zJHszeD/Pm6xiT7/uQnFmOxTUHyGexSwGhjAWNiV9e1uJ99ePSc+ofVaKBfl7253/iAMFWU7T4Of1uCpW5a7BLWUu0U3of5AtWIY5/UF0w9xAWrhXQpGMqGKz2pQuWy5PwVN53C/MoDvz7tk3d9tbJt9nsrB5z0vq4BR10p6UQrr4l3Ko57EJyXA6uS/EDravubX8xAa54QqdydaR2HDDhWdlhtYDevDZocyOIPZNCj7lJcaXFWbNJxkUC6NN9namBcVWugz2vR3koSlLPxOnPIGprFsKL7rpzHsuWXBfo7MSojDZi1heyx2D9H/CY46a79033JV9bO/FADQxZGGIwX3wkgRpdT3tj61NG+jAHTZSuDPHGFf+UzDJLlH6FkJ3Av6BQmliKWfhTU9fz78BujmzROQabZxIjtoz0xlvEyxBkWev45VGSxTCEEQfyHq+XokB/onZid/ZAPGNvm7FWnfjOunhhbEcuXgsGCQE7V0O1PnXgE3+EeVsqte39tkP2cpWGSV6FsWIZvdQBzAu/gxhsHeWpyUqZFLhisihnKdsYkxUNB+BrXtkNI9c9s/Lk6I/pyVGmNHrUyqPbMULoP8M4SmYTAALNTzeTB837bpYyqJkNclkjLJ1tvZLR5G6r/m/47IbRf/OdOcmj0SlrtoZko4AYdpP+sf1IKyvhfP/Mgb5cL+dBMncabHkffuhAB4JqL89JiWR5KAJgN/MPPgrrBQqjWuttRR3kuoxNlSu2t24CYp0te38u5a4vbhLRq4PYeJeeHYXNlXJ6NFlVjm789uOj3SiWzvvmJTapfpOIhRRUPd+jpUFrYlDSq3LS3v91DB1IYBAyNoT8+xODfjeqAkRDjvfhEHzqptl8nMhQ18dF68OP+27X9q7jLs+yyxFY9ff2let4vvBL4hYHKsfvEqoU2heBF4ZpCsGG1PeVu9vH2JEIp7lNLdsdd+3PqxEdJT3pH2QS5Dr39xnSDcBFY7mJBemratFNZqg3xP2Kod6L+WM6SsnolHw7h5qw/BN5Rgs1XvRnq41k1sBfgEvRI5nQDuVKRO7OhwwcPaRe9CEpa8AypGU6V/z5QYVCcP9GK9jpyS9LqeEyMk9ip2dHXXzAxtr+pUHW+OhvSdDtz4HGTKnLwee0lgYAwJ0n6TlhtRtPH5HGrYwG/IPEZ/7fSeNP2TIbwV/o9n9yEAfdsbZuRwojCuj6xwt0MBtfD5V0CR2Iukl9Al0hyHoEWLMUosVM4I/JE1YDP9zsc2A8TByZQkyvmpG0AQMMuXL9NF3F0iAP+H/C9A0a4/WR4C2kNtUiwBpiOwRChLTFyD0LeTnf9H5yVBolzWrS0lAIuc9aryOgeM5bBY2ATRwI08qem9DMphnuKP6YZ6qxSe//ik3NocZI+adXU7hCBHCptfBCG3n1CfzP/kj/udUq24yX0c7iLJf7/STZ65OTPwzVfsM/UTIBTpEnynyu7ji5wg5oa7/wokz79RcN7RV/6JFVmSXVcKLicv7hqZzsOjPbOIw7Ssg/1aIBmTh9A05FFwy/K2qU3dV/EicAZ26gJMsJRoRrEjRri9Z/AKtYNv2v4lHxt6A95vOr1EtzYApHNpLWTtrlphBxT+s0RuqB1AsoA9GrJYbUW41Zy9YxrQr3Gx56W+cH1ZwkcKxbgJHflhBZdJLpqextF6Op21mLDBSUese3GoRyvXtM5xQQGB4C43rOzv3E7pryQv9KjkuXPrYXe20UF0sEQciIFIjB9AteKvDn2VP0+s+pKHvudQven/Dg/M1QgVDkvSxHCgJUl/wvWVTKnJnbaXK0LHodxXn324ooqPCUeoOMMaSBX55SEoFrSFcqTZLYWWvV9TAIKe7H/UxGFGnkgv0ROLooBGDLN7Pw4cvV4EAHvsBJ+KNk1SQY29/sqBNYkE6rgzu25U/8B0oCZCnXBvXGII2ORumRy5OZqpGMRzoyxdNCpn6FcwXdbPdeAtwADbNOaObTVg5BTYI3iWVnbjzC/ZYYgxHQpYysYGuDovdO1KFZbtNLfjqrGSUGN+dnbUi7rKfJywKscqwv05YJfBGwDMX6EPXtWwiMazEHBo1uuSkz7GasYi7DgiGXqOxvg8cZeIShr19oFxt2kbD1o33ek/dsg0lT3XC9u7Iff1x9VcB70E4yOOnvu3h6Jk4vE27Ejv2FmkO+eVH8AvEY66uz19VTMXRf8W3TOF0+L1jNNz5O1DdiV27z2AuV9+qVPAkFqGPSqdmNrGZBfYc13HpcFymjqMzQwdVgTeClGsQYeGLyKIvo5yeBT+RDQ5TqFbHztVX93NMrCvy87DGPZnLvjqYCCNKBlJ7rqWjVJ0MTrreUUCXFHWOcsxVdhp3ZmWZRw3asPNr/wfMA34rWcIkMJ++bWgco0tots3IitUpRycBH1XUy7fni89mYTZ0A3d5frohVjv/7xwi9bnrBR5ihkuJ0fQtOLdWSQhMkl5y2+LUzZz88RivFZ+LP1RUOjvCJhhN6krOfU5TSZLpvEzq347axEZn1sUtnv5x4pgEddHSvv7JgBLkavTX+FUsXNHJpbrMUHGs9+qKD0FxQYQETjxDnldMvy+mqaZ6CYAOFrvFLbe3bKGxn83ePHgq+Ss5luDYN3MRdrnBYtBoSA3SfaRPPOd4HSloQS88Gz/h0z/YT3NXjGwKQqORPuz7EZcx9J0NUcp4uKKtz+0m+Uimg+JRQd/RVwiWhXlrzDiHc2+GgRnpsWM6MMliYmvcV1ao7buNwq3E33BYVTPalgeS8PjiK3FWitKitEPetoCz4QpnTLRYnOlJ9bY75IvO79a8cBA87Iu75PRv1XZ65UHyL71woH9bUN7IDptaMgwPA54GaAcvP2F/JESnrcwgCOraHZpjzrzPNNU2tH+mFTWEmTpzxwMmX/uOeahJJbBtdikvl7Ng5lrme5O3KSB6Si/8Nk+kDdDUV8WrqMLeSgR+pvGhNWHcosrh+xNw8HIecJBvDaD1wMtHijYJS5F5drtFSkm0oV2N2wY5VUqXqeAMBCpBsFasNFNzEKdQAD9hAJC1No6gM7zgCJwTn2QwD5NJUHx4DhjvxbOKK4EEJf0jQ5chI5LjRrNJhJht7z7hLbb7IMMU38KOWVdsgMk3N4/WUsHQjWdCnAP5ui9JdxU3zspRZfwpJL7GYcDsXL4u6NGc3JIw8usLrxXZz/EsPI3Mc6AY9VszcEXGQ3hAt3R0+EMYJ6YpBrdmUGOZUfAa+DbvAfpaLKO2bd3+i46hnRXkm0M5v0Hl8+ESvGto6AfVSiXivOCfryHCZEh7mevOV5zBgQ/WQSWd5YUq/ob4PzUfaE4zfAiI9o50PR7lOHz8Lb0uT0zyo+WyV+2qL/d87V2mhWG329OZF0cNQRBAO8RhbhIuu/rR3eqk5G46EwtGkFt6/ZQLAAE8l/mtfBQO+JLSi1zt0vIB+c++nuxapD1VXKinXDmOQCggrTNcPRLDk82rQHaexelGlo69pJyP46ws8uCXRqUQprE0UbTbAUigNauFa4IMOvzbASasMuAQrDvLjMp82G+DIeUr8T+DGuttdECwiGZlYRfRpNLYJanhhUiwEhqYQwdi9YFwlLev0BWD5AMuVXpTfpKKfGOA8fWg00gebl4WTirtdqRJXTX7zfHEwQmv7v1eeY3liTlDAKnf+YVkoWusKI6V31m1SkvLRXTZYyf5n9uMc1mEv5sOhi7BspwiQOSwmj9B8IcOK9Po7sbf5KAd7y8ZqWzuMF/Pa3kX7GrxR6+Yz/lWbcGni8tUAfxPXSiZOHpWqK4vK9HoPRQStnKXnBFOBwqIwHWc6szeo8MSA1/M3Xldm3zKknn5uD32bqusLbO/6Kr5EFynbatNVFj/hLiZGQ/Oln1MBRnEKGv+3P/A3p7HEG8sGE3wdxB5J3OH9E5TXGaG2W0X4i5iqaCE8fRvVzsIz9Cusn93P0HIy8hTCQV285iGa5cGF7jvC4Kq5H9hanF1qK2uQi6ejgfMK6i/eIsUALplAtYLFVZgzxja2RBRCdjBFa87rvkk7TgTa2WkbYoRlwqeF+V+MGCQATZT7fXngN6qE3c5EJY8NbokThgC29oMcbS1RTSg0TOyI8+HsSmXzAVAvYFlqIf1OnHvdIQUl3YHTvlHFRAEyjQ7qbvzpyw5V6/G3txVaY0Umju1I+S9qf2xYHypFik0hFg5kYKP9pNQoum0cbbZHQAnR5/5URFYerc4X+YB2pbbryeX+mjReEEO9sY/+hesNM6VEpqfYpGhgHBtZUcIrnLc6jkww0KuZuWIWRKVW/QSJhEu7zxAVHI6zezTL0ZwDd3npCq++UKtt79fUAFiZ+qVneEP7AWk71uQ508BNdmoE0Atl4XYY9M2NqSsu2QVJP163Os15O09F7lQkurgOacEfIG1ieRGTrNdsNE/st5x2qxaNjIukhEIQaMhSHmhHPhHY6MI+5wAi39HfoVVltok5AoOixK+W2YnrZshDR4h7j29n/vIkK275kBlxhA8ILjw0iJ0guxkVsjrRqC5LMs701G0OhjPceICy0J2Gv/r3okK2cJcjY09JWAxREXv7VZNX6elijJT/FZfMaDUaFQknrLPgz9iNOlYz/ErZEFTu9MMFHqCg8+g/xPIvhtZZf8HK6njc6CGGWN6GmQ7mAFFOWfBnZcUlems0w7JkUuzuktUzJBL3bSfAC/gYKFBbc+ayCRV/y0Nx2rKTlTQMbcOFSA7xvAED7D5ZxF9UHZOaKWeWzI9NkYw1Kx3LOjR1i1Km5GGZACwCdRw8cVNRYfYJz11dZMtM+j+eUWNxicpiEP2Cy+Bl0AI0oWan35vPM07tC3adN6HdrPbp2MB/LpL2bWIc94yq0p7gFyEitbcHwn6zEyHVANR1+t5Q+SaSRM7HdC5VW2kgdsyOmdHdq7qUspbgCU4V6hDTk9+vJv/jp4KrG4lm2Hh5w1L08aKJ4P9Zs+qn+Szxg8f+Z9cz3zMk3Dh+mBjD4TpMSf7EfEBmIF5HVn2GcVKdSiuH/omDUxKoCmKMOnwf7pygyGeKtExOHVYATeHEdgp9YBQnYvdNhQWpWv+B2my0gXEuQMj/2ZZ5nc/2xd02Jmk9DEZGlElsVpxe7NVXTN6NcQGbmZdHZh7vkq78EsoX+hq/4Ajpvqbg3eVCFic3J3Rl3FYHstCE5KAAuBtRPfYLdtrD+ddUeqaVS6chvbjN8bZVRGptTTtQDeQub1/bR8MoqtgzSD74Wrfzs5Si8mbqI5ruk4ot0PXr62kKum2E9gsMAVLv3CsneC7UYtgUFY7SCUNI9WPuoA9VOqqmfTj/dOMDhgOMajNovZLveaeR+yclQB+ip44t7D8bHlMexlK0yxc9f8FUOWr13Hs2eO46+lwFOyoFy6ViCjsCX8+t6RdEnV990Cj6mzdvoOajgbNIFYnrLNaP4fJ72QIC0Nq2vBsez8bXbI9PVGYkVGbpPYQ0LAokR4fYY0wQVRlvOodvwWHZvFBtix7NqtXElBd5INHFgVhoBueBS/NNznD1mfaHn/IcUvqtMB1tp/UJmqxDl2C0Pi1UoWMpNSaQ75eXCaJ7Qbf0X7Ng/cwiHGASucO0iS7cx0YoZV6szfpvrjw96tDLbhEJPBwa4gA6b69l+kmJd5XIBJz+p6ABsmmyzEo2HEzn6Ck4r/49iSbXHWMtd1Ln3Z83pg1B3mhYofGTHzDazL99GZYI+QmNvOQjAf1LcMzuu7FYxywtQgJzgXflWYiyvwN0GkzaXz7YtCRIoR+GdSVavYYobsqN8gXaHDu20zymkkajLbJAq2jX//AlkkM3TOG3d1Lze2hFEdKGM/mjQ/lQaC0WoziGf2SrF83vY04E8fK6duuCPXI+TShWPeh63L0pW2KJovYzriPgzErF+2Aqx5JtOleP4XBIQwm2jE//zItwktfPROv9DNsunh16j10Q/PubrqmbgQr57IUcTPJmcbGtBy51HjHxmunRgHx4rGbIo8aIk+7t01UsL762ts5cZd6tJFzBsJSfoN34EW6hXfRBOkzTbUMEZD/nfiYnccAZruSIsM4uvRpzYKV2oaHv0hmcjuXdsFG1rnV0lIqiZ+EtAJb2Qoqb7LWVZo155mjueIFyDtoZ9UkwEot1Xh+kucz/42Ir8dIhyCaqcXwa/ydsqjra98QixkWCOxJl0BX+QRCVt4Bde3JUPXfnviEaAMPjUlvYzBX1PtewYRjVmfpS5RoodCJHTX0go3UwD2MGAu3pQEf4XP/7dr21GFIKZMljUbEEj+ZrkxKtJdhKWoPOpXFLDRbao0EouShrv904sNtAR4IyNXrOw/GqOysuayG3P5jTWirvRv50GZAghgNZwp1N/IZ6JS6tmeGZ2iwR2tRqHjaGb7IkQLkdzNrs2Lir26UGO/F68vSAWUSIhN9tO3m6t/orNSm0KRKPlWwJX0pnIkd8/JM1hHvNodvzUedwIp9r7HPb7BwYexYbnJB0YDsen22f2qRaU9G9Iqlxy/rl7QuEpLJejQrtxB6yZy458E3P6GJBEZMVXq5QCDVQoOUZC6+g5v4x9261L8N36qWRy/WCXEWYfyVQxiM7bO8iRcY9XDIO864BCNQatX2sMuZaYwOrPJkiA5H3DYyBIxeSrgBZ1EM/zUoo5tFMH32mCW+aHZzigsKWMKyrxtAiEOpMwAw6/hnz2jCfq/uZyBvcYQQ+7V6ilcngsDtj+tDEtGlerwadaIS4LE7A3MOLISqTKSSan/3z5Nwl8y8bWMVVjJW6IE+F91r/M0wuJToKglbVFN7L4ccICq3eKpIs7JITGZL9j1IXXlGLn7n5oQqH7Dd6MSmTiYXAxgk7jGQOGiUU8szCaXMaWDOjT03doov3XN04/zFuzoNPCV4+4McXja3HZwInfcEZzYgh39GEP8pUYIYcU8aZW5+OJBE0Fg5+geVi4qiIFPUudLvTDnWDhPCJHhSi20sHg3MSz5meZoYzMQTAqyZvtlhWJ6Me+XLd1t7WShLYNxn1XT4a92SSXU/nflyybfPNyrWsA2B0PWGdt1yB6irg7yWsdC75yqXa7G78voLkBPA47ZeNVcYe0p54OxaUK1uiMVQvH8R2MIiMLv1GoCm+Tc1G8BHSQtXddU48WYFN78JI1Han7aBnRSM3GcqhDsX2UqzY31C0xj6fC+lrlOiR7tUned7ntDjJ6Q4Dds514jJBlZCBnVD8LLGUew7hFXSrVLMwr5/J2XSfUJMvLMJUSECnfiyNEQlIq0QiQIZp4qD+O4laiFigvJjM5fmZTuSPWYbjcp7rXk3VO8re/Pyg9tZVlxJSCtzVLe91v55LbNKYZj8RXVv8ArNVGtuMr24cOyq5oNkoxJgIL85MNbEVCiyUkLQG4W+7CbwK7ugyaCL3bILDMKyRXgIai15stiS+pjpgAqfKDD/jRBpJu5wr27O7VBUpyrvF4sO8czvBrs6/Xt68V+wFS1+ZO1XbJB3cg6qerqXVhUFKYQWcbWyGo4MtSZErYR5th/ca1LE2Fw4UajmExc7KxXcdNHPYO+8XuRXRYKz9BwfJRC6nNP4LueLpqxekn9hK7B4+gLBlmSLY/xrXeYE37xvnga6yPFOj4ThFCW8N24SDINWsLUkiBTBhvQuNuc44+DODZGlwLqU/w/SofGMswjp7qe0fVSAYQKeTNNiz+ZSni//1H+epzJrWJ0py8/FNvGIYH+yVS/DQLHJtAmJRlD+vX6EC+cZ0UqF6BcJNBI632SVSJZPJRvkPIkpiL/ZyDlw0+lvVhVx6wrtA/UGAkI4rafZS9eiRo4RZy/W6JEFuw1jQFQINqVCgsGcfXCkc783loayQ/7bcAQLjShJ/ud4h6VSF/OxDJjcO3Vfc5/zYDZZ4M0fJzgHuLSXXZ4j4COA1qk11+bRaN2Mwczpr/XXSO99zpWFRXaYGy8Ozzb5CdT3Clpl/tuDepXn9FP24WyM9g1zJmzvf+3Prjuul4zSwHX/pMNq3Rvk1n3QwpO7gixrnUiStWhudDVBbUPtB1faT8nmwPAQO4LzB0EIrRiTSKo5fcdaWV2LzxTNfsR1xcN4M9MAuwX45ZPm8NFdZDFcgCZJeXtp9yF0GSBaWKI0eACqPGxtfGjc1dKmP4648UVk46WYMK5DV6fJhAXyXMXpO7Mml2OJoeaRY9tCOFoPdljSNxGlqxNIJqi3xOUbyCQjNQEi+tAor2cszOpREBCwmL1+DrjeCeKWBQlqRvm/QcO763VhWqQ1UgZA1y2PXTYc30pTEGZXhxyFSvSvl06u0jHj2r3tIIrxqNCdeslH5/V1GNraffBFip6KuyZCFUEpDzZmRE8UpGD2NvI64oXiHXLEkidmVKohXsLGI+eW48qAxDGJ/CvdQgHxknMgZgw7c6VyunjvV5RHkW5uyr1euTDNqnUXll/r7Jz7w7v1Dh8eg1yGFwep8Q4PDOxaxehmtX3H1Vg8Inual8mNOqUscurmGQVmsTNU1egwIQ/PJ4Na8wMKb53VeOeJbeyL1NjYeaw6LGbB+oQPwo0UNwoDY0CMjtfln58C9fVcox5zk9i4cYCtdNiPSkwb2HNx7DlH0jiLk3Zefs8n5KeIjKCHnTrhGBz/d4y1AiECVOOQ7NIFmvA5KCTjLSEpBAHt0lCAKDB4a7t49ynzVRWqyq7HBJmNFesj6JkEPh1i0Sz1hQnu7ft1M0ueKobJUP2bc3dnywGlRlMIUoQiNlZChb30Jswf/tFqlx7sv4Y4geslZZ5NcSVaiCQQNJE4nSA1PDcdxDVufi5NkHEN7shSDpQepP4oZMprKSNh7e4K+Wsl4aLSwUtxBOmgIHbgfGigw0nejS7g1dyidqf+MIBtIfpGNh4ItKSEtCsl5StDclSyhnvoZh1iK8W6lqj5VDnOgg1fG7t7AE80HifiGecp5SFc/zFYW27dZ2l1Umk2aRezqjSsXGWMWdxWnTNneL1l7ewmVr11hGGPlaNotVWBkpgTjAgAgY9VGzNti/730nt75GzxTBmUjvZpQSHO2xDp8edlxF1n8eTHvuZNzjUm/7oWS1n0TAhsvYfm01NHNsKiG38RlwdXIR6Sczz1mjjShkVNhe0V5ildwKLbfe/Uz9ThLFojzDsxEU1wC2jg04anLsgtLip0jcGVjilTRJWLHQOw+2MLn3EsBGGkg8D1yt87XPJaFe2iQqCoHSmUhW+O0UonC1Wyk66l715byDCpFNMbB3HrGXgA4e9KwvHawxBbcYgqgXyjPTsWmsC2D+FeoZ8gCZQvQCidcrgFb1d2Do8z0WFMZ06iqnw17RzDPRBqDxavG+P7EGWnD0ygRvoSs++dY608i3Agsn219vJayeP/AOyFjt9vEzIu2JlfOhkPaywuUrr74QUiH4z4YSgO3NmUl9G2ptDy8bXo/8vd4njAN6j9iAwa7X7GQM7CB7GaW9lwQHrv2VIoqqUuiIYC/N7UUYWlf9iACKbZCViGXwBljYIW3S6sJpvXu5gFxozvCi1rsK+BXl+vW1/ppwUf/0zrlRoDLsbuN+mfIgbWHIBTnm4AtnwTFvNdgMosrYevhcHyPoiyABsZ4EPb1l8o6Gq4xf0bmofMTdf7KrcMgCZqKnYZEbLGqpnYCJylTUki7N0vM9qf4GmNq3yEn6SlBO7iYrXY2Uu/tvjxJAbVJA4kNo8rVjrN7u1ARXZbY5IQsfrRD8OxeTk0tl3pGoFqUrZs2OTVC6Ud3/RBDKIHRlajhYyXKCC2ckPzftsPaUlkY9mLE7QyH2S1cyjRm95VVOz0hWPJviiX66GMAHtj8VKFZ3ZH9e1jRMq6UUukCmeCPRkHh1o4lSoq2AGLLuaKyaQBym70F+0EFf7OBbsI0H2JDwHpkF9JNym4HcNlaz4SO8J3oD3ZRYX9G2YDZT0a7CyAzDyezUNIkWbuXcUZfKL3ETlDwSZjlKkhfPCCL8rFgawdQQ/MyxK/VTWZPBZUEjdqZFTp2QnZHpx00PHnWcG6UtdmpTvdgtuCB9iJTNXOU7ZZT06m5k079cPMvZALLBB7AxDcPjKSu33hDAFKogO/1Qlr0WpAyqp77zngiP8uW+4rdQeutMDMMoWNvwr/OKgFyQi9W44EyEpwHkTHN7Z1jeAjEx2uiGy/rnZqAkHDcxrzBTL/eu/Z1rxYMKTMlImIezLlEKZI8Fa5E9DesopPvVB6ZfTa8LKqtrljJn5GPMYZHjENR/o2z+/DL5OX5Aj51XcW3Rh69e2GDOeppNVTCGnW8NUtwVx8N8D7GLVqf3GQ3hZIkhibRLXOfBZqXQcw/63r3mkAqYDFSi+U4pwHQuciu0hHbETM6G1GzgOi9gq8abA4XQKDH4rf8RkzXnhWBAp4AVaGRh+TOslKM2k0OzNl/GU3WLh+jAg4rX6FB9qPWyn1OZX1aQC9lv3yFdMuHSYyJxywkySGUUwyYa1U+Yo7X6KQRrYEIZSQIBP5INm7W29m4bA7ncoGUjTGyk7nqh5qtDni5XS2DUNhnckrjBMQcBTHD5r2eYrO8rjA0Ghqsy7jkdEm9FDimIXDM5IY9rND5l3l9U6iKapEYDas5bik/a04brlRf5mzea+RRNzVRacYvmcibYc0zr5TWUnxL5Bjlx41AVnZ5dXZN25bELbLBbbabzf20iqM828cIW6DArXdUO2cBx1wvZobPvi169CfaaU7uULx8jlu8sdK90WfsQr5AqWt1R4TwY6IkvvAJrKG5ukrDUOEIgyrD7Ezj877UN9nOo3NwBnIfQQg7SCQhr+zzLUTkoOredHm8q7CbrwQAOFh331iO4aFtGsub+F1MY2tbLbkXOpliOH/Kze1n0neMpEzGjaDwyP7FAdShd8rTcx6xKQTZDUp7ewzqubxEhdAJQBL79x6k2rS6ua2qereuGyltLbGGw6a8t2qMXgUYd9fRTdoEy6OZARF/6XEsn472CqMnmjGVFDGhiGHHHZP0hF9aoRFL4LgdBk4EOUybs+tUG6EKb+Ld1mdInT7t/vPpvhSZmT56t8S/QlZQZGBB8JDAPYwjwihBUaBQiUqDGJomTQfqrajA0TOjzfDkgIjo7RKJAOFi0FXRNpPuvoClNcis0Ip35d94dr6oGMFT3dkXBez0ng8Bf0uN21nf2A2M0HNsC7E/sGVM+zU2E47GP0rryoqUF6RU8L9gQEDcZdw6OQh4t+3BvIsgRtwNtAGucqTu7OViXKddEVUc6JtngwbGGT2jwj2wGdfqEKitisOD4KScZ1d1rnJKMq4mxXIuVYHLmLJ+zxot0b7fgkrZ/qOrJQOZB2hSiHTltCl33rLHxMkZT49ygcfPbEh2n0VvcwhU7cfEjC23OXVXPJKn8m7GwJhtwDbaXUYlDya+9+nCezeN/K6EnKECr3cg6lXeF6QC3w1XExWaealj6rYUmCFiK04OXLL0ElyvkcPivPdFep8dluYyZcPaOuZmamdJw2LfMeIM8oaX7oqOjRPM4rCm9MxlHR7Gsd7oUZFe27AMa1pusg3r9IQpLJkKRh7wHw2c+7f+M4dHsgXI8odzMK+YNHjf3Yv+ps9yVqrHfOM1jyBjGOfqD8Dgdpmk9EmOMEE3Bb8ScM4p0Y/v3qqDcpiSC8O6HTlaiNkR8Zul+E73eV7RFKp2tFqaInPB4NzxkgA2Vx6DPQbOuWA19UIB2SHgYwX5nmyanjZGfOnY7R+vt1j054E121S+79l7LEOmK+VgZoz41xAKy07+gHu3LCm6y9aU1Y+Gkfg/gVaMl3tkAW22iu2kbzHyoAcpOIW8OuyxXIFsr3RquMT8qQIfAU1TdbR9/tP4VhFoXak2E7VhQEssAQUa+nw8ZwA8xiMvKF2GlPKrfdi64uOn7rRBcKihk6xrNU6aN1WYwI3cdqLZAbRdY1MUmEx76YoYM/dC2YBvoF30X1IXE6M06eC9lHNAQfzSg832NAs8Z4ggLVSNfn+L+u73z8yws/RFkW3PyZkVlRAkn2jtRqeBSIcrNNTzDTVJ4CzMy74B8b79Nq3oM/HFkWm4L7dne6Bqs5thgk/8pHB2xwZBeSp0TFU+6TWv9p+iGIJmVTJ5OBd/UB7l+BwoP2FOj24i/QY2GX7hXHNQHWFbYu//1RynezWI3zEzVwNkUxWysvDORTwBpVA/djHxKrRTw3Ax85cEPBL3UVFlwCnPRJZTDPW2OJiL39gwDihyjZftC6aknGcnCUpaT/disOLQ2AaV+sgTv/42WfeismkjcHXC6GhJ2QgQJwrxEhyPlUH0QXN+wOFGSWRfWQVr2YNTo2JtEajd9z8UI8//mXOo2DVOrnLF+EviEZmKvFJULfZi4NYSZHf9I1MoclKFr+GPObAMpOJxasD49wg9zj8KiiEgsgIpYcg3/ukagAWmsbNmg2aIgyS8IFIfc0E5awIjVl74suIxRGSbbAMBJh6awOg+z6En3OnqQP0FomZtF36kZo5mFYracDMbVc+IiQF5XuBfLhFJ5M8af/b/IYtDOG4v1tmCagHXzEqgQza6YbgMoFSVrJQC3SZyuSGNX7FRd+DIFItdCXkY18EPnv1fauQXqUr574T/LxRzja/OBMjB+xvPONn8V1TN2hS96A9d4IsTfhyHiLwvCBGrNdfJSUaI692IvzPSDFu502wgJasY2v7RGu6tke2C/draOx/wijVwW4E9jGq/mjUokLmiakTBnS0Dv3UaexJR+GA+ViMibH0Oe2tZ5Pr3jYO5AJn759/zxGYP8YHif8guuZP5h9lZ/UFSKKUZ8geXmsLkIHSqlIn+DIZw/yuoyPpca8t9iAP3et40lV93T9BKPgiXj0X5hJI+B77bD8CgbjGmORb9CuxJwulIJTMTIWYJQF8uQZo50ILXskKxvC8KmbFJm+GneWJorj6LWXvk6eFQI3+gdVDAXJooq2tK6z7pehDHZcpTCuUSyv60lRUP3hUDPN4bFhubeo+vlZTcrkm05gYu0jpXrBLJRXvno/YwKMSAaL7zrJg5xXm9r6egw4c4qE7wUWBVhp9t2Hrzljxutq3y7F4GfabL0qZbAR68fG4NWCwyYn5waI8ooEhzeznWV7CgQdCqsxBnQZXXpnMGY7Q/B7232xNhc/Pp9dAwP2S+pKjSAQcZcAFAnY1kFD1Dvsv4y8KM1KCR2Oa2+ZBLc4FkQoScBN9JTVXfkzHdrRD6BywC1O6I9PJAm1VAjOW0RJZBqHwKKF8pJlO/qKHmWGT+Jf+2CB8dWcJ0bHuozMgCJWqXIEEv9AWWjQW5C8JQsnxMPB4qUheN3+V5LtPSekLuM8pr9sLnxLwNRkMbeLoG0NCgRJSGdtPcIS7irAFxGbzJ15/lPvQsBqexZ6cqcoaWvNZjCQCi3i372AL3t5hxyRZ2Q7d9VPqc5LTmqa06+Az2jV80ufmNmagXzB+abPMiNPvo1X5FuEBdEGBlY/POSIurcZcR4BQireCYF4n5IwCAOqQfJfwrrb3i8bKFB53vhGqByaa95aUxr7Hh0hDukVvGTi0n2UEn7X6f+Tl9CfPW7d2Ws1A4Zf3TfbwKR3lVj0dDvDSyL43D9mjsa40O1I2rcBkRRbgW+fiMTacDhuxdyj+DYqEGJD0jsq61Oj8J/g1NfJUzs7Is5VsU8J7Ei/jLJ3Bb6s98a5j3BNNRd+sRp+0mWUInXCwNo4k4/uUOpS1LeuzEN5ymwdxXGuCIEOIGBvHyRQFV9paJXsIqk+D2MxvbMrcHfOkbXpD2FEmW+zNBOjJX9g8r9Wiet0KqfbeHpo3x6djmLOMZjBUx0Zp6AsZIr8drqwOYcokofU5lUZvWN3yUHjS21edYQ3v4IMACRJB1TDLFr/+mOmYAjyrNS1iEqSgWkO2+0qZWvgXewvgBjUn8xIE7qK6yS6/QxEDO0wLho7W0csOKUHoA/v1EOXCiBuLSKBcpUR/uyVo9yr4V6HQOT+6h7sXlQNaPXOejzDqlW05Os4gJ357YbZP24E7QkFCGri3AYGsE806rE/K66zGwlFB6Y3Xn/pCSfhz40m11hglaPbpX13XlvZySx81aRXs8w6Uk9xORLbbE5sv493l0c6k1H376iDrmcl/wOZJTJlWvrtQBzgM0OkkLwHgdU91hHJ7e7Lfe7/b1ZmMAhydSOSYnP5egfAdOMpdzwIiZbcLRSSA9RWHdmFl6TGPwb9MdAScUarfe7z4NZjLy9t/hH7T0eHiOwEJgTUHRYWcV+ei8KAY2RHZQIcmsGGdTVu4zWpGdSmmMyaXS1E92trt9rJB6rQmqZHru088D6IrAoR1DS6o87uZaSzL4mEsiCat0fgKmFdpjbTCKHrwtJf6Y4MZJnQHGdGqLL4h+mt3fG+qcRTB0UZoo0AqLSk8YdGTbgoNs+XNbutfLHXYrTL5KgF2OnbcSw4NvS4Hf17r2t5tCSG77cL1eQQ/6TL04pkXlp25FJuPPyrBIfoau58UNk930nJaggSlHLLRNob54DpyzlHEhjuvieSltf/fFf4SWsxNXOnIOXpNVXKeNNqhP6xPTMH4AbUPqJ0qny4bcUqV1mz3ZADP6tuHQ6QhWZK6INlXm/Kev3KN6Pc7CTRtF0UFHuCVSjveK34rWL8AEj0Tn9QMV2S1c6EyBAO4kOE8rR4SKUasmphxRPRz2hxD8UH3ndVQSomxPquCmr/KAIDClM2vPe93o9lYUthv3Gnz+vYuZiWFflLK++XtajflTSK2KykKLM8gCjJSMelvWU1nGFE2C7WyYJfwk57dLSEJklFBX6nDiDtHIodQaXsJSgyYlchtzWdLfm3oaD2Uxj+4CVVNXmTJDtvo2WdO6cIK5tv9bliCgV6mxMlGJ1gmKd6JPHNPQGrrLlC0lSlhBu4CuigaGSCUuxGGKM4H/E8hrtEJzzPxeRBhL10bRwS0AjIknLC50j4TCA9wwHqS7/zWpHqM6vVW6Y/QMZlBpBNkGUVqJQltUrH73gZHnTbEw/FAodQoHrUHnhcowfyHtPcR3YfX+t2lkLKMh5gyVyVW8IkPvcB04redx9EgdR+ktg/MIKqNGmi0Izno/5MaIwmyQErizPXpfv5aONQzqWML74/AATuuZ5/SaCf3Sxg3XudKbO519qXyhVPop5Z4tUuV2NoFNyRu1kP4u4FqGDD/JcZYl/NBsLrN/adKBqDFvvXdTTGd3ZKVBtUeYN+r3K5EI4wINPSbRKv9QwO4oYYF24Y+DBXCFFPjk2qwClXPcbSopuI9X9jmaR9xOncGhV2J5gATXlmfHVvtEAKlsInCZ9vb+tO1iHZcOyAKbHcH5W93I3ScorHSU5shUYFdu5l2zd6ALF3ebhlwuEnV8d26t4NFWb/m4Vcw10GJkBfZUgzK/wt/G6T/wEWlqMSU3yoNFgNvHWlqzKK7WYKlyBAhmkAgaxPsLlfWCkK+JbCuFGxUvyZc5mrwlHDjYxwttkyEBpBXsoyXjFwt2+MzGm7r42wUw+/mrs5s1PZ1nanbegeTZshS4Km5lOgUJdT++3oGgrhLyOlfE6nMDUOeUE2F5HVBLlkGKUlyU48cy+5VLvwuukDn/4iJ5NArFrPmPkv8pCJwwSgpaQacp8p7EEKL5mwGvJkNZPsVKVIlywcaj6zL6Ja315mlXOgED/WLOZ/sloBI5PtvSel68StYEa1uGlOLP2pMHKizp/Vs2w6YZlUrooKXUQp/VtCnu6/3ho8yTIjcWfdwxA0YMUOANSas9dtKYs7EfOR/8jagG50A31l6GdBE8wn8AS5O1hI/rZeLH8gDYGx1yt+xdaWi/QYz3IYLjf3StTo/Ugr2Da7as0D436+RUW+4SKqHG/MVj+Z/hpmirLJFGveHoASh12uYcJxb+YENvwxjJTFH967SN9QtwshNOWZ6CCLkUH9xuTe6d2s5oIol+OWGTSdACVzeqHYnQEaiQjXARWigBmwT+FJWe29RRGg25PTWwdIG5K1VWlpxanu2N8vU0s3uld6HJuKzqgUCsr3y0C0nHXSORGDKQFWL0svduQvG0p7jOwPxWcCiacFFi528g+sEOh+k1PntpvXH/QjX/ZDES5Xpjh0B5eKommxygSWRiOEUGzyves8+2qEVGuCYF2zgCh1zLx29l3SSNp+zfBTVW70IHDO9yj9hBgG0tbcYFnYvSaoycvusd5t9euSfVMotVrIapgky3dexQYEuOLTvdOyO/G1W58HMntLtBtcTsig84HN2eXnDZ+6WkTAhCbBdbHSfXdWV544uD1lwscXF/kw+CiNWHOzrmFjwymWweyEZog27VJ2eOL4wG0gBsfr8OrkR2KmkrwRulSWP6lB9KVDDZ8sxqw5z6v8DNk3utpYL6V/2U9i6EjBwX4TnLpHbRH2glHlTj5QbqGfnn32tearrwIwnG9+E/iPfG7SVRPzhR5ycku0gn+PeccFqGH00hheEKSMrijffKoMT7zmDtLxfQUSYAUq8W53/kNW5mcftJo7tRtCmgRrVZPJvKpm150xIn0kFcLOk1SKWv0yYtfSEPZmLGNnoUh8IqwLHNgDXFSSZ87c+ieynPO+m/Loha1oD7SX3MCT6Al/1LXT9odpeT7xARHqvOswE+LBlyxti4SsA37QhA4KNmOTVElGEapPBL3laVV2HTseLYPvaZ05O7btfuZL3ELcaDzgQH33FOpUM3aZKFNqd+ZWtKFeAVIekM3256az5J/rS7y78vuSb2fVwmMex3UN5zOkUhsH5QI7mcqaxgDfNzB8gAsaxunrYK3ncG5ZJ6a7c5v5ttDoLWZ3UBjEECxBKuqaLW3RrEQ0aWVGWJvU1DzOBEC4liiN7Hkb2Butf0Bn7yqgcDDPAltnn7KXvHb9mUu8WegMXZBAJd1sJdg3V6ejZpgAQCPs26Wp94xLu6X170+uikjPA9JwGkLA/7Rl/mtAV75KsLmRpU1mWKMJopkWM7FprLiYcEVPe0CFtuebDEYELaCEtClp4pcKA0r681BqoTY5oDX2LpEU2v6fuw9kMHAOJE5Ufag7jadF3D4RSLPvd5ryJqXDT8htVNso03Y+Pxpy+mtG8aSx/N6848wkP0aveEMdd46meYReopPra6KpUYlpv4JcsZxW/qE1h5+nsU0vd5utg/5tuY8Ly50XVdWTi9Iz6TblI+YKIp5BXV0ZszlTgvW1K5lDyxxQyQ0KSDv5LuzEAgzH/l2SBNyNkwaVMm9F7NjGNCy2bTam9P0AIAM/RajAbJG3WtUGVO3FNSoYXyz2YM63tT4C7IZijQljaYSpHA5JixXwM5Wmf8S7XUYMC8wY+kQ0ohmAvEVjO5EPBoqkSPj16XA1PZxdeLUo57slnm9WTmhAeoOFbgm0swe9cYy90OhLM96jlqskfRxm6Sj6NIJME5PmglYIuWGJn7MUDujqSNrsiErAvneeIFDQjKGgnykWx84QMQ3CswjnS/IL1ycY70Sfhdi0y01kpOIlExTZeJm+P27hfpKDhDqNR/AmGi1U0FsKKapGVh3TUzJinwJjNEYzT7oUIr4c+H1c7qx3C6q4f13wL37uvO0tgv+1apwQba0SF4L46AWvbvlyco69Xxib6datRdpD2HBLoGAm3DeetHUflBr4bcj0lu3asUnq2ux10JflQK1OHlGxzIuuR4Zec4dBr1C9uPAOggVaC7rrzjO3ymmH0dH0Ky7NpiYaaMaVuBc1c0Yfmb86FhMUtoKjjRh8fEdmbA3NmXfYUMV3wZWDhCeuXuSAlDfSI2cz3xcJOydZP/dWv7Sdn1euT8Jr2/qRAqipWYYsjYyrbqvpAnlKfzUbU8KD/pMEr6vkAEs+/MvCIbxkyOUJqVpBq3QntnGETY9O6GG/njlsILa3CesZ2DPrYXEOnTpftmvnxRMOE63ii7FEZxUYeW/bUfPFGKs7nWblVomy4r+iMjqzkICd8LF7+Da1QLNzcVCi/XIB5BaXyE14rLNB5YntfIZXiVvjRUzzSjBTD7wnuktrGS+hBy9+m6r8r4LHWrk6IM4B4CpZHAs6WXVdFAnpvGkslyzPMSTiaQ3Jp9LFGWXTGYjmXI/Ak9puqaSy52aFB2MhibDouv52HpcmplcP40r4I5RayMbq4MPL+IGg1pa7bCal8ayBwVHSl3VfMgDKLfOcW9wYnbhihlJFoyppQKCMHCeGebEFKjlO74Q2j/KbVzPsSy8PiX6P3ESy9zK2B0o3Ai/5EBhRo+NdiuFHOvfo+na/iLE+3BE1As1b3fSlSLrgzE6Cqo3isInGhXpjA7mQ8JR331A/DzSMkNJrRDN+uL0SahrhdHGDOPZic+D/BfSLXCOOfcO+B8QEEtHBKut9FZR3dh6WQnpZ7vzNCdCzJ41I4VtNW+dP19xlScJ5J5arSntcIF+OdJK831/RxfOkdQNMJ0XqZ3iCV2rYhMS4dwqqTLm4CM/SEHIUmWNmfZd2Ms1DO2VstuLhuv8hrbr+xuKcMmLKabd4DLiLCgEGxVZG2uQ=="/>
  <p:tag name="MEKKOXMLTAGS" val="1"/>
</p:tagLst>
</file>

<file path=ppt/tags/tag25.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PzPYVFw3D7i+DR0JDst7poTFmHTeNyDfbZCiXVp1mo9H+j3OiCcU4tf4Cwphig4duYinrfqVgT0/kDwAWQSFlgQQzjUkGTiVU5xpoqOCbkRe3SkUyp1eJsI1DhYseIB1DoRwEkBlHr260+5ULATbPsYm37NvknAKyBL6aS8bAOk+BTDqlP5z+V2Rt2yDMFj4vEQPx0hDaww75dmzHc63uy84iPKZ3bJl6xI0HFYZeIlmb/Jdm7YoTUni70RFzX/Nb6/AN7N5pqiJYKGEs1buSfHeBdj7NNqcBEPuue4uG3FVLgqbKWntVHsD0/vn6vXezUiqPCkmRYI8sods/BbtwsKlUdA70WB2K6oZabOqoT7dzdt3Zi7qZNFLEKYAz1lg7c6JWqnMRqmbJnNWlpnJZk/MWk7ySK/ymqz8KxgdidQYptNG4nj6e8dJPlcLNUR0CuNBmFCKhdl1hIWnvujZnpn9VtF9SXgHIR1p9oWU5pi0srYcRY+r4SJRNNUIlQAlWvPFq6ifI2hodQwpEAaEl0rhkRKBzVWxWa0mmGorRZvCHQpSCHSEnnoFCEFWc4Ccypy9g66RfKEdnAG7FmfnQ39dACA/3xl4o2F1puESoicISjz0+1/kDsIrNQkSPYf9Q7vMRtvtGdcsJybWE2NmfcEzKdioEjrcvx+qyNDLgNIJ661C+8YwOF+qn/d1LpnzvToFMNCGa83MzeEZuVOFL/k/7Cqod/kIs1kvoj9zbAuXh5aHPd8KHZiIMrKb7RNhXjmXb+0XN2h1lrZizP1IrxgTLLDYSdwK1xyEHWz0RQWJG9MhYeNU3doBH16HvTRUurHM8fKxGdbITSRjDn48i+Y1IhOqXEUP8UkDKNkL2ncG3t0NqYcA+7B0tx6F88wXCiTMV26+chBB3Y+f/qdYdgS5+2lJwhDuq3QvoWxOGwLjcUx8rQgSMpuu5Wpf0nH4K8SjSioJMoqmgWlaKn0LGS+gcXBCEYYXIx9vq/bZS8Q4UDZQGO6H+vCUE5OspjClqYJyhZYn+ecILJ3YCzPdZKH8/G0SJDSgeWkU9eGjsx0ftxbMI5yfm73o1Csfj1M68MylZuGpZH/ChgTPnW3qtNuX7eM1PuaT010hz4MhrVEbCzS3OFVxcgR8y1rT2XJBRrD5bBCLQvsDn6oUS5TMmUiPmP3VbYDTs38PynJtgXSH77l3HvEXZINSkATLTI9yWb+X7BF8HB0VUnjF4XRUjIYcqBpfIywz11K6BW18OBl17ZhDXJVpaIenA1EOTyNJ6P9npBv3MG1DVsf2YrCXXT8QVGGpX+KjPb1YwIB5Ac6Gea209WXvWH3HSxsQBLPokQTyutT5vOnOfVM0U8i4NQOP4rPSmUM1xFqpj43TRj840szf/keLGpioQN39iy2z2cb4pHcYB4OG6FquUTJCddKVnWqNHWYlgeU3rTYLp41BVmhbKOM/oIYIoz6OjXn+gNWoVWnQIYhNmYHFNPvXQ9rB2xA6KGgVNM8FySzA/ws6v4OHc1n6H+X80CCDWN5uJXZdclLM1BCF2MyZNfmBTKbrhrsZJrXWg5r2bLZkpNuSUvgHhs60/8Upa4lKcPKXvyvoxnWwauQm92JBxxpRTzygW5yxiEENn35eOesPZ5ZEBLnpAVXTbkOtv7df8v13D3/+dGhAmk9f2oyxtfeZ1uVAPhBzGX/1/NeKw1sbL6/e+dXPmWmMwFYHIV6n5jWO8UFhkNfqBj1Q71DvSn3xeUm/6pJEmi96MmyTBsL8lCFwXedOxuRLScj5O9Qp7dWORTPOmG+2oHwctk5wLY/mOBpOrIWQgkvo4LfahICYN0HYlWnbWJHWY2SbchvuuNTaaXCgWgfCtUeEmDW1Ykwq/Dc68oeflzYoEF0rFOIge4fLPBv4kwxzqzI2s8ZceNcWIs1rScHtduUnmWdkiFUrb7+N9XP2z4l/IaKrbZe08Xnxj3XDiaT91GfAPldodsET9socTFyfYOyU3g8dg3aNQw0b7gC6nwfsR001aSE/NmoX+vUlD9iN+3fZdRvBU+hR3X5imEJXexF4mubKyV0GsUit9LyPagbBQHWiVFLwkO+kubMxwqa/Ao6oizSvtGsOupGtlKBv+4WMsZ1g9qoINGyLtvcREpxvQ+H6+8UWJbK60Zf6DCZ6SA48Z39K3wybOtIsHcc0oH56QazP/dlMQC6ObsDc8vjCNZlJNGPdRyebLfO0DtPNm1Ckvox/951My5yAUKu1Zf4AU+nbJCOY6SY0yjUa8lkM6LDPnhoKiTbgVDS9phkVlvw1Q2TASayICqRE8HrI7W3glolKvw+Y0WzzMl/w+bQ7eXnxuTYsXLO5KuWBtmelIEE/ldMlq+cpWyUzBq0uf0kkfrJbSOr8/893oxokV2XGytGRc5q/YrIBmpmbDLLjePEZRmVS3hM0Q8kEYEXOSAoqa6sg2VLL2Hzn+p5LbPsLpXZXtj/f+/g8a11ohabhtkjKr9HOLDOHRI/39V0O2vuRL09+bO76uxsB7gxZv5zlawXYNH2aYhm3ixkqK2r7Jv8q4648mB2Buij0Kcjh63psv/X3F1BLK4/rz9UL3/LlzrZTpU2Skbrkr7MapFbgZwv8CuzaFPSamnWVsewt4Kjuf5ki7TRDfMUZWgtPOJ2nqL/QMS9C8j0IfMjlxCuvLJa6wwEb8M2tQV2EvzKeNQv9lJYmqqyhJtpy9ZCSIIKbMIROx+5T+2d2ZT4p/n9EX82oYzwnS5Lz9gfxi7J9my+lGqaMaUt/Iy96KGbrDAEwp1v9m14w7vyd43b0rVGGfDoCY40vbCEQQh9naSP3tXJbqcS1x1TTXfcZbkO0ht5WFE8ohJJxNM30SM4OIwjHour5X8RAZbesBdAEKbsgESO3uuNBMbi4vQm8VLei4lUnIM01dTL4HJ6ZYKQrx+wosoOaOHIBa0QS+GL/JMBfBy8Xt2hT7jsXASUj1Urv1RMHRMddwJv2DUBeDsW0nTLlbg+XZ5bOzrNVSMFDutiTdZFMK4DZN8/EdMIIdY83JOaktk4/77N50QjL//0vPfOZrQ7E2Hlhoj5orm9XP49n34l5nBY3yoUSBzIrj20RwBo5kajMvKmGqhIXwZEkWJvyxq+yLMydRZh8NIZHPjYPWxgC3Uyfn+wdNqjJ102opOGy5tw/VmxBlU/EqSqcjTX3+pfFCcPeyTMkN33JhK4lMbXLoRTEcM3yb5IEpVlNPP67hsz+2Jr0IqrdX2jnZy4j6rdufMmyXSSzX1+gfgqpODJsrfqXCD2CP/LtcaeJNydSNKEX4dLLlKUIZlop98uj2uxfOwCzwhvg1iEkO5RDlQph88GXsieIEEuu9h/NjAhNW6BOCBkOXjzzqJc5PFZSXMHViTksrQqSweSOfNOqvhwkiVWvqH3R97MIEIag78hrpaNQd2fQOavK70LEa6z9gFBNG4GYCfsl9SxWzFT0gHzBjBNfX40y1vxbtNM/OtOtNKxCrLI9eJL4FFU+HO4Bq5goWVxsFwYZw026TVKqznoigGLjEvcVU2OR95FZkvycMda64wKhuxYZnMLVsKWJBbIzLsLeXIqFm5uRxe5ntrltldNrpvRVQOoIzsryNjbVSF55btDrYALX8PiSjIRvJjNrb8TgLZGeR0Dgkp5S+9FhLJh4Iwdr7ub/I6yDkOyhQhqVTx0lN6EHTxtvMtb6d/G8yWJIqqbW4rQ2bYCT7xaR3DJMmd2xYynviwiRal+wIhCet7T/OTuB4NFcK8Qzv2Xb77i3K97p4/0CdwSiOr+rnR3ZcyAcL+e4cCJp2YG8JYd6F8+Ij44Xin9/3Je6pjxtGj1TlOfzjv9QkLT6zsY6ay1+2RiV+uveDU9s0STJYwlnqcaKMuXsT9FcFDZqSqdep0o+TsBlbItFhZjaFfeEJ3hlOBgDml4FBC/cfgbnQZzpvkyAzUDV4onBm8amVzsxQEOQLqt+j6V7S4Zc6h1IP0IyuzWG85AcxGostoFm29qa+SEdFkSsGjNU93ArLIsZvsdWOTv5T5THKJjIZgF5KRP8tvFnsK7LrnLk2ce0Aba9OVGfH2FH5g2pUqHzjgf0st5SjccFS1spChdeL0wUU0lj3bDlIOaNCcE/BQx/TIinq1KgNGGunW2xwAQ3T5VDm32UoqAKkag7TN2P6t+7BHr1iNN0YO24CyQFbmMpmkIK6ksFPARlhIHdyU64Fyw1mDk5dcePxIh0GeRzLem4Xc+TTkNNzpGHZQjScQWPSENDEGRN/AdZp5rSNeL9mlPTfZgq9xsyZFW9tI/mfi72v0OcTciGuGl79qmED5FfKxm9Hc+WCf3OWfG+17Q7+8X4XamLvpQRCT7z3PZVuDHdyAFPOnB9/EAtkOPVh376d9F9viZ1KC+uRig/agV8FNR+zxag2KXhS0B+2YedtlQNlskVG14k30gkmy4Q6VUGgFhZEocq4zCMiD3t5JtGQEKmhZ+tUJB6QEE94MLyD/yKGVsHdid+mp5s7E7Wp1kzLAssq7XRLAXNn6vOUPDoobCeHzoDSt+Bsbh5Py0Voas3aZLr0XiQaMOck1BXhqqjhUy94lpv2YYAi+LOIMOGmmqxsSmAMJcyPIlK30hq53qlN8tCfCtsuJsR0dbGWHFEqQaaHCU+mgKjTw0zodOHIk/NyMDQwF7sCNI7vKlVCIcmqsGsNCtO9FQL2YQ672KIeG2M0e7QT78mRth4CLg7ym/+XKjLSk7sSNqksaZQZPHVZW0KnWFgaVoQigdF0qjjhKSzI39mPTshNZBO12wiQ9FIL+eXI/bz4V6SGFTfNvqK+xrwxDIX/n9Lxv+kdki7lYuqbfXBdDr3ucQz3BfT9iBr1HwyiWH1sgLY4R/oLzhLKAB16NVwM/VjJjZJfQQ785gL0RuT3TXkP1cVWXkcV+ka0uIJnqwXEUGuFxEWd4psegsNAhoialIkLkXuiVlawSdm2qmau0xfKP8KgrmOCekuqO4gWmWlyn/wdvNMUCpkS6FByoXj24EUU5He02BIc1he/8hyNWVvTfdLtwUeIERGuMWV6RJvYhyqoro0aAna4WJ6XBaKZRsyWcqCi6ta+uGCZZx1mCLgyaOUyPvURyD/csWzkCybSVU0H2yFckQvHdqHXG7QbRI9UPW7IFly8vnuobRAHKEawwcWU6WrZVDqJAidYJKnGad5rTZuVwnO1Vy/u4w3zKAs21K/5cNPZh4nCsHCJzQ3JObdJGNboK3UQZJNhoWRvGs11hgdeBcAemPnvNfEUXW86JJbH/Vrfg0fX7QCtuCetkWMkBOZryTrX8X2WqYcTX8igLyhjVW1F/pwkUxMtKc+8eYCrpIp8YCFdJkqp90tGcpbhL/T9czfcSP2dLtx0huFQeAD02Xtez66wn/ROXfBfUodAQTrX/ol0hZ33u1emLZJWoX6YxNgKcDY6G3bZcIdTd24NUPfJGnVeqWgViPqpPvwyxnlsFlxSkjHLGOj36DpD0rgq9W1MTaUy+LSWGmf0tvGDrPqN5/MzLh7CLfI/NXJNqleEw4pkOe37QimIwFwD/8N3ij1yIgWmCjX/U8OGeO2tH4kgHs6oWEPrX9DxzXf9HwbTk36/Xe2hilEALFWnUq4h/X/bqPxQaloLF4kVDTYJ+1psT/W3DDt9CC+Eiqfwd5XR3jr2cMP71fAbtaHBGOkfyRwnDC7RyJIGv3YqEV23jbK1fC0dg2vxTUIl+8TPje5zA/+XmfGmrRTsn84ZUQ3StbdLWeR2lOq18LGWRb6cQjjIccNSko6vrod2VouRyZpzs66ey87QEo/ywVAQPTjgowNsuc247F0CzTB4JWgeHFlXw2Jrz75pt8Ka/Rxi3ZnBa9P4OpfjfFsA+WcR8QsnWbAS0928sOs8qz1WeHHtmJ2rBhXzfxORA4s0jmp9uemN64Y1obw6i4O+cWvgTp5CfU+VjF2UbBtmUGOAXaUZ0kkr95FFkkkudcqGHab84EdIDeySp7bTCtDOymDlhBo664yptoczuKTUs0BRfYQ63m6+DbPRzloiSpt8x3E5e9Kn+ZX4Lse3MQ6E8D28bA/b5YfiPT/9YFspAb9IUTDFWR2hfaZcS/MnDMvpDAA4u76vHRJjG0CPBB6Q+tNTbNItOUKQc2uJrIkyeVUpNkHlZ/9Ego1O18NTzX3l2zy4563vNu6w+g4RvZIWJdh0XJ7HVHNsmNnhXQT96ihGvsG3lmuC0SM8+dcKK0eqwUUFN3deUhHNG0nbes52VPEQkqN9Jvb39kNzqGbTXrOX3lEQSHg1RAhGOvQ94uCwG9MT7NypSeW1+ERVzQgCGdaYh77l7Ek8NaNoiKfO+C2eOlbF4RHR/8Ifuve5mTvjCle0rS5edUzNf4siMdYC0E1ooCeUkpm5HbTD5QnwQjvN5XCmRlfJhK3GpueZ0qlRD1UjPug2gys3RqZtLinsYUH2C5YZ3eomTSk2qFNtytif7r2ksIEHoB/vs7+GnsyNBDHMCwurFbn5plg6hHbpYTUX8F259zoZTRNmQwZrDrhI0/GaazRgt5EmlWax/cvbGFEomG+wQZLE0WgXbBhRvXIvVS7rKqK06qwPRaDwWcqM4Gshvs3xspqckDPjOvZ1dZqxRg4oCm/KPXHNmjOlFb1RTRuUY4SKTglQVkAbHJne7UaIFi8rmGKjZYP1cx4wQ/j9+xU0ROGzsHkV/jTPJLv3TnJIan1OLqUq+DbDEStYlcRWt+Knv/8qPx9Y4ix3y0LhiE8gq8DeX9ClaxdzN7TuQrLHCKWlzrs4r8behTzuwdP2k0F3iHGNIuP+Rvy7wwigdqhahOe2ZE7RCc0Ath+HU3U/xWX80mNfZDf3TeHgA9k31P3ZLEA2ExQ+DXqLFXQ3MeZm677akivHih5ZJNjV8P2Oyf+7nWuB0pLpkOglvSbsfUVlTylmaiJ0ZOezwsJPxBL9thRY5J7AZMmxGnhPz+2p0FT+B31v6Tai0lrLbwJNmPP6uHkUkzQV4+43S92OgyD5wifqeVNoAah+XuXkglAeR4BC6MqPISdYk1RYAWaLKF/r0QG0C7gHB0aqKAAlH5bAfULtH+69HkqDaGq1gFA/TJMfoeZ91vz/nhamMxXoCClRNxmDccLJjI9Vt6tFyIGYbO/LzjXfdt4Op1TmE5ye+Ux3OItJ9Y0vruGBqLqMGaBHlEYrhflrPKvfhZdK1PLyvP8Yn3yXfIZGVxm1tS1eFkh5qZm+LdduFhalYGqCI2LoL6V7UmL5vuUNKPC/JWhoiztWJuqvm7VIg8Yogh9XSMHXrkdzC8DTCsiW3pI1GnTHeevTzfHOj9gqTvNN1GmpVRp4jc9kROkg1Wf5ggC2Tussl50YnMSZQ3NFirYZyLdcU2fT/BNvGTLNM3JgAX3cA2iWr863L/L3xPMzIQ8xzVR+EmJV7awLTg94zEeC+0z4oWKDgQJKAi/FUTwXYKTFM5R0TqPBl9NO+ifWl5mjfzQokR+H//8jfgrDNsB4hSyqxoxdBJCFYKrpJlun9qeRrbO4k8j6K3teXil81g+Vo7EfP0NwVfo65xCs5hDNuLCzn5hEXvb60vxpR2h71bKPR0Nt32qcLkPbBIulySLaaENotU8qbz+eCer0w1QG0V5Id6r1isW/kvICrLa+BmpvMbpmDHczc1PcG06z3G3gm9QL28GTHqPZUrp88RwYCWk2sFyHDpDyIsXCUx+TToPyZa9pBTnBZzRNwv4JClMT4FN0zES7F8qNe7vS53JUoqdZEsfblEfpFeKRYraY59I6tPb0bSaiAYPWUlE5Q0kOVEnwTVxffbiOBK7up0JlHAPa0AP1CsR22C3B27pJXO2jfcsKnuO86bDQ2u+CgJWJ8g0Pa30UHeSdMbZ0q07xzNtr3I1E9BiRLiw/VKMKc0DiUsNbcV4yIzBII8KHMf2iopr5RE2RsoOub8lXPtXfxIkItb2muZxX4Z19CxCWoQhfUH9kbfOzPhuKZfzepZxWFVS5oPzS+GlyTLen3nHY/+B9bEp9p5Sbdv8MCmL7ktKASXr+eZFyJBgiE0PQuFP68jC6YxPzlMpp2yPC9AbcJr1kD6u9uRGECmgvhaXW0zqUK5hn4FLtQYQBhx+P84igzeVvOziIXLJYv9TczOPVdgD2X3nDUriEBS/V2v3FyJQwaNJepEOXjZX78qLjVzsMOEX2WfDdTjFQBeQWd705GEJvDvYqM02KJiItnARQrK6F3SvE0fEE6DhiJA1A6z0tp8AWqE6PebMzjUz5DUxcEqZRLCeQ6RpMLHYo77BsJ/JeCTK9PgLrwIGceFSotD5N7uxhpjlqlZI1PI1yXIPThawdDXvUObJKPdc+7BxHf8ozarkiJGbhffzRZZR0B7FCncuesILDZYQX6X79Nn0hDalTevR35pa6vnej/nZMhbnX+B6+CrGuTBvzoAzGH10/SbjlkZrsyAoptlAk0WO0KAXAwDFqJ236gjePA6LFPhlSajJARSRXCRXTbkcF/CWIvrueEOnC0kklsc2yaJrOdCEsy3JyP3HTC1JvDnZcou3XULj3usUiWc/d3lsFa4D6Oa5/AELOL3Argdxib7F7Tr3Sl0X9rf+doBrlLEf+2yhapiCz1Xr1mS9Q95q3+6C6eJrhOBlGhh2fUWLmuRCKvh/mED9Y804LpL/d89/86GT1TentcDiSomQKcrjHhwlFlhgblmnJ63m1Apdpi2JOMn/gCJ7ygPcvyT/X3RGKxw+XNP+UCU18q9J2VZQRcmzHYBq0tYUI9LbELGgkEIba74j7+oricWbS3OJoUHXfLoFtmuN2scVeobPHgrPUtmlZ7EFYyYdVW57il7/GxYJ2dGYouHUGc0KQZsDQIp7VXJCrFd43uyFZmBi9aX026GR9k338IbgPCfae9HqM0kUV5qm9LUKrD525O4tzBU25LCflEqkYUbXw54T9kYN4yAbtKvPvhvk2oGWqUjaAxe6ryaLgxImWMsadDeDiGh0Z3isnsV+8QJrqcRD7SAg+lXUV9Kj20u7CChEV6PXaIYh2oAgc6BXPG+DpijtoLmkcSZ+AHNfAD6IU7SeqjfNUdElbwaubk2PN3JYLBsjXxNCoMIG4rhoylEj56Pjr3rpF4Iv5n+FpFLJza3aUIHyWSdVQKMMFSov5IwoHKn82Yak/8ByjrMw3WuM13uZ8wRccGlyu033UXY+FRaBqucsoq2NESumy+szsTvIaCkZtC5oh/OwT0BwK6+EUJZD2ADISEWrTHq8EI9Lbut8Ch18HoKa1p9xLb6YxX3qy0AFV6BbFM7MD0AunI2lO9Rf5ngcZt/eugJ9Dv9Z7revLOPwLJzKOiB37mL761yrNHEzynwfuNEx7/gd0o6NziStLhRXb+XOfJgNOf4Zu17HoM/sLfgtR3xxO9M9DhjWJG26FF4FAU0dwgf3hFjY2HhuWD4qQR4gPX1u2/ObSYSPzyRf5nK8+503+yahe8FJopK51Q6/16L4npHyBL4s6j8F5SNlqfIXE2Ytzo6iP7vd4LrBFADRfdePkVQYJjM4qPqb1z5XICLErkzsqRNlbIbdEevkdYREsdMfCx/6R+UQi1DQ7tlWB4+cQJUPznN19+9WTSvS3UjNnTtreBel3bN2yP9lSR+xl0oHW/JjEpuXm+f4H8V83y2oiR1N1ckERobTm9q6yaTlWWo6IOmy/S6IEDpZ+uNNXwGcTUqdovG/pQCg6gEgv6odmEifETCbPEblIJdrQdvyqbkHu+WW6HJtWJD/11kvOe/4OTvegcScvTXqAtyF0uKSJsxKVLqXccBoEWSI+XNHHvq4SY2r2bw2jVfMvYm8ul7L2BqjFL7aaGCN0WD0t+AgdaIYCLyb9myklaQQ5uO+5fd5YaXvvistWOrjMOeAE0RmWD5syjyaUZgs3FEyvw8v/1qQf/1BfYmqOoz5pl839lXvsnvo/na52SBbeYaAQE3I5gVNCkpp2CMwYLAaNdo9i95qAkePbnwzJqAd/qLHH7Y+lXyK8fqT8T4YskK9oqcRpeCV3RfA/YB0WE/ZT43e/rMr+EgxWd9mCO5tlleLyPoHXMUX2MclHv16NISZd5FfH6VAn5neFKOT9hbwG1GhCP2Cap8imdSM72lE5OQ2nABeQnjGvIHHlyNW46G98aCe7+M/wt/aMa7t4T27EWjstMUmxx77X0bvGkG5Evl4ZVNNLS+XmeK/0TjK1rrZO/hiG4kymr2Q6WTJG0GBbd7QLTqKjxhRT+XJTazEoGWUfF0ZA1yKb0d/rNg3jYg4Jv+oeQ+TPwYqhSLjw6x5ISJ8tqVMHyrpUfaseZlQvqJLb2tgx7zJUeFweljmaK8q1jRfwhfTCOyKKMQ2IkKqffzz4rUhx3FFyGfVQSW3sKrKMKVpo9Al2IlQbZHKLFMnCWY2vxGUjsx5sTng5OWsmcNTQYd4l9mEPPSWuI9xcLmUp9v2NSFbJTJ3WmToXwu0aFpEq5LjNXNK0Rh+P/ZPxu2JgtJj+txN1vy78yyshFq94ZAvcMz9iAurVO3nbrsSJGNs0NwRnIsrRAx51EWCPtMu6mCMtdEuD3bqZ/jOkpem6vRT6YcGpo44ANlNXkLH5qUipGD5I89kbla/mPMoHWEuhk3TsIiDcRjrlk4NI6TcZpAes+QGpG3hclp7FRvG4QWA+iAyV829wRWkdWn0GgnWes5V+hPxrKI6nLjRoGCtLitdy2BYc839ogxqvZNQnfzIbBXDyt5F5b9n+WuQ9JdKI51aFkgVdGegQdSpuP1nqLFMH2PkU5v6xSUxwc5rRk3UPo6xZ2gM57XJJzF3tUTdBbuuasxc6E6Eud+XOCFrlJcAiVDh7y1s/nR3+KUSuJR0/fCH16ypBus6hmiLNDWJXAfC1lsN4jGyxE0TYqJ9zSBZ2p2NupoAvoTd6UgC4IbQBU4f3bXcaCfDiGagMvrkMjVYjwx6+cDfIJbsxLadl4QCx+LAH5NsiJdiuTrlsPDh8D9XYgeKlxA3RXY5YNZMhDN2jB23DDMsA7OsO5bpRkiHHqmlsDCGX8PNei2BRR0vyqTfBXf4fNMchC2wuNxDD/oDU4SZOZhoeShhOTLnh8A1ux04LD+9cROUW4VueuF6NdY1iAxf/B5/+R6OhBRm8Vk3VTAbCu1Lm4AaJgYVd/Gc4SoBubbgOVrEAEk5ZXeyZd5P8ug1myR8ZZjfYh2bSvGHIPJvoURmdCB5dLcSFJ/9WytDOZYhknKwWlfxzHE75GlV3g4AY94EhKbI2zSxYIkS/GmBLnmNfJEOXtDPBCdMWtQrq4nLBDvCxRXHWi9mwjuPEnYzfoxJb5iI/c3cew2E9kBzpvLMlsxFipsovz0m1ibb5ppPFa1Ikbn0OvrDGNUwY90ErjIyNWXbo2WwK44khi9J5rYSF2n2Bv+VIvG/x/e5WkMl8512Gq0Kx9jWLGl2fGa3NTL98/EXYpxa4G/UF5+jA/uyQ0WfXJudtyLz6Uo/vyQoEz3W6VgwB31j/Ba+6Kt2bYCechdYTGC3M65DRcIuqVqEPKFdGrQJSB4NFn0233dk1hSxLwtVLaBpl9818AlTgPFLdvVvgNjlTMXBx/UFmAK/WgriCSY6h3Gfe7MaDL25UsQDt6p4BqeAG6bYSzpihPOkhOy7Hnz8X+NtwAW+J8hLAEY1jaLAuxA+yWLHFfaUVG/fwDbJ3ysca/EVOnvseu4kKmtkQyJbpVTqBo4+nk/vjdAKtjaHVwOjwDhmg7rhWxVgKw8QIEZDL2q1tWiyfVI6DQrwxf152NRmKgHNNcnbbUOegEg9ckWwoFU1AQ/5FYHIsQh8ZO8d6hPoWVhF9tA0FgRz2gqyMthZMROQI2XOpdOJODnKZAb9jURUIFX40I5MrM4i0nzGQpUT4JHEA8xQdHj/hh/cr+QG4Ft4X0Bbqptc+m1hNIvPkspt0g5Y1gF9vD7HdwDYyS/HqVkWUgrWKdiGgShLxQkVcxtTVmTs4r3rAjTOR5kIA6AOE98VPlSc5aiT0asP4xz1YhESGjCQ7Gazbqpn15pk8ycwfwEX0tTfwe6OtGboci9SxgwCNEmwzz6t0FnCPvW03dOA+1lvb8q5U/a05pg51My1z+hYfopJNn6Tl+voA4sxRcwLE142znkEyOtELhwySXImvfmrbf9y4BxwRr00rHbaxUCeSWy4tERNTD5vWLq3KAYBoq0vRNE+ubXNQckLxqNTTKkDqeM/XRQD00UQUiGKocGw+b7aRGAz+X1Ti8E49cpgvh6haN0KUNv1uqZSS7E5f741KExGIl/mkTxxuJ/whpXCiCXUm5WSbBfBem8mcA0B1HaIW2KKNmIOrB6Or54+pKpFHmx8vrLIfm/hNxMkcHcQHAJdXrbyTuTxaTdQiEd86ZsFPsJqBXIiFX+jztuKCJnou/i8GFfM/0VM83ApwBMTUNVwXkD0T0VmnhxpJ/Vbt4s+a9gZb9hc2/2sZZAx1wEKshTk57rQIkWQZOdf50ZAFdflvTdjYKeG5vZKb35aTaurg5GbxJeDXabPC4m1CH2Lp0DgMGtYSwkBV1/k7owU902Db6IvwIYh7VauH4G9TzTsAFnyzoh7zOg6oq+PheXzdVbaX5AF9cdppeLWJtA6A/vYu4PVa5HlWST3o3St0t72vp3LB7v+QTcBznC8/cn4QzMUc5WxRq3rLdVMhwudzZ6xnIFd0Ammc/5JcLh5dpANIY7gRLvIXPy5Pq/dum0GE71ycNh+0L9afxdwCMfrG0Q1vcOUvNrBLVr3TzxtgmqDQ+fCjIbJqjoMUviwTB5uWo2szFPAzrSo8DHZ40SMn3vtdW4azvJun3289LKc3pZh3Jp2ltvpJjLGbHg9fDQ5S6QGN8QmGtWoVNphq9yjH+dt9nohimmMy5hvjDyZL6qwWHArGpnPoIAm3tKz+6W6awtmZT92C0mI64Afk3WZueGnbbgq4H6cLHqAExYWmgSGV3Wf1Z1nfQC/57aI8LKLRynoPKG+4VZjmObEej1rzaqwJ9rVdeaOJHFB4Usag6CCcUzo4JycoSwLk0fjtk78KLmi5/1STwJ9hzzWuXi9MlDFEktKYj1OP1WLsWjR8ud3yvib9tVp3KCzBK6qo4GprjP/f2Krhph6JxkawGQSXzIj7dSIm4XSmf/EJghdZYBrdnQ1W0H/Fg9X1+GBeq3EXFzmImpIivH1lC0vU0Ke6I9ndaVMdLhwtHmA1lWULWoubTIHm3g9/VzA02UcUFyXSzyVp8jA6qbJkMZlBFroBeXAUbr9ztEP9ufnu7ZwIPs5OzOd1Evpsc3Q7pOxZDmYaJmXYvOzbCxFaDCtP99LcLFrOXaj7aE0dKrszNx7kFwICB+LiiDcLWO8rcQWK3oeZORSSguKkA7K/7iUORdbNTdAhriayIelc54qrYbjxSp6GoBBBK5uykkU5RR4osByeWoq+QdY73wvLMOAuAhgT32jYwpITAhG76RRyWOUz94TgU43HsJX2/9lFBURVKx1zmLnhirHflw6A4mar+mtyILuZLMGjb97l6zzofCcSxCuw6VTaiQOZzUIDbdbE60wH1qyaoHyOPjO28uqqvc5gav17y1n1RyhVJD/T7a3agGFrvmBEHwT70gWric+AJhFcUspJTxLmSTS9mKK8S7wt7rnifZEPcMgWAwIL8NiUdjKCc260sntgiNn0QHMMIXDCSimvKpvBlSsVkU3LkYArkQztV05DdMEWC5SWt52qMxknUu3mvlCGN7Nk23v9AOiKTtWEQiBqyL/yS8tnqDluk4msDlGD5+Ba69iHwqo4YwLSwPT3xlA+w/HSpiS4j634zjgCZI1jZdFyNj/nSQEdcU45VYIoapPpDnkr3e6RIunNTQFhuFir/hZDibhIhvESzTs1ptu0Rk/QcygYMjDvvod+jG34J/aWs23HLEY/T0dsajbkz144y6mzRKH+Qe5BvRHW8SK2izBtscRlKWyN2lYzPad+o/Gch+jBeFzL/W9U/z+Hw616ONoDWCnM5TGbICi3qE2lQgBGkaUDQ+3LBr9hzxoGQHbAoWZ2vmV6VgRgyqweTPCUEdlEXtyXDeCEWHug1Wo08EA5vGe92vZCQa02YXC7WKJNIbUauxnYXPd48Wk74Q/Beqadke32m5rpW9wurhZff04itMrcS9kXpGTVLFfkwvjjG1bQtcjqCOk+FWnjuDZeTeRwPwQ9CpzHmEUQkXYVZlZ6X5yHryHN3IU5ZRvCGYcslj/+8Mt2d8tp5oM6wbNHFrWuNq6XDZVCcO13DbUMFJhRKQ7maDpakkq3KDMQPixftbrfjnZknO4ZNP1C/jBBcM1bFKqmQmAdAJfhfh2SCAxFlOgCydPn3hj5NB3OAIsW6lGnlvh+Ky56wwlsz27bFhNYgo7ClIA1obhTB720OT77hmeUgZoHD4J7ECckXsJUQQxQw7i3KS1jVgixnJ5lDNdgqnoeFrJThi31vq5eHygC2pQnzfWt6TKFk6Gr1fY3Ww0pgJntKzglvmAf3dyQ95Ms4rJUDJbo1XwGNYbZizZSXYcvKWVRm28L6lYePgKYxQ33mvoC24/Otn3UexPN1ZUkNxNzR8jcubZy54B5bMzwiwSc5kM+8MCMkhtEsg8ukw9DtV5+0IjgK5yWE1LseMbTs60ArW8SWtBWuOMv0UjUgU1IcksRUIlv6UZrx4wKlRasZW8G9CFndga//pLtO8LapfcMOPne0vdjp5dRy9vNi2Ms+xz1i88BdOzCGCtYPXvatpMBYHJSW4AWNSF56U07S3fk9vASSf+zXnFSB2WD+VjMeDZxDeMJFhbWdBRytLBLVYr6C1eqGb3ll13goL3SyV60QylTHLcbdjgREfoJt4ZTzCnHJTnR1y7P1lzeEA+BSZANuHdXzBUPp33FV2aHhv+HL+VlqZpYcV4cwfPdgIOl1lSl6Nh1yRgnQXEpRJNvq9+4X+xgHjzl7uWgy5sPfYA+MPJ2SrzGaW9AaMXlVfmPXVHq3QaHa7fMM6kyDKrVaPQx+GM1eQ6e9zvQ8kub6HEC56Jjw86UyWFkRg3w1k4eMPe1nR7DGwb3O4a1Ic2FOe7WFwvzgw4tU5ahJ/Agh0mzP2Pr6U1/fKAWYdFvQaV526Fpf8iDaWIbvJCgOFRF4VmPuISCnb5P0kdkkD++uR6DSj+C4s/mJa1zP/AcIaxFmwxgY5rENuERufw3+aLmXLhqA756ziD+jaGHd0OJTxHdXTvpNv2s3IqKu63lvlxDZPZE7anbB0sCRIW4mAZS50klirK9QoGNkEwTyNkVs+BB6fglMNjVrEQ5frX2l863l1kPjhtNd2UoqFFYPFhtnolpJNQ38xf2WaRPeuKI5xjYL2WG3HKe8GBbr5ri4o4OWY0pY2X7tWxl56o+gjjaktNeocwIElo+enjUjwVu1weztU/k/c/6OVX29gn0e3yyjbVBzHst0ca8IdkjO0ONTIuWjADXKVh+VkTXxJzw4X1/BgbDbOaYN1V1D/A25qm1LnG5HXItNcnp9xbzhkBhld/vyEUYbjURHfcCsg1agK8RGBhVIbF+b/39cxUoW6p2AlteUY8uhR2wWsUi8mNKeCpwbAbFlnxKNbGD2wcKrnaD3jh/P/VeGGF4el3pwn+DfpSn8kxPxO3ebLwlookvMywVvfcW0Mzd9wl+3a6CD6fnxgDPuUy2Dosesm1c7fdFjbx3wMoLnREvvrFNIzkMGsH9kXkfB6yDHhlMNRshUdFuWhrSIzyQLIDaKP3tQt2oRdPTFBXAAHKIPDNIh5M1XkN5waCLOL1dJgPnv7zrbwq1BgyZ/l/YtdCTroMNXbUYfbQYC9evg42niS4D3KQBRtbYbUUrwFgRMOBwMqmi8B/kLeHfwNSopr2PsxW/AC9GMK0SkDy0RRaQM8DUCPAuXg5/tf9pWofmfcKJ4vqnsnGUI2qG++znu2u9vYaenrtYFe5L+ztMunf3KdFzg3dcxrxdc4yOtRFJuLR7c24CLhB6nEizPrvM4+FEhXLq8xpHhRf0yIQNNkcn0h6NpzIoecg0Kc+rN6dbubPotLR9YCLfIWMPkKWdGkL2+A+6fAAMzRBSArsOdfa/ZxRDl49g304OLDs5pZnlAPA5/wpp5J/SOrn6DIq4RQblKwf1xt62fSn6edyCfxOQ0gruifJ9l6lpalSJ8OWhPl2CGt1T9mmXXqKu7pv6/dwtJytGY7kLj/Bed63zugGAziXDTf2h3L92kxnyHCwgDQQB/uD/5rUHVVHm6CROz1oCO4VwipyILIu00WPWgOH6HxA80WH84iffMdmbVE7++5hjMQXUSQkgV8q5LAzdwscxPfTyCe3kPNgj3JxyHAOKXzuZWmEittESkkz2M0FMhU5v8Sl5PaSZE0vSP1qNS8Z2116ZURIxwZBJzmUS76TUWTT4ncu87MJxKuYBQ18M9JDysplJyLRBcGGJuNc0UTb0LBugx66vglwpmgKakFPKTgWHJGaPkaje+H7aNkGrdn12ePJYcI45MP6kvReIdgSwdRnEDQC9nE/b1CletfYNEpP4FTjYal01rdEdqyCcRCSTyp1pFYW8WhTWqepFjyNd2VqAKTtMSwrWcp6VKilmGcim8G/VW7XpJEif4XGdmfMBQTEAQsFOj3QhzOd5lgsIUa0gV9Nl8/X3dZ2ucBtexywnkDYK2KN+LGktree22OGTbpU+34VFSqMfuJ5nBehEWuRCb3phzO2PwdwAclOeDbRC3TGGifK9KSdfPqhJT+iuJpjNMaQ2ideZEHyFJt+pUW4NFh90obD1XWB2mAAL09Ox4/oh1B/zCghrCGpu9ZULTLPhyud/q7VKwPpWQxCT+An+16qE83pbUeinDEPSpPg6NuSC+3931bi6Y6kBH/y+ryAsZoppTq9fGeuO0O5dYEsrftLOHaVD/GmRa3wFdZH1fr+BrzR4c/RE0N0+uhv1SZ4Xl38c11NxZTg328ddE3nRTanFAPiCla39rDHLqha1CgxAzBUqQIxKmJoj5bVKIkyaojZglWHIP4JClJA+Fl49Y+iVbavAwdNoci1XLUz5xZDbNtNlScTvssNGR3ZarIkuz6I8vT4ckJluklpG1jA6BeBlapilfl8+rEEJsF0n9QaWVOJ8vkyL4DPL4jib639tJmJwQ32cxUoY9oYKjx2WMfDV/vSapBb0KwVWKY6nObW7iNiiOcISBsssvFhaxddO+uaX2N9Zww71G3Wg1eOG5bxcEamAmeKp0qMZgF08n8SvYz9jbkILnGfATn6Z2GACyUwoLEkiwDDUwa1VLKPH/TD/XkBjHkKG0RainYjRUR+rH1JsAutwV490kEYJtE3l9wSb9Ezo4NEWJy+8j2jp73MGUr2AP1GpDTWpSUL9qspt1H+eSjxX5vPi0TWjntRSm5kHy2zkQbbwng7pBUwP0bSJBIXwZThC1URU+a+XCz4OALPEgFGQwRMH/H+dgBk+CHzjG31P5ThypoVRu/LLTqH3/k2DbiYe7ccVmtJppe/HJ+uT6uHAIO7t0CGdinbO0M6mvQ7BFA9F+yKvDg5jpPK9S8s1OsZlU0qWJ9aYFLHpYvYN6tS+0brl3YQwtOXqOlw8vLtbGrnveHSLZTIdVsojTlsZo/6GMI5kIm1jPuEfaQIimXUFs1/Vo7FN5oRuyhWmc2gECc2SIjXWAeIUz1sNjDcofXGQYTpkgRtWPQZbFsp4esLtCbtxezd6ltKaQio3Lxe79CA9wjddFPC0Vj1H3RR+sHpUyTFB/egmNUNcWvNu4JDcJ+s2xMwF6lhnTWAABS6c7pao5XSOK1no48yqK2mH/TUcUxd3y8fWzcQfRpIUTi+HTQHIpGk8YBS78UyQHTiggN2JvgzSl6SZYSbKwoYSeHTj3V4wi/Lpmw1dQZ1TeS4bXGAoxVolEQ47KIZd2jYy6r6biH8TEI4pfAwp5ew8MrCTMoeSV6N2+nWHVcaIpkPrGPqEzhOZs8quOdZOBfMaunxKPsVvaiuVvzqkxa7U0BcQnrXcr1SZDTUq2F+Wbm1aRnNfEUk87kUmdINILFtH/GhmkwLqQk2MIRD1BLuQ+zjoX8O0x96GRZuHskWBGBuyoRxXZcW0scJ3iLALeA8/mHLpAHW2htdjlnoNI17W6gnqrpTiHt2KJjSDPrNi1XU64gUobgNX2w6hrJyFde7mh3ejMhLNFMzVIAJSBkU2ZjRZAJQWH0ueVONCA7aatzZrFhQyvhvAk++ysroogm1zL6NOmFyIVAAbHnR6CHxjtL/6gfuGgNZ2Hi3YbXDOpKEWx9g+7lzoeCrTE7I1coE9DYah75QXxbcRJj+6IAY60KA+NpU5H+lYIHh0QHqUJjNcdwytEnqg1EsDuZ8XcOl+7ffqLW5UrF3fqkrAbxrJ2hBCESiAoc7VQqtZzBlxL1JLiXDLrT8+06JjyDCnXUrBulDATjaGcg1Ilhqn3OxjSLgm6F5r5idr/4XBl8iDdbDMR31AfY2AwUUvlRC3gxiq/UY2m4eU6ZmJkrXtGheo5wSd3VcVLxVAv//Oeiis/BChsYpgEixaAPOvfPdUombE5l9c4BAV47xIIlZB8wPiifbcuNqJYG//cHE/xsfVmVw7f+VqfIueh8AF/hu+Q6vbk44QSxDChUnPKMkb0Pyih6C0youqYgr90I2LSGS6mXeiBQkKZyCFrTzDTn5T0tV1e20je2pzrkfiXWMBX7FfJllc8nMPek+HpM28FSsEpDfrBJuPK0uiAwCgFM3+E/4XiLxzKuOlQ95jWz746up2k8QNAyDUxGWHmbfMAHZzsCHFLSouoIV2Gqc4t4E8jZvPCw0xlCPGMBXW/qEAhf6oJHVlqN0JowsYrRcPVtImvkGIFBNN8c1XmIJpUuCvndmmeEnJFl94j5MDGwjh1vdSXMVpQto3QLNEvfyCNIOWb8B+sVB29sq97BMjEHteedb7RT5kyjCaAEO+TfowmYh52GdreyD9EVN4tss3RQO2ehUwFmCWfGGt+ZIgBc+wr+qTXS94yuuRecrGE3kxrvzHpJkl2N2PjTGXjGXlelIF9AH/1LPBTH7HBWQ52rfYWLCdQa82cgqCmRiKTD2c1CuFc1kzAyestHuLRLjRCRjfafKCcNUvQiyOhOYnC1CuB4Pj+as/QXN+ZzsIlNQzIwacsu/nufkJdqBTJ7GMLhysvdOXDWLEW1JE+VuL9Od4WyhVmjyNnc1TptjJNAHB4cTlxyIyXvuJQ8iMB+VQwOR/K45njhPw59GvxFqoH9UPtN7PvUiVF8awuJR2TQ+3WImnkL+Gwn1mdo2wjcZaOVmH6oGuoAmawEJ3gmct+b+SXLAIUqTxMmOunTVYRdSSHd27A3IqAmwnaMPK6NahJCQxYMgtjSntpFMl8SZUsOvx61b5CoXiBff3///qP9e4NleU4dwaVRLaASwRoj9OEbg4RgBtWesao/WdXnsEpx7cr0jh0ZzmLASex31ZsUtrnIICwxJZW1YkMid5WYn4KxZg8j5a066tmTLkdDJJuC5gamsZhue/4N6SFjvPoC7xvFUFrNGjUFhwdHbdqOs7osI4vVY2l1/yZidZLGp+H6/TNOjQT1Bu6uaeBP5z+O1/NFeuamcR5BpdTG4faZt0AM1ExCbGXaUcI0fusosGSv8SnA8rTU/bzF+/XLcZBLhMICMCjKsht5Ap+x9yjzWCXrYbT+l1R69ybKOhihF4kFtC5YNc8CiBR02BEDlLWMwgoS0r/jgXF1wRTaMLKiZZ71Tsl6Tq/QZtCiHoFjMoRg/3JvJb0/aH25WcdQr1nI9CjP1VPT4KHxecjteRn3o6vsI+4VT58UH8VamRH4ojw/R52KfT81NEXyfekDrUjwKYpT8RDc2CoaIt5LUJYGPP7JGPOXtTLj34Wa6MfMpQeTnpREcZ0nCMdbHOK4qdu4hS9/US1HezueNmclVAAXlxvyau/OnWH1eMPPWeC7KTqvLVBqkICFhFyPpfwyt1Ah+dlXnQZyPFwsnPJr1pP/biViqY1vBy2PsBegBeqpcd/5devhJRy3mWfnPWESfRl/C07ePah2pJIP83zfZ6U/aoLw2uKpA6WQJuYBF2lerLZLn14FyKeP+FjulQkWMSBTFa7h8FSwTnT5joH/pYzLFt2eOdiinMQsJZGpNUOivpgHdtteYv55heWb/Ot2YDAuDqZjwLwl1GEVSeXX/QqNWQsXbPYFXKG30k/yFMz1Tnj7Ld5PlI4rtWotIzr7tjJ+riGT6TtzyfIE4yC8XTfuP6sOhTwRhsXnpyesFBPStegSKZh03uYrSwWL9ztyC2xr0/AaufaFiIFnGb0uNhHrBOyzJlorUAyQc8wYCjFjFdkwq/djVtxGbFmujIOqALSnjhPAVDqT/ItH7JVT7S9ZNuTuOmk65W/LjwN59h2JDAdNQh9mwzdqVmuIhR8jJvl3Z/NAh1FOddmqKFm6k2WX9aD7XtKHqFsWAFtC/Os0+JTQBP39WoRhd2GfxVGA8s0v6uuR73HYAMQZWOW3drcvzdplrmh+s8cVghkeVEhJ2xxKN1efynKBkY0oswes9Qo+4RwNZ1gE3WO1ZyYBvaHIZc3lUr3lhzcQ/szvjh3Mvrx6sZrL1AzSGGs1Mv4WZc5GA8hE7udck8CNhJuGuGWIeqdWXeDVKyxLsR0uIgBvX6sXbZMcO9MYE4Qa5bajQEkpIkE2A3bA/n14j2stqVI3Cbzv7F3UF24yDbjYJO10aEnQq7AxpCruLd+LPJ/iyl617Ntbz/ZGZyJOxfohrcrSLV15wW1ByL1mrX/V8AtixVZ3lOJekYyNuLQC9Xdju4jvwoDkmNvnzkVQSukRp4itmz/V+zVPso1vY36BzcoyGOJKnP+HfRV95GqzSEpYOxByo1T96NvSTW3kvLIwRor1EihZjRNghmmV/UE4JdTMzEMxj9O8nuD2RSP6AGSzqLSyfUrM7rPIPT28vFnz9fmj75b//dpSxyzpaxGaQFFKREuACUuGdo5pgY6ahIEMxN14lbiHwJxAhPyJrgpaqq2Wxe9x46AHOUfSQ4vVnygAUmFTA4xjHK0Nz9MgNyQU8okLl7aWtavtyKUSVbjnzovqQei1wLy/1S5E4zVogJUh4WI/sUzafLsG+RnPTspgj4yppgb1GHaHGVO/UBsrlVWUCzL+wRvdXy4jrDB0sUEH2vJLjsSxclY5LX6HJT83dudxY/HAntJ6U4/uJw6vxOldLDP1LCDrJAIJCBQpe5x7amiAp2UTqzywHzs5nvuxNSyCePrvxSN0hXBuMd9CIq+rk13dD0IIdwBixeJT41dVTXRtllP5TixCkuqkMAraJe/koLqaMmbYsKytRnb4fB9jF1j4ApO3iWZ25GLHOf+PGdU9GOw3jtdnv8hIGVPM2G8HZqLuUHIWkmCA0A1UKnhbVd4mPfCC5W0zv/ZxNBJ5+AUyUCHIO9iy4XbE4bYzIhqp/veCTACZ2skQyFfZNzYrOuQzvvMDNuIPiw1UlPNG7T7hXDLS/0XxMRIyFB2SYnY5KHn3/sdB4m9VRU9bRFTkOwy4loKv1a1D43mKUySqb49um83NUotu2q32Sh/LuFNQDhTpRF54X2v//kzoAHd0WxroKWhioItpZQtxKCLcke82gqYtKLaC3g1NufudlvxVi0o3qJ4PEULx5mq7vEzT7zvo4zogk3mvjjhiTzVg6yImsDE14Qv0H++O3FNWQEQSJ4net5iefpIfguSiM8cT6QRpuMDYmMsW5PbTVBkXpZ+KopPra4yPC/XFm5qA0SoBW0zHLTPfKw7pAJlMW6kpVDYCoJ0r/S8t7wOckpsoL0ChRqJh+7aKrhcQDf3yTZzn6LSIUewG0xo39Cbr2XZNPsrRxDZ7C8EIUQx1kziZGgHvsomtULBxfex9H2OANp+ym+VLsRtqAVMi8oL9f0sJyaRtyXcIX08XD5v7lHM1QzBLJZk3WoEJNdZ+WKrXXh3kpVQCsaLbDZEHQrnzZtSoC9qGZegEQS16VjIh9Oxh+Kt1Gf7C5HnghDpcMAUcVWzrGACraSqnhcxjB9SSF9VeJx4end5RCCswPed5+RptuXsNOQaztMkQ5tPJrFkN2AQEQpg5wW3/yzDirM1bMuH1Uquu1CLFIorkB6A3aCcBBiIXBMWICvAZdbIW93bcNEfz0FBTVJMsNnnVen1ImWTtt+8MN4Q9C5JSJwbvWNYOEE1S/ppxpk7cBPv5vW63giwcC8Hsk56D9iUx6AjxJyItYuciUpOb2nz/+L4D925VGNSzUok4pdRe46zf62tOG3iYkl9Q2EplQv5o9lnGoipIfbgTlilaMtUOfBEqUTTwxWUKVGtHezLxJFm8wT80z5PCZHP4rYLFx73JGMyqRGqD1/h115HK3tiIqqhKIgPKoWPGPIXAtEpNobjTZ3TWeBslzspXSlOESRPt4dQX/rie7IMQMvykCrBsG2QlY7aTvUopEweb4Ya15jnb/6dP+uD5PoPH1ynSDGugts9bwvwhOTVZ3HOxmybxf6goWICTAAh8mg0eTa49RDDhW1SryGI88sHE/nI955HPPahtbsxqmV+kKlOkUZ0/2JBHiPdGF2CWoSl0qHpTczXTm/cNtR962kTsC6X8+3KpXIA/mVxAiRCSwqz1zbu3ipDs2JCa/HIdQuITPr/VtLjedLg0L4e0FwJGlwtLm26UnY3lsxGu3GS9+0ySB1Zz8vIaX4KQAftw5t0kbjs+jfPKqwMZHI05jgVFxLj2xgRgdEP6Juuz3nQDdpuEClcTcCPccprx52qHUzTL4nfElTu6K06/6lFStn/UqTQD/z4KZkvShnwxYE84smd4Zyj4EQAw0dXWyBWSFlsGM15cqom19ilTlF97VoM5RgiuXTYzgANhNntBGiJH4wtKF3UexzdAo9V/AL/VeveXbnFM55iuCjlevQJOKKN7xP41vqZGlws5mYVtA8oNop4y0XqGNhBGJxEJVdgIw0cvllGlyns0DiZgsxLq8vintGzv4yt6q5tT4G+NgDpZBa2UjNE9dkqulP7tRIZeoaBTnJrwbXLMFH9Rhi08hJgxqtKEHhuXbqwdX7VQ52y3eDwWlUYuFaNzrwQfakHBTsyHeOculIzmeHUeEQOVpeWZbvZRjRag/E1QcCE8WRg8Nrr3kU1F3i6JL66q1k2eij9CYn4h8yrZIAGClIeZMM9uCxDjxZhm9XZkow1Y98e18BjFtU04hD5HY5VV8bQq3jPkkraNSCrqulEUAIZk1/HMB4D+x0kwMsqDjwCeCfIhko3AR5wR3LL5wvDt3Fmr8S8ply+K93w3MzEDk5BYnqo2WJyE1qKY8Z58h5uLH7wudR8WYiCNQH4dq8vJRERvIuNQ5gP+8XO25RQxrPNFnBodQPKhTVwEu6VdPX/sqN32r9QwgCLbzjZLU14VrMVPTc0pti4EBCQOJ151wXFWI5vfZAuge/Fp6eNOweuczkNTy2rclphU+FMH14Gl/x6rwHqozhVeOnvpi4TmHqnOAg0uICD7SUnWTbZsL9UEY9eiLLB/Hol4s4D0WAm/CRoGDb2FoKKQYZQTcBpwYXLetqMhYYnTo6BjqkGb/WJomJLrz8qvSXhLaSSdxrLtSRQyf7RU0Vfd4fP4A3CPjVE2HbcGU6uRymP97b4zyTLrVU7B0iqbbvM+ucVTSpsSPZFLwOcRJpV1N+F+GCU7uISEQ56nVuIR6vPJN4j6d1m94yW8Pd+2QAMIQ8aFM3nIy5+CJx41gIjLvXr2/JKrDlXhuPBWzRvLKG5D1HlmRv/yLc15xJ7bpXV43sUQ0E8Wg9lQk7Wk4lk3jZ1L0rN9nQyzOKstJXMa18Nd3VjWCWovnU8UUXbzf2wv8UatqMn0RkHuchZCGrQ2526eoB9CU32y5EbGEaZWf8wiBUVkKox8AXOVKbdXWGb1ftYYlKJW2C5kwkCxEsSsZG/eVTl7B89JOQnKH+upfDS8kkeCx1yd2T6eoyRPWOMjNILsS5K+AnSJJgM+C5MAR0rpqs8GO8hxJR/l7BFjBTsQkENSUCv+UMIL6PTLmp2yB4HrKxE65JNUHWf05cZM5htyR4fzed+KWgJdyDNUHYFipk+c5CDtpNobTzjLac4rQJwZSIfopvU6kvm3zILOA+/JGLap0oXxLYEg3ZaEpvYap9rbT3r374tOI3xNY3uJJ8Do15Z5z0VlS2w42/BYWR4lZEvRFBo5rFPLaoP7nmgGBaNX3vjj8gZcCZuTlpiogmmOXtoPIvv8EmbK1xJf16zyPSDH1hYDZxxNo3kQ1WuDtvIJO9nFr+CIKexokMkn/SjVqIQ2dWOYEIWNCXTQzBP9w5cb+dxqIzMFcnuhPsXN1Ma3POVR1syrsm9LicQARSAHeZ6ZE6EzdKXzO2kPdjpsNxxZqU0WMR3g+Y8/RQ24xuLEMO2SkcIScO61A64BIC2twrCSrppCLUhWE9a6x6IFpbQ0rEIzNG0JwwIoBb2kABBEx9YQuNkW3f3Zbl1UiO5DBrmNVYvuNNyHNQzcnnjgkxfQyg/wymMplPGaBq2XHWr6foYBXVzWG6L/yO0zdzuZnZMa770CVCzmphkxB5ua3QbUfBuyiJT6JkjLPVJKX19jsV6Kt8b7nVqYX7K13G+3cHvk0eLbAMMMeXBfAQA/Uv3j+QPNOgP+wxYK8FlDWN5Rp9QL7XVKAukOsxCZIH0vst8wEDoK9aGRXnf65xKVwjhdDctA7RjQNvkp3HWwzgz3PpYq6WTG70GjEYbeWZ5FC1ADA3a/06lY5ryrw+hk+wQEwHUYfFpL4egfQhQmCQ6dtssWsvyv6+7+9GSa51ZacdpF2ssdyVKJACW1Dqz+GxM88P2+RwVrMoqPnSV9Bzxl7f3uqpc8DpJyS+5UOO0EHE5R4wYPjVVqwXSLu2b0mxNvuFMqBNAbgraRwSN6lv3JMEXZeDOUXmw3OVvQwLIY3/UtDmq/lOovHZ30pdSMmDtL/Rq4bnvOlfG8ud10US5TMXS9xBwgi6lUnxs9wIJgYgv7bhXKtJtHDwSA8Cm4LISAMQUYWZFhen4VYVEN0bMVjsqtxbJCGhKoeMUg+JwlzNS1mG0o4OUrov1H0//a82E6yEjX1fyCfHWD2PY2j5VCax0xTmypgO4xDWJSOUxZj+/uIAuHWrG3rW1ebrT+t7HJKgqg+nSXcypCUwE2ozdolCPFvMG8qo0vJuRhUwCmNFfS/13c7iA2RI+SwPJyOFLujxZkJUKNgwKJMsFZt+NEVyux2P8LzCMr5s7alFNqZ0yOIj+Fi8IZuif7cDIVPPcDdOb3sz3KZfltmdYx+0sPoszWX4J6Rp0bkFVzNPNCKF9Tejxs+ZYy5/Nm+1WKVl6zlZ45oIIzrCqepIDbptTNaxHfC8v42xKJDda+iG0P/1o05VLwPw2oCJLVzHwUs079pullzyAbJcRs0JS6yV194iJCmAe65volTy4owOaT9ex9Twvdve17CziAigZtRJOq+CQ+eDT0CYYBOr6vuqx1qzMPr5DJi70mVGAR2gaQlnGvwnLLyYeRQXWBfSnA1Cgm/SearcOaTmkOOPoj5NETp5EDb+3bMhmK1+8nRQoy3YhusJvqfk7/9gzUYxJs7ZLT0H0SnUmO5T1zLsOmala1gF1zYTAEnTaHKRwpiRMAJ8DEg6Q1KHIjarbrlSFa51S5rleFEkR8RIVebmZUemeJhANamsL4ePNJilnXOruTe+qDhEuXdkJgA6BYzpl+l7TClfFdlVjSWAQI95hPw+cGWMoSABo1zgt02kqkOHd/AluU7V2hvK6Ergk1BgQK7KiuOpOdkGjlPbn5r12X0r3MvDwMXKfnE/p5VRuA2YgwBqUU8JLqkje4FjFUfABlnUpBDHe8bNTLtdGZbHOYLu2FJzkzQktyJZ7jeSXgQmMfnCOz7YrqNbPtg6QnglFFNNQrRyq4LxjrQc/SdAPTQ8IzOnXnL7AdjFVCdWSRjp7wyPgGQLEJ24+loZYsIPhcpNiNWNISNByRhQmv7JuxUpW0f5UAsmnX8rgodViveqga6DVn73MPHugpfkiMlpaPgxkG/mdEhJtfV6Fx1JwErkLG9udtAVaIqV7GKHdaj4oDE58WBH0wFKGX86pmJNXZhrlZSx9+Fk/c4FcTXe7LxJY1+3uNU6/zhdqQ1f+7kOH/oTy8LPfMwM9ETneqIv3g18EYQZaSoVjlFMMtO78BYZIlzQ2cw25lLIAW6GWlZPyvtUxNqDrPQFshkqZpNEtklziM47hD2VQqTzfQvogreo2tovAiOEVw+Yt6ERCPSy8tQ6tdiC8QDBMRjKAX7XlBFvuPi2c+0TtJ5VdK7rTc/adHaJrrpgwpU7OFb+z3sc0yPRiRH2fuYpY4LUj6ogUtOMHxQXlPWG7on7Mwa2WX0pQu2OvIoF7hCOotmPSbCLM3j5cYzYvLRfSaj14zBIYPW+rPZvcU9f/LYf4hTiqj1Y7eTI8EvkaBYRAkILn/emh5pTl/LwIKsgj+uiAq1sPay6Vdn9IcfHmYTrC5hg9JWukVvZahWM1OtWggsMqCz2fii2PNSbD5YpELBwn71oiMeyGS1TvdATliUEB7ue5dZcN0qBVnIFi+7OtBg5HMO7KNlezn8xVz8xBW/YO3PU7f03yro8/D5TQb2/HCQ21iA39jF2+kxTqD5SitycEhuLo1xcV59Rw2Nk9kOpUuXGWxBUHmPQyg3ODuXYKQulOgZSzBAv9td3KkO4Sul1EUrmfxKgKEYBmbbZ+1/h+m/czQ4Yry/XU+g7El1gOxhoANVeNovWe+Z18/aT6x+p1Ekp6j6sYTiC3cyEWY2sMCdfpZfpYcpMGmJZ2n4mR+Slwme0p+i2MOFeGeKe8OF2KqgCRtoeEFB0Sko7TlSXSvIBt9qEHyCBHcuZjXwDUB/+bKHcxKBYkccGsBT/7gfw+Za2E3u/LV9PpLQmAqmpu2Hn013TIRFmV9OgxfLh9hGiVGiH08QlR2oeQw0EzV66pv/TSj0ARHxbjOCXvsHQKcP+CKUS2Jlp+VLv7kL8sk8unmdaCNKa1EThHWFmnJ1hnPHUclQX7tn/FQMCUKfUnqnJBNpbs1JlaauD1yG1G52kvaxJbjnn+8IPi9z19tCaIcuutLILBzEGA4gU4UTHrx2uLAM0Tju9XvK6s/t44E8BHEbD8+PkSblfjv+A31Oq1tmWtXNlEa695dG5XJ/Qh9VPeQ7PktvAofKSFxL7hX5Dykx5IK82okdMhoqV13KOI1cZputUQNEWjBX+dPXZzvFT8bZt3uF3/QMIyijg3biVwQ6sQdv8bSA/ylbLK/x8kceNgYrMygmAMR5NDpS0dQSLU+vsZPvcqY6XTMSPz786Xw9ywnv6Rpr5vt4v+TFK+x5N94TjzIP5otRisJ7UkULDEkwVCeOsIzu54ltdnb2qjDffPHoyIIJ8ef0pd7iVCq4siqvZNaWXraVAOog7nk/K48aRou/rzfX0rGoo0xwfpSdJEnE9POzsleYZ2oGHBACX6rARuTkRknBG04MT3y35Nfx9NYZBJAQrgu0fH0pobA7gyp4dGBP5/KVVeXezGoDbGDeaB1TGUIs0zTfDH2uObwzkMDHCNnN2Rn3Wrou2Zt1T99/0IIxXdNIlknppQdRa1SZRZqGIY2bm8nOO7YrHi9bG3QAEkJAW7+qC7RssU2ysDyRzRFGsGDTGKM7VLCtjRz0/Ix1mUUg3vtcTzT0WwB4mU3sEOgvFlWrbD6WAEIo8lGCMY9l0YKg4RGwXu+ESws3nBVRlJXrYA1/bpojeF+5JacwJdYzmOBUVG7tfp44/GXskaRyAPL65u21TKNUqLmzq4uKViRLI7n9phetKXyXzsxdNxUEYvkw84D4ckuPnQnPXMGlSWb0Jp6iAwSvPXIwrNJQQnitUbHZgeFb8bni45w5BMEjMmks5WgFbUCLWeRFxft78Cfn7+O8IcS85X06DJTGukec1ciT8g5UU9dw+ySZ3Ij28RATi0rb+TDoLf+O0T1qcsh5Ts1beXdyrr/ZqbUqzsDroTqxspuXbutcm5mLFt1eN00WAUvHplftfFndqqDSosk5qDfKozcRcdLBJU867xaqD/zFQnkFiCif2L9OrQMORDmMTZ6aEiSLOug13bRlwoYv46o+NmNDQK8g+q8Sw4xsG4zHAy8crngfhyHfFJClD2v4oO+unGJEmePnic7G9Y5vs12EXsowSh0iOh86u9MeQy5iWnK4ACRfmb8fBl/4Gj4cJWYqwiufp/LYp4Z9f1OhPxgnbxzhrHisH6a5xPsBZ1tmDG0djqQUgF/lndfbaI+b+ykuVgLe38V+bpDX4E1uDMoqdVK3pP4gNhHltEHfTlUnhkSILZlJwXDI78CVdzUGFyv2z8CpZpHay8zo7hFJHHKptQdDMyMXeMKiLF2JMibUy0lRwa2uVGHyTv0OE4JpiQxb9QG4/h+Wdfyn6IN79fG44GqWHS5mSclxeiga2ZLb7YRMbi5ypAyWvx6Rt35vUgmAszdmjZOLKbNq7OE7xLzgHNy6+/SGF6WpFnsl0ZjEi+iBlE0Hrauc4mqoXp1SY8uwgA3cm9UfjKPmtuTDJEn2NGhgI3VnN4iv9mgLmm+CSbBQpZZs+pLedkEj08C0RSQIt4vR4eivyT9e5rlcWssCvecs8VcBgF42eNcIFlqheDLAwCjrxMRJEptGBv1B3q1yNMgKuGV8tvLkIz0gH78iUoqqHZKcHzm8u0mqr6Fb/DTUbeB0NFLDVZr5XRpPPDo0w/HAx0ZhdprKyOmi6nQ0hql4KM3dBwlQDxDNAwf48Shty9bs0+cuZSai+nLYq6R1aBqAExM74bj0Vnw593XIOFw3nKe/AT4TR9MO4JysBA5LE18PZX+gzmOmlh+GnlpRF6gfJnXcIN+cut8l14g+1TAPetk7Xf17FXLgAFHzUBtyhh/44ARhiA35hor9khquAS7ndru9uFdalzwA2Hx+4827sT6Vlf3QYcDKtUUBVcYdWpmRtEXvVgCXvdXiB65p6Uf4JPeo8MSVZx3P+/n9J/c74bKB5/SGRWb/O6H0nXm7ymkg/5ojB+PK4SyZ/ohpBowtjOPBiExoA0Lgu8Vuo6CENF2p/8wKd93eAL+3zcEtD+pue0SIjcsSY/9EWQf7/+0zw5CrgBlpUmAH5K4TDrydUS+c7LVUNvNjGkkmZkmFHcBucPw2xDmevjAgGJidCenVazGykQmoCRIsHFVkgB3ot9pRavA5JF684vosKxlcinEb4giikrR/66bpuV8/j0D7P5RxjxHYPbLbyRCsnso8a9z1o7MJ2xeNE4FrzRprwY4GMz+BXNZxFBTWQTWMNW6h6qFeBbiQmfeQpJkExrSIZgSHcnLT2TK0AGXp/t+GiBWFCn+Eb9U6+wBLS3owXKrn274tYXFWf1OJpYBLfv8d9T3N54DqUfMhFub0s7DmIU4IUbs7CdLy5XStK13mCPGJKBkPNuqOXgPibDrIQQ6RC7iO+/wFaJpQjjrT08mveFLVmXA4chT1Rgmmm4MwtE27Wzkeo1CmL3Z8XzfYuL8vH0uupaGu51C5conN12dyJoAawiObNFSfBZpQVhSnnoJfrVYAZXwSb95VL0IqwXFRtQ7QgqZLFNwAue0qkW2NWrNdNMHbddc3wlZzLkx6TkHlW+ymx4FZfDNLqvNHdbLTOVK9SUz9PGnKHplBgbhXtSlbBcxDU+A0BUdKuYsZZk5MzsYp3sREJZnK9/R4MS4sn6oShitcQgbTmiRQloMDh+K47FU9PY3Gb0csR1D+HPrRlI/5EK/uJAYtDSsk4o+lnDZ05C8mDmt7Pib1/WjOKnIINFCDwP1iZY8NivksI2LIbSO7E6dRYFeQM9lRAAI1dDe6KzcvMv16X/iaSnV4X2yATIBE1x3+PgRmOdYgHOkg2sQKQ6EZLA3XsQ15Qj7s7jIPvmV0zUAwFOvLc2miLDezJSBljZGx3I3OLbF+FuC/3onYS1LgP3d2hDmcsOi2x+aBjuCD0OHQAM65k1mV9EL6qVRsgHWE6i1Qd0kD2bJ836zPDzHGyKJorj9Yhdxy4Ic7JwILZD37ixxbWT5jWhzDWm1o2oPRfVBDBBusKL7TdVhv8MWJHZkeNClsQ7dGC9mkddMgn+7J2aBZodqqI9ApsLsRHKAfk2vGd6A8p+NMeJH/vk7ilTbvmD/awpLCcPBJjbp9RTmehugl4IWw97Nbi3dGyiAi8ATvmzzvdxfwpB7/oUXvdzmUq9eG6Nx1AuKkiEPqHBkHIa66wwxqsKZ5pNUHnepAg01De4urYTOTS7QvKrs6mRfwt2XTndmNCt6oQDoX+M9D9R6vvjZ9EeOp1jqVesjRWtCKJjJDKCzFx5AIgAlG0DXS36CgUMlPAagET8sHviQUw09c2C+UlvEuVBkbncldf7RUncY01SUZKecKUL0U3i58H7KPofu3CJYfX+PVyDJfMdw/Rh27VxAb70h+ac9WL/IA5ILGKANrs6cuMp8wG46+QQ8KmUfg7O/iXQqYYg7LVh7jEu2BwFR2dHnLqel3ajFTFE3XdYOXAUY1N8M8Ek2dWs+cJlHvJp0AeizaA/fJLy4ijnQ+6oVnWW+C+kxzw2W0gC2EkIQF/Ww6GeX3+1oWW7vNE0MyfIIYWFxblt8GDDm8wQI6pUZMcrsdTUZL3Mhz2+M3UPu/gsVtiL/Nm/taJC/hphSqsXGU3aE5bH0KCmAR9t8o2qd0GRwYuoJa0mbw3J+RrVhWHLU+LBmqcyAo1dW6noEcPyI7Xkp9KxeWN3amIbsO8DBIAELSv3/vAu62luyxjGXwZqFLctmYwBlQe9mhivPDKp65yaCq8gA5tpHneIT7hcBewy2X0794o7pw06KUkrVBm4/DoGr6dvhrhB8wAB4f1lWUTAZdlZ5BsyGm3jHeZnXKh9O87TiF8oPpip2uCoGdAycFY0iJu/SQjCigY8DbXD7DH/RQy23soCYyZur6v1DVIrFNR9HWdxNHWDZ/MoQl14SRYas59XpkY+2CzbQ8rSYNvtFYT9WXCJ0FJYTNq22ThanNHRsbCW2Dk7/ogPt+ojQEOtUHT3lD1L7dkDM+Mfox6jNORAGCJTj3AA+/IvwBQora5aRttNF7fFuVYP4s9tns6AuHhruhZ1Sv1rMhC3kIlDAHhW8PXVAvXD0pdlxAOmqQYpTmnhbi9viioyr6uTwgJux4ofmJV/ogXiQxNKYimaQP/qGFHy0F6SvWnrItEnXtTBPTV7ENdD+fBfWmTUeOin08/X30UCrYjmJTCmfENSzGDVYs6jnVjLDfp74PkL8JFNmEg9ysQPIFEIwz9XDxAOux9XsOLkrCUWC4jQ6ISQ/v2MbMeHsuzeTCEOvtbaHaLG84l7oCfwr85iJBbx+RpGzQUkcKpG/iJRO0feWxHanDaekMseSUB/+dP2VDb5fJO5S"/>
  <p:tag name="MEKKOXMLTAGS" val="1"/>
</p:tagLst>
</file>

<file path=ppt/tags/tag26.xml><?xml version="1.0" encoding="utf-8"?>
<p:tagLst xmlns:a="http://schemas.openxmlformats.org/drawingml/2006/main" xmlns:r="http://schemas.openxmlformats.org/officeDocument/2006/relationships" xmlns:p="http://schemas.openxmlformats.org/presentationml/2006/main">
  <p:tag name="BAINBULLETSACTIVATED" val="True"/>
  <p:tag name="TABLENAME" val="BainTable92398"/>
  <p:tag name="SHADEEVENROWS" val="True"/>
  <p:tag name="BAINBULLETSLEVELSFINGERPRINT" val="-33453059"/>
</p:tagLst>
</file>

<file path=ppt/tags/tag27.xml><?xml version="1.0" encoding="utf-8"?>
<p:tagLst xmlns:a="http://schemas.openxmlformats.org/drawingml/2006/main" xmlns:r="http://schemas.openxmlformats.org/officeDocument/2006/relationships" xmlns:p="http://schemas.openxmlformats.org/presentationml/2006/main">
  <p:tag name="BAINBULLETSACTIVATED" val="True"/>
  <p:tag name="SHADEEVENROWS" val="True"/>
  <p:tag name="BAINBULLETSLEVELSFINGERPRINT" val="1651730345"/>
</p:tagLst>
</file>

<file path=ppt/tags/tag28.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D6Wyko+pofEIcDEiMeGIQ9O02GAUW0d+6ZFafLmJokU7G2M2xAvSXvSpgkGwK6GL5e3UHK+Gp7kihNsXdIMBar/ZdKwV+kvx+K7iE2WGa1bKuqWNRZ0uY1IW7Mvw9T2Tu5fqUQGV9DCe3iCA79FdZAlNZ9hmcypDiB1VWOl3Wzn/F/WmuwmprJQLWk0vByRusnGMF0NQU5avcd7+mmzskYf4OkjRL1TDFHFF7FYEMskRepV2+DKosf8QqIqHTq0FwakhzvbwN/9F7urUV3/hNx/n31Kobh8o1zx/YV9euQZYTRvZXNE9iuTMRAlKfXfPSQ2D2jqxEMUsHmPXuhi9RpDZivtx1+Zg5UhyrqhhkzhXeE/EwRVMQtwsb57evjPu+ZI9yfMlkHY7MPpSuwABDSwI+6iyC7KQKdudcCkzltLQxL4vOgLTc3CgZFrP2ETQj95fId4NuhvWLVvdCRBrZ8owR5Vb5APlqfRk3N/7Ojnew2WLu4e2xlUPufA5ZvAcGdq9LzS5nAgQFrWvPPlWf/AQtC+ENTQhTv/dp78wFsFNv7850OWhwP94T9kMUvdvnvSAQonaA/+RdoxGpKxCdpaDpF2xoRcjFHDKRRJ8hKNL20YdP/YExXANPJ5Y9UaWLv/JENtHfDr36JipnVbdG3xzkD4W4einVORaxErhUqYEr0DDkQGpii8ookssqytaZNLb8/tTLXQum2kI0xopotxPW75Fy3nTV77jl7CVa9ZvX/oJZ4yeN3Y7L/jJ6lSIPukxjwawJc29nCcmX846wVt4iXu2ezFFpoEKzQ/Xsgkt+uphFqT8fOFqQbIbyJEQYYv3iiiSoYHm89NR6i5tOGifxQLyqo+VFH+wT/rw37FFKtYcmCzdEtVxn7UH7oyYMkx72QWVaaoUII3f1vEkqqxiiIkoF9zwD7uWSIu4nx2o2Uefp1iUeXmmsBDfpbGM1l0n4paclI89cvtMvzh6p/t/F3D3UO/iPH+wF/e3DADEa3hWGr8d0ych0w++myQiwaNBzWxM7iFr5wiUXdkehbCB0BkWvHGvVguiOxp6rnhjm/Nj4pgplkfRN1ObR/oF92KgGq4Ll3o7jPl0GxQM7ASl11vsc8PRtue9QrwV0Qzzjn798Aml3cEmMT0gmCsn5g9k2Q/FqwP+z2fDyaL1ly+95+x9lbaOpZSDdMgt2AxihPvXjFQBhdtVrBA2nbnKqQsYCtHr2zgTWOkAYoBH8ONbyRyedfPgBYoX/BL3mVli8smUO1mx+i/t9GVGImE/9+Ny5vaT5/LHO6WyqqQLiZ6L/iCsz4CFfgdhNSo8AXiJhNXTljhGDfeOKLTHdXuMNBQZfj3BZt1Es+Ylb/AOcP8Dl+UYBwlWGrUU3XlrpKn95azmJ4L87YcRuww9C1NuaS86eNlpX6QQD6K+Gto7WboLVEr3W8zgT7suMIxVJJIYiTOSQwv4LwIi0glcNhzOoKF2B/h7YSnnuUrprz1vbnb7EMWVyR8JkVo60Wwdfh2vYX0zjltMuuWNVY5VDfWVv7uSfykq2NAv0fX7jShLTiJPA6ReBwnqf39cDjSCd0eUpCXOnR9fxSiZEwzAwWZw6OcQPUKF+pvdj6ushrkHYGaepGMe00O2o/ADwRxDgQNCmXaPHmNwYs+MycSIbX+I62mIcpt/m3RMcRryYXVDucpiZ49mVjIaC+TSD4tJ7WIZDtgnx8Yy9LGXDf3XY2X3CQ6TWfRWySZpemzUchx2SkhNjrE3WIc7E+gvH6+Qn/LS9hUiaDm4UWKI8FTMe/s1F3YeI9cwEZi1T58Bl1EQ2f+QEY7lt+rf4rFe9Tw17VdMlt4Jx/9RdEV7vXX2cStC83B6iq3/osmIZ0t1PKtRLPUb5g74gPtPLIegAWJ9vJazYDfJ5HihYQAOlPJnVOZEeNI3W5XWyLRT31Qg+lABBA9T1p0YaRpow463cUkgifrQun6JPzSHqoKMtsouGivoDoEdseabs+shadA7ajDvDudCzVMFHfZsLkbeRLezgkluSF37S7HMLllBzvg6OEDJbrwTqaVcqb+/1NdkVyaQdkh3W6nE5JSqGC7o0Qmzs4nUyShUL8Sx36V0k1gPoBKtnfyDZbzQ+Cy7IF1PEBcV/pDjSOdgd3EcXeWJD2P5lQROg7oa6U9SlJmzI0bKQJwiCBieVS1EjP+zI4puT+h0+FAq/gp4byTZ52LpEsA32vmBFiWGbvBMTCq+lJ/BPzVnxKT399Mlewjbl1WU0aGb0MiRYseSxwYqo/VCe1vKpc1Ca14DaEfXlJBLCtRIUboeaysGK72RSJpXv8OWE4psV7URvAJ9/hw4mCzaLm/vuHr9/jFgbCJ+uJJp3uaTWYaFNfX3azC/nUv1xQVXjf1/FI1Yt0ZSY4eyO1V5kvve/XC/Or7cyxL6was+mbnKt5Tv/cFIU+JXdia0C2fTfnUfnDFjTYaVgAVZaMXJIgVnJ0uRzn8n265DpXHeM/k67LSbioWYXqBPwMdeyD/Mq6NZpblWrUUbJaIv1LDLU7bohv7TZfbfVqr1DD1LMB8ovWicXF93yROlLNdsp/b6+KbeOTAHOzspW7Rix0Ic1CCTml0e4uxlckTHBjPN4IzSRyi0ED7YlacKuonj706yq8aSndM1K88p0FzSPvt29LYl2kNfVLX9d1msk1mHGrkFTjgZb853IQaHK1OohRdimBxmyoA2YrlAZ2UsU/yOBs4jmuVW4XEPhshQqQCJ5Tw6Q1KbQzD8Q7khtfSsM9CvsOxsOmTxvzPJllPRHoWRIC1OP2dqyh2X+vx7zWUCixcw3Tn1L37qz8oR85XXvzcK4WQAACU0pEpL1B0Gn5dX/FzaqfkaZlGiX8SE0MM8FwEKvZTVQMJ6V1kN50JMia50odYmhKIcBIO01l3cZbf7F5V9h0ai5o3EgaW5RiyisHpn3XGgncRUZQ/YGSXi+NHX/E6gDW6xVSa1JA0aUX44TwBrqF7ZdWIp03bZTfxaa3JzI5ssPl33Ioiv+btE9TnmRTEaw+TJrSq8xWtQVq9Ukem3jLc69ahuOHeO+6n79lqS9KbG7Q+t8TIp5vqzJGP87AKqBvhtvcafi8DHY/QYcVk8bnoNeKIRfns8u/sNuY8S0qSwTuKG5g+OYnug3Tz9aoE3s8a30iLzzNH9sMeePU/wgKo7O8aST/t8bkxtD33M+JndCYPE8d+b3fBMOm8c6MUikxZJoLktLOGcKP8LZRH6Tzajc1CNWWBDsKr6WXGUcZtgz+en7khw6dpyDKv5JlPMP7dR9LUVDPq9m3eR4N+Y5/0sPfjik2qTQQf7UVEjngtBns6Sa9VWU4zV79TyD8P6/6p4Fpjm/hZUl2jbUE/gYIFEx1cQH84Fmj5YB41QdwcYAmSLDjUltKkZWT7YIzW0n4/cAxfKBXnl326YdowLvdaZe6samzD7z17YqsEHtvgxKKYDXm4LRA9+gIyATQzIOtodSZsE2m1Fl+HbVY9EabKBLvNFP96WyYAPIBHIw6VN0yIL6atWBRM4Zs44g/RYIj6LYhSoUZb6GDL13Mecu509EEbPQyrL7a8rREkms1+12E5b+X4JQRgcILm1bCON4X4uTPyoAgz+/DAByanBya5gqZMpLcjf5f+yc2cauDk6RztJ73NTIZIa/dkecqPxLe2N25VVE+orcz8Sn7F/3QjWTmRgHW21yV/oKQXG7h2htEt+h23UQG7lCq9/B/OH78T6vSqEGxy7vDpdBFqv/ikLG/iKZvpsl9bJ3LSQv1Tukmd+AjK7LP3BwZzzvWgPv/j6RgOlbFr+wVcKBpYxgfZ8NbOdot00JZP9pbFDFW8MghVzWB/kk2kXylxoinoTeQVGwpOjfJ4SDB5YiPc42qxJONbnai2yELaA+gkxxPugAfH6+qNGP+r+SVTMfOPf63o+tPEofyFEyLIIoEYHpfWiQ978IZN76u1QdAq+XRXNnQustJH0+8F37WkFB0Jv4bAhTGeLc549yeEa0swBI9mFGuVryFhn/PBbQcUMLAtj09F2mkyBziT5MdfTCS+gJipV1V9WjYh/Z/j7FGlClrGKR3qY19f3eOiCsNta47AsstaoGuzjQNXeTjSg8lvohEWtyLbs0e9nl2IwITNyCJXiIZBCvGNsJ8QsRANgnl9+zHnhr67PmOYLibEI/uR1VCv8X5UujAw5LRhaXxuzQ1tIXsqDgND0GfS9h1tptSSpSPcYmigZKvCXOOw843vRoGMYTlUxnVwiyRGNQ5xRh8XyWNQvXRHRpAULl4+jf55fHDZQ/GETJV2zn6kCzgqo1NgSRBbk56qCeusvDmsll2WIgOVYBaqYW4B4/pVfVcZd7d4YFPn7OSSHO+87j+rZpL1WRtFq1VeEkKktPq6gsyTdk0tPckXrwUfV11HGg+KO/kYKd2x1gr4SD8arhaAIzb6Ow1LIbdW8o4RmlU0X7KKfqdk7ZiuVJDzN+25V2aLj1cyl3U+6+GFxGWEFa2l7f4/wEW22TkbDhnaXuzemctNbeQbZ1riXpGLzywBpYpBEgwqXv333J8ckIePxFFpuyApN/hq4ub56UO0zmPycbJB7GiYSto3RMtQgIgiEnxBl54kpsNKWajhbZHeFJgwZ6YpdGYarnMs20giwA0ZRETF0AyYi1Uu3nfTnItq/8EaM6Mu9qOYQBwdzYPCNNvhVNjEMoXkLgU5Y/WBHpoac1tfqcwt4zY+M4sWjPY1nukixWBuoAuWTCpHoPMS2sPxYRJSmNlkgIkNzbdbJq7nFoSVBhBdT7iACNwU/3cH+TkxrnpE4oXzUDc0hrNJr3JB/GGUgrewRUl6KaKBH4sb0wIvIblZm3OAllmG1MFFtVnxaiug9X7eT+ulPa3bmh+wYl2BcdFsXz0pTgsON1SOI/e1/CwYB66Aol962qn2+qMV/6qYDcYZ2fgSdL05Uj9QKgcqyXOEo7vlOpYogohUfdQVH24NTFWDqFs1hiEYX7wauYWf7xUAuM5eZxRgYojT149JbizcmQL9vDrtXCCgjQmOxHANWOxMNx31qhXV/ow79alZg1ULgccJbx9kNgljYgpWNtKFkFHbKd5C4jrRAZpUJ7EKORBUF11R+5hLx3OdE2WPF8yP/VuoZIMatRTcBLN3UpKjsfS9Z8rafsQCxvDVQXSuGJ0CjmYZM/WYDSst6dRQeusIYSbeprSi4EJ5pwA9EhNs7ICkytRSkHxQyP4YFAisuk5HoEQW08CwPWRm17K8iN6afIzOm6uhLV1n4f1eX+EaPF4+8WMS63i1BwhnXsGzevVr3c1AFJML+hUge0Z5QeFc+k8R6pqV8h3JIQqj1FI7x1OJxwTo6GDz00ss3AP7Q+rDTtXdtUh0uqo8WuTo59rBwnO1sg4oMF4lkSGvblpK1kh0LEV9P9m2Scs7uuDJL34QmgfR3sDUrpmbRpiIPpARN2wSJ4/ucwpGe/DJ1C+4Cp8fX0oBnfLIBeDNGb4IVWSOMGhktrtkyITPnob5y9rCJOzC3wWC/n2vmT9Cw2JT4MVgyYXsWvLbdSxXh6UocqArKRv4eFEgEY3d7idvCsEFYsdiFVtlRnvhTdIt/GGKVxd2h9BynqsbOpYK9wQt4yRuwk/29hMmbG09RMABdKcDPTVyoTx2quD8/pONDCXu+f40AGEWm2BbGW7WKIJaQZBDNmK1jHFrGUX1HmmgVBfEZo2O4QT8OWyucRZXCQHry7UhrGSWR+W0q/akhLL9EtM8cOCgsw/qAbVNFAVr1Tyv4Tk/O6Sefl0aJwPGfFAox2lkxYp5BmfJ8u0ztME2ZJ2wgMlaAgIY2XIFOJWzpcxoZ9U0JdgcVWcrU02uLJ/rnsIV0o5XkDscTxXQZxWwkqcInDhIPkhipj19kATO2wICA1LKIdccQsyg6cYhflCmr7A/qGWPtefhvYC+VWqCozhkVxQ93dzuJzhqLIlg0eMXHkVpO3N8EqZwNTjK9Mti26DNkfMuLt3UYaveKvTA8PIr5rkxYIiZWK/Sp65g1fI3He3qr+/8lO8Rf0EQofhvRVAJ1RA2TT1tj5rJ+gP4U2lz/hDmHySobOkQ5AiP7xhLU4R47GDoXNdn7x/VC02Z8BfH5XnLkSlhzfh8pee0f83uECO/KV8cKYA56UZzAogqdlZoWTxs1KM4Gnk4J88FKJP9nxfsFMH8NODXUKA0AEcYwKgfniHEzs/KYceRU4LVLy12oEvFBiX/nrw1NYP+pGO8B+X9UBYbKEuP3H3/UKb7fGTGF5yD2jBIq35bMaJZjO2f/bAhfyEvAQd3/41uv8EpuD3F4NJpMLcE26Nxv0LNse/SXQBKkDndoN8cUa7RxCDMIr1KiJd9rrkAYciExoCLHd57hu/EBEI5b5vADrz5rjoHKbsYChTSQkGw5ewwVtTfBbXulA40qe2PQu0VPJiHoJCxcRU9QvyOK1+2pXSu6XVk1b3NbiWPz1rGY5KJ36UrqyqLbK2zRgNyvEU6ZJ8/ZZgyymKRREYpBRLjX4LGLDRWXfNyJEjeRKsccMCAm0N7TLsgUa0oV+ZLJCoRpuepGv9iioFfjYvGcTuSyZWUypSAqZbv60OfHYyDLBoIPkUD28FRrRuJZKJC3FleeM+mSywT/wfpfpBTLCsSWJepajgyW2Mcw96uDuuGiFSmDR4dyhIHR0b8etZ2r8JVqoBffxSZHFB8lv5m3ekwQxhuwWwAsLoKd6q7NwCXbOFXFO2BnpCM+vQOCMi2PADn6KdcsAn0V4PbltRFlHd/31sMVkgBj/uRFSfcGUvrQJqc7eQOXU2Z4ApN+bntAVhxvkSa66oEUuj6sFTURcpinj7VPrt/x2UxQr9Xhh9jcWLY3w97UAlZQJGOV4daM7ZG/3JAqphqqdqeui+/KnmSqUdBT9ZAQ78Q/ozvnfQzV3aHux7adMrN0hCG/Jue6JmBaU10e+PytZM+C0TjdFJltIbSxQ4xHOIwatgSuJbygPJGpSNEEGjZeUJAy0WxTH//oqwGmAAXM0VKroYsp5/UddzePevCwHw74gNxjhlsCYR/j5TBiUu5n5LekCpnCxN5rNzTyYPSRNTqRUk1AmSv2VHeXckERlo4PSiLw1uwIv0o9k5ETu8wfxzrVciKuqBEVkne8BGwlJ6YEyc0tz76NsSFd1swGoyU8RFeOxsNVUgomgRl17hp0sgQZlRMfOu49gFCA0BnLmUviwlALN+1cbvG7LwiHDQwHoAn0LPEx5SAZvWCVfFt9Mnyy8MpyjeLdmlC1n2Pz14bk7ep3BiepVg7lOFwmeByCDdXe1Grmv6c+sWccv4yiGBfKmmye7oe6sqDFL5XCTrrJn1AD9YhNB1hVqVVpbHurFKIw/Oz+weN7Vgi8oT1e6u/hrnHOl57CBMkluWnNlUVjwm+Yyw/eqj1BW/096sTvSX/EpfX2eKayZFsB8hr060LVR918egxCXOQzPCwVlxNTRDPdlUIIYLPlptoiG/dNJOivOa9OzF6L3aWUWeJ8lXFcADucsQ6bhF4AgsP46h1rpZA884WNvDVTEgeyl/XMWOCgack8+9Za+ew//s6a5Fh9r5K81Gq8Hory2J/Epj8oXSJF+4BSoMBgg7c/OqRsNgsUZEFYMkH8kncfU5v/IUbg1Dxz0thl+abMlLdnj57MDYp9hugDwwl8/y3Vv1PTxstzLkbkiHCmG5pZRb3kgHHMjfLs6O04gqVBBZL7RVa1ncZ9q8DADOcHfitVE/dICOO4zFXius74NSui8d8t9Km1sc4ARTv9pfUx2rpy4fD/vrLNTLPMjryyg3QjCuSQ1FxVQxMLXTlknsnqzpteM0YGO/anlEe+oOZ8bYQSkA8iYjm344t4tFOIFASIk1GDEFoGV+Qo4Wxwwf6u+zgufmcxZA2ysQYRJDsO6l6DLr1ECdCRXvdRuiHEH9olhxGCKsZ5nAbyd+pNRRwAc9ja88T/GjkU3g84v5UeoGl4JqtaslUtJGlLFj9/RYhk3q1FLlgRaD8PRLCdfrKsqfYamQkfj4SoxkNzrVr+ZaPNmXBTmc2T+mJkR34vBA+mGRm07RGNObMbKqu2x6rKoT/VNtjpDhhv4sI8N8xsCS9eZK+0hIhwDt+swIwLsD7HpzeGF4FiJwMp3zCQXB+OuTBdMqnkmGhMDeUzuoRvpMCw2tlt/kBxV7hdkFuVI6oYdUKYWra3nsGUWAYCorGolglbjLH/HM6veKFZoig6slZmAWKbss+DgDJ/ajLYVApuVK3BPkfNSc9uAzXHpDHpDnZ9cAeqMvGvbvp1rQdnCn2NnjXv9P6W8mGCGfq3pwVNetjOy8zEIm+ivcQLMt5u8oN5/zFaot88jqD2kX5OejJ3378NJQ4mJe4PRkVMNPuHmpQ2szyBIO32mqIWcrffwSYdkO/Cr+CXqiz1f0ZOZNFPCevYZReAenh3cucMIKPBYV0edztFZ1Xd1uoI1zdNImEljPTOvX8cqD0l3pr+c1tf0BWDkqMaHKT3JHO89ZSHcXQhQHTPOBUWlUtb4v5FjctXv9dBEEW6S9yYthYfgkSSz9NxbVurFFj4RxJjXKv6kh4A0GFzVX59dZsxDFA6oERyrhl3PBLDFneom4PxmWrP9zXD5R+n/Jt6LPMwKAcaRQNpzzV+5U0SIhLeAHqINOpB8UL5Z1GY4sxTxg0+HanTK56WXC4E4eROu9Y/MFgeFH7Ne9jHQMnomK034SbAz37e/oYqwiiU0ErH05EycKGcvmunWpEsirhiQL+lvgDVYaSozSjJphTA/9qZ9dcIsMAdNATChzdP7pCriuPoeTq37KdVNZ8E5EcNC8wzHv26eMUbEYPSR67tB22Y/iE5xQtdbSzmPwXftaXHlSmpJzg9cajiU/e44YKNi1ZxUKnWqfcDukF/I4dv+W8wvMBriHsL/rLquAoexoJ1y89m8S8PxTYKtS5jnUWZ8yHe6DC+E19VQXsvXw1GtKhTwTYW0N1Qpa9Y0A17N3UE4uYvxnCYyxEACnkZ8FNC3KykZHZ1wPtLxgbj1Gkarz/cHAqeESaqYJTvNrRjG1NM4iRC6FdBbvFLNXzUQ/oQqNjlFVNV9r1LT3Pfi+4BRrSod8QWPArqqctEQqugDTJxrIQkb7BIqToq2Gfbm14qvBmK2rn5UJOLWaKhuKhu0Iawq9UxhCf9KZx4DSBn6dsWE/YNMNNSpsHeuV77taDFbVlZpeEFZRTryeYNW3e5Hy96By8pXTR5LwIFmMzSo+yAaiQibBEkdDZ/CjtqIFpftSswIC/csfxjPk5Mk+1mXIz4GyI9SNbrapvNjrV0/xKWNOSDsxXQeaOTDKWxkicVgzK2u2kWeANlohX3tVYGUvW8eTmbWCFiBl1yu+ph3dEP4LLgsN7mSTbEQHQLV42UgjXZJPXrMD1Z4nvevTYEr6dWf5hsfjwinHrQ21ohnkudKNd8uC/UV5aEjT1PXfegtkrebFjHWOu9Tb68zwQ5qlXZRpuDomF0HA3k/GfrH/TyfyKFQkWmb38myMQ3+Wx7LIjTGbj03p1Ub3RZ/+yvUYMRP2Qka2TBX6vYxfPPjNtNfUKkWmUMh6CjO7kwE7gSjsG8NZs2ay1dF/eCuOKnNLpDuq9EUfRQfgwcPjiJgfLAk71tqAYvzTbZF2I3yCovIpR1NB2QzrYT6ZbSbXZaOlTRggT3g8pxU5sPcmL+ZSrmBVSGRsWHhvWX8/AiRTTTgUGvCOrdd5xwBD0wjpfKeYXMThWjCVoOP/vCkVdMVVlcdo/1q+PlBtWNFYvJmtqjPaXVr7F1Q6MKHXFR1wWNe+CVnUhors/OkUaYNeRNneDRYM8jDRO17aYWjpl0vTlXNqnT56po8z9HNmtPSnhq+Iw14aMPkyttLtO4x2JuMHKcr5UBhbVvHTHldvtRBLHXSXYK74AXLDmuYSD8mKcI8mACjv57zyJxhuZo2smCqzFoyb9BxufGPynRrP+RpaTk6Ho4mpVZ8wY2P8p0aOxT1qh3TFNtVBrrcXilXlKruTL1/G/RLeLZz+rMHIl3jlpFRFcTFYTSqCkKijTRPbl9Ug+Uad60Js+B6MqFDZM48GN0q9HOmu0yPcJeUilyIcpxwD+BI46YHMKt92RCSk/CFFf7cJWzyZvmRtDM7OGxmPxlHDbQrwiOUkrQla31vvTfYqlzSQqfDUYcE4428QUIglFv5hfX1Mrn7ywbvviDO4Mc8ztZ5amigbWdgmomZH01km6e+Y+8hFip/6ixBiX1BVnB3ZsMzaWH6i4w0H+XMNww+Yj5GaiXlJN4S/1FmxoKyrT3qz/yIiAOjUVWDju+ani3A+3vMClkbKp4Q9ILvPuJljucQlgut04yNwJ2TYpLCp78dB7oXIpG+8JvsOshtKjWyNCvrN1guDiL26wPyh+prxtEvqvO31eTVUXe4N4jxIqqMXXjH9FQpFNMnjEeQMOQwBF5XvRy2mh6yvgXfUaSCZbacxep+GXIf5EoZkh0A6p2lM1bRMnjAaRR2Wz2s9sVjsmOrP/KT2m1NuJ5kswmyzXoRMCBlwLBii1jpZpDp2zZ1v2vF8N9Dx3jVeZt5H5Oscgdr78Yij+hJ5YUFhLo8+xYAI1+Ueta490mUbFIm1l23horZf8PnXyzc2Bbtp/3ajftnGpu8tSzOTKTFzte5egUAFpoEqej0UmYL9aBMGUe6s0vKCNuBnS8M8pf8tzDbXXXZf4MFfJkyDU+7k6OXZ9Q/UhXDHHjwvVLmoZB1GtrICfmD4GStRuM25TzKFt2EVRrlqD44RG86Acy8U9fBDKQFVkjnJPF9Hj63wTqkmrAfKm+oU7UbH0iV393MMztM+wMHcOCf5XgEW691ipUb4KShGuubIXh+FPBey382tt/jDjRstfS3GhtGHS6YE4HuWNTaykAdg+M8/XvqKepOLxT6swYyJVd4a/GT+m24H6xdNeBqMiWGJenEfTsbCcpOhIE1/txNaHkTGfbU+gk78t7YZUqOCu6Z2LbOVerqWK9NKLsv+KoGfj4CUKJkMDZsA2iKnCMTo59CpJnG2rXjBxnAoPP0Tdht+1n/A65QMqUyTOF+lbVEISy/v66xZ8glsHwRNs3REtWF4Z8QWF/9HlFJsSl+LpE0ldp+cj/ieBJ4k+lH8P54urVElw+qedP1xhwHpsQo1EIBG/WLV8NReJrtDENmqW7/Nbd6F4XaLwhmvXVe8B4MwRXwU0GBtz1ByUBnTZFhQuH3juCeCtE9m6I3RajKLYcVUIFsQVU8sE2o9yXhTNPjBDaPoqPi5nLOmUFsHacNbKMhz8wmQKC1Zdgkf78v86yQJBVP0L9euL6k/8XJhHDMcUI6DLJt/5YTKJscGUKp6oB9spAsPyd9IONGktdADmOS2T1zfktCV3NS8IR4voY6KTyNvd1TqIw8RbiBCdSxl48HBJmg1Z3BcHcaJjlFdYmaiWCbTwn/4EMHJVtmS0Q4paSJc9LNeLQfbEoxGQXL8Eht5V+/O/7vbqtBF0xkbmRoM9ojQX4qWPeDwkKPNJqmBdupxk+PaQCGgAjxv1d0cVx4mSWcPowgWBlXZueARz9EP9eutaX/v+bTrjGfSVjr5YdfUuMDLFjkA4LghwBiQUQ866JTO8c7L4kc3IDkI5ehg1pQM4GUTSwXHIWiVHoc8Hb/Wn83Ysl2lI+sWt6oFdehP3/YMFIevbjJ1Je2T5xfCJJyLCKbw2ztP/sNlM+cX7laW4n/GdMFUfd9RGX27c1yOqgTdQ+kScw4Dy+rHM/ErbrOhxxKpkSmcbYhZa1n4a4WH2ZfMXasbUOcteoo3SHzkpVXM6WDLuM8pQ7WerQgV1x2J03MhF+Go2bADGSkKLJuw3G676y16HFL3BN+XgmVuJ3ahBpASkL7+ldUuMwuA6w5z3GCPRCvPlVMvgwMqcXu2dWQBvyhNKTBVCHRjqdL4inEyklkBJ2MNAJbK5s6UC2OCW43H/1iiZv0NsU5235ESMbKiu2a936Je3D92jB//x/irYigzlnL1uwHf6VmpDWpXM0UBjWunZBcP5xJYz0foi+Qs6TrR/3dUOq43nc+H6jTja733ggGn53Pf2cSLtDgVDNh7okVtWcT6Y7AeF4RnfgOMCyr5QUzXe8VtYcVjU6+R4LqrdnZU1EfzDIuY85B9Np58SmoG8Z7NxPemjHGJG4lXLN3cSuqrX1OsvKVRJdNfFfRmB9CZ8/GOxCZQ+pNr4ECYNA0hnusDHG/gm3U6zsoGSpbBbhG+pXc6b35mlaJW9ZRiTH1GWpS+kCWn89K0grhuefeNKHVdls2Qz7tKN7bhDgHxvzY9vIr+gXX3Mkmwe1AeMpUK2AEaeB4B2rofcRox0ao2BdicrtsB7h+8/olRZVw+bp+Hjyjf1lBgIuS1W4iJiidXKznc4pA1FCIzKd5TWrdHFbIxMwvmRdUWn/QNQYRbtVHdr0PjKfiO6TKsKnJC1RxdPa4gol+e0byhihCmLlLm5rsg9+PrM+G0Wf0b0z0HUV0E1clfWpVa0UTUEChf2ovWEgJhs3SN0Q1XbE61vIzw8cWGdvrH7L1kzTAwgHYe1/oVCuTICKbnhIm8AN1asvuZ5bss+wNa7+cGCbD1ybJw9Q/4LW3SC3glTmIuqQXUYXhyq8hqWPMZslBEQ8dYvEnR7NRNsziYJ1qONevKZAoiXZxFtXK9BiBg/sp1saL15TjJIclCRFFJHX6sYWgWAzaBs+FeuyTpXir2hPio4bh9nU65eyd4KLOdmdEmJbJKgToi97zZTfGpcTyCE/ezNTsVWiAZjzJ7/Wv2a0UvDTzm6QtV5HO2vdzs6WdK5woGDFNF3DiAXySzvYn4Rd1+Ib4CRYpsfOV+WuVr05At3bw8sfHFLoWaZUkPqGbtBV+lO1RVMQ3bdMgjjKLwLQxctUQ43oT1O8CKabESDUU/GAUgQxxzpiOdaH2ou1wgXegZibfPGN+H1fCQDS5iYuYVRKGCKE6DwzeIi2HxncyeBXfOt7Y92YZsJxZm8yRsmdLgysGETxQF+Xw08h4u8qzTHI+RqGNnXA+nPt4mhIThQLk7TZoEGeySP4z9T3oWs6CQETFzfVIwYBB0DCt4nPVOZWT4NCtpKV/UA8ENSKhMmICeEg5EsYW1mWZ4kZ6+nAMVJDH0w39PwX2TcVM/tX/Nofn/t5J0y13zTnlg/7UFVy9OiOzE0uwLdppCLoFahz9kYpce/8X3OBRbpmpvEjtu4PBAZ9LOSM5rvtrK/ezj7AwhO/I11cbicqVK9lZiunHAL3xFG6SJxrS78HBViuHSdGI6ZXXQTxKfWAUcnDtZCykI9J+o05d3PG4A98ErR9CFkd/sqXDsgDmca+eaAFy0jz811GOaH6Ky5c0lkrvPabwFVjdPtqBw+r11XWF6p6BYGOIpXzpD49guw3t4IbSWfQccgpTqFuKzfxyLx+c3wuujNtS6oBmY1ZWcQ5y0jZGzM4qFNWauEU5HaHuqXpXRC9bAMlB0MaLNdOgrsbvRaKUAxj/HS/qZX9Wc+Bzl3Qwg5hpC99C9CTC/byYRfxb0JkYHxPIhuwnjRAkXLpr1Wkr69zc/I+79vRdh98yvPD8pFud16b8rZP3wd9++dH40bFjf61MJiCHh7momIAdke4gqtUK3bn8NqkIfkWr1JHk7AcdcFFVj9ccI2DjbnljVInSMl/iVOrsBWKu9t05wULuXHGhe2UPN6EI9cKoMcGknDBI6CBz9tuKvPgTj7wRRLUNmebmRoCxnlyCbysAijHVWC8DpOZSQDF90Ge/MtweL6wbMMxb5SCBe7ViMSY1tBfEjfK6YYewdef3ZzWKmoicIEKibclYssJ4EXp9ADXCaOmH+iW9M/Jh4Tvm5XWEwHGbrZJnhZ6JdwdgfMD+PaSp9o6+/LHx9H7R996BXykDKb3Cc5TzuLYRiZHYw7GBnuDLK58IwIYhVodSMPyZIvvr/eXRQrhz0tm5JCev1VMxs4ZxfF9+otEIuxClEzg2Ay55zVYRVpFHefsLHduYoiZWvYjmF//W+5n9gyt/4MiYPb3CDMtT78W70aoky0Mp8i0QlKv38u2eICMAxViFAPmEkb4PePidHzjlNR27WOP6fTQyWL5L5lfCbN8337CM5quhDzBBfHI7aOdtkp3uV0ttItUDvfGyJy8oOReaTorRPhXn8X5UqAs7DjM6D9fgkRKFblsRPaEDA8XtG7cv+n3mUJb41b7h7sIasRjqJVAnD1GZxQLo30np9E7psNtiM7ulnSVXyQdqlzS6ynwyvwVHcrxSlKzm4QgGkEa8DGw3uE8WmwMShlXhbf/K62kwKyutUawq1dlhhv+M7ADaKQs/KQjzIonazLtPWxKnrcWDcus3RTv7geYN4OdqWJ6M2kwHVWyzgMJtdoMbocb/41Pp0BywQiRS0OPxOxa7uCC7KGDhql2fTnF4/IwEIr8M504UiPej+o+hwMKXCtGwf4Jd6zjfJzEgUrfmxFmVErMrwqc/xyqxDkAXD7C+Z2UmjUilyEiI/UAaeDk4K2DCFWWgQ3dbKCbe401vQXWO7PePz2GIZvuxhrxMLtzaF2yF+PiU+WBX67MLa8p+IWWqo9vaQLlJoiF4Ztw1nZUE3sxoBmu+YbJKA7hGtbh1xOZg9BqGr9J0bYTNjoysHU+qnkPlCsnfjjFLlj0zw2SrhZo2MINtNrzXxLB4kFyUXJ2eWHbdwBgMyPAkDIgeadjdhN+5WhEfyQE6AqHSs9z/DghbB7gu0qDToAeCAHAVZEC/yS8w4dmmkqtwbu6bz6h7SGFQaxn3fWPY5BM3aYtsm/nJMLFmDsfwbeqxy22wj1MO4SZKVvVE2kwJqgnBEaC1gNyTUuJHZG4/TxZXzViEQ8dptY+dfNd5nfCmS1wCliwcDvRwkIfm970xDVWkfBkEazY1Nri9EMn4NqN2kRi1g+umc0LvGJtggNefOcj751zlo5ljdMgO1JiRASjyAh2EQs+rb3bqu8fKosl9S3vn/npJOvynpIkEjcIXpfoS3X+pEEKcOCVkVNBqnE2JPwUIUm6Gy+PecPLceNy6pWnrd6O39fREAJJz4VsMyW0De8pDpTYzRY6IUVU8O4N7/PzPrrVT3Hkz3hy8V8zPuIWj9/Fu6flvGU35TFZztdg6oHgUf2dXaIQmrCBFKyxpz5zXnZIkFTL7Lz3lL3rxRA59q8m/d9aEHS+hHEvFwnHBM/+fQDEBi9dOY4urB0j+Yv6JxVsCltidO5NkIfp97YcN9d2oFk/vbxR4BNm8ZwZWVe3Vm0h3UVzntuQ7YhXdMBzC+52Dbco4IOh7pAlPuFpg6h9X3XrkO1x9yWMXOOpO9ZGOaDHcN6usxYtBbsD43JVokV+ujwrgmhC4rpv99GwwLfaSID08laR/l9PvM7EGXSQ0ffJcG54lM6jJbvCyrqcKkJlZUT1OLwA0mLYr4BNeF/ce6KZr8YarBL1Q0UzeBsRxiDNEUBzYNf4bJtAjf97nP420nPnTN7Dnu8tCdA0StiESw+HyRyqFoZNsn9HPqV1inxSop7r3IS1auEfY0owqo7Cpew8+pv/aBSo+k8+z7BB9F5erdxpVpp5rXw6tCn1kUmyS0OLmE6RQEyfZurcaV6l6LWKMQ59ugWc4g6KbzFYPWo52UWARqVBmbKWWAWNYKgL2v9M5qjikVmWqmrOP//PuuUPZrkSolJdrsHCJrEM9MMSKdN7XIIGVxjbq0zpV8GwzrzAtPZ/nMiGMXcQa9vF/Sz/UqWxQQQt5q4eKvLC9xLn3dH6mL8A+97ipa+shs3gtb0kXbQRE8d/VsaevF9WSfehL4eNZVBi/nQ/nq1xPlCZ+7M2dBDw7x8Cc/3fjpGAIY2FoP/pPdhbjLXmIcePGnTT8ITV8u3hvJNYPEp/jAtK1YUUKSJuxrJ+l95Wow3egYTxSVGQTDTbTWnv1KiUW3UJWqa2muTg79KVvJABykKaAd6XF9emZOT2Yuo1g2MKv2b5J7nvaAStqOUBJRqGAEC4dHxvnhYfqRLWdTiHbjzAh8WTZ5odYVDNLpud5HsMZXD+emcjb8enFrBIE9c0FJC4VW74aJnYFpPHtqx6hKVR9yW59hWVc3e8pd5MOpdNJC3rMxoFJPjrv7N5seqd5HHskwREMd1Rco9+4w7zblgp5g7Pe4DbLYEwtYzCocVVnog752hdPBm1vcqbuK1eAfkdBDUshFGJ+g/qg7jA/PwIFE1K/lk8SUxb5GrsRvKW3sLjQJZS/7nOPfTkGdztoBRn+sAx/vvX5v5/ZgLJsJQ5AwGVqlM9Ahjs9PFr1gr/W86j+9GvQku+7CWrEA0CqJul/L4WYLeuG9KIsw56LGaIZaGCdvyNoYLklK+TNBUwGv4I8vN4Jssii0rQbMo6fLz7efqBAX29OvtnYngs3oPNsZzFRGS3NWVCoqEZKLGzAJ+ViCtPtX5BpnAugzXo7iwltBTrChuw3ucBM7ojzFSbj3LdEiuMPd2mLxqjUQ0lvak0IMhWjMlxPdUq4rb1E9ou8DOTA9/WVetApPUPO7KGtlDRRQ3VaLzsHC8N6HbDPxCKManCHvtquoV8pW+AQX9+TGeyOrHhmVoYNMH9ce98uv08GDxJYWmPS9jcboCbw/7FY21cqFy/8x3kNz/VkC1nA6LZVoyqgUNg4OjD02iLX9eioytvTZoviuBietTqtVOlZpzzktIVVZFuyEl1FZkzlRSdPJwNlpg9ABJ207BRs8oDdydjmsUxWEnn1qiUjty2XFdn36pO8dthM9e8D0mwHLft2Y6J1t8iHbZr5yMdhXrU2+2vG8JIn07VL6RvJdhOSc0sFh18eInYFKm5aLmhxALZktQkb70SEDBM2Jig6RxyHc2qhBtxcTjWwa5EccwUE1649s/OLZNSbE3TGjhqQVHZCSljmdjqolbgoJuTeZXKATq/MxO+dsDMiYQLMYk5Pi0ovAziSAA92+kXCvRJM8Bf4e9MTdHRc9OmWAgFMfpOIjV9e8NpaTZWOLnxgXhJePmTUtVY7tDxLUWUPkshJjjbetzCpniVuq7HtrM7mTmiEVhS9Yymy8KofFo6H2AOoDAcQiFAi2Fkv9rOm3UbBXL7KTeBLihEnh5c5ry9H5Z+LRGx13kH/I0vBY/JOloyKJT4AhKr5h+2me3oJ72v2z83jOeZdrv/ICDAfHtdGWasEXTmyZGfBp/QDppY16M23u/+Ll0620IRlfGEVPeijMW18O94q4TpSy+6jGD6h3B+yii1/kxIr5yI8erM1Zex6oqp3vRxIl4d78hU4Qv2q9/x560h92rYDUIF8rxsadoRvjFEyTQZeo3/+ETMV4H8RM0bCs57giZz4qUgqPEd3lg+ZTif46Glo2Z2Wfl3dN432BZ5XDhO/leqwz8MjQVI2T7iIkQKHb67ED3IGNntJZ3CD3uXM1VGu12RT6IluM8lYdkDH7eDnwXdYtLJaIh36MzU6R+eQt6QfuXGf9o0xzxcqgJc5LQBCIcC6pzEAKuZj5wlIdgU90Vv7iYklltueBos5uupWYBAoM73CJwlNHxOzlT2i25Qm+6cNVugsgAxHyH9+/OX/VbTb4xkc8L5DZT8UOiAyqToRfV5Nu6Q92hT5iiw4qpu2k241G2XOsntrPsLkMoxFo48wLoejGGdNEyRR55b8tSBQDb+iIBbXtyykFmCYy5TFHR9W6/jiwBbztA3Vv/ET64l7QRDbxG0Q1Rp6dMFVUY7Kb9PoLFbQ0SdVCapB3OxAqAzrwjm+0/KvZYOR8Bq9l9lBvIivVX+UdCEPbUDMRymnrFG353yRTFP+kCgoEGtUOgmEPl+bU9sft3zXyQIQLx25sxuFCSoTd57KM/N+UwuZ7zoB+WXotC0qDU46yTcW1XVbx1WnmQg5AhlslUU4oACKL6x0qjSd6IW09nHjhnY+XhRxjCQU00UkfPc9O91fq12IR9Tk806HUpsQpfpctqqUsqbxDTvdEjpu3/iFJz3mJDDoj0WEc9ku8g4oBuJKN+XKWKzQazDCpffqELxuTUqBme3RT6sBK79vuLKKkHv0PTKKAxb54vYHAzcZP6O2NPSGgA0P7EbUrKOUbZKfyx+KbWWsA/JXoVgai0yqQIXVxbcloQaMC3KgH6nb/AANWhRfwt4J3w+WKyW2CpoB+XqfAhSN37Xb2Tu/HZP86Esuli8TAaFN45yrOm6DuWio036uXQ58L5NTEIL7lSqO2WFMSu1M5MO6wXwsG/k0+fHyCnFAGLFY/TwCncp0l+dVwlZaKgOksn+YPvkTTKWSLwgmiVBu2/aDyQZ37wGNfkVGhIoRVOI/Miw7MGtOYUIcqT0O+W4gB6oBwNyEa/S3BExAz7DDWZTTN6QiDxW0iRzFyKO0PXaL7oPUuMtNl3Pcx8H7RiM1slaJ2+i/MZ24nryL07k+V97IJbyKL1EjpK901eocVC087eAD0dec63T/jWyY3SHxFVxlmtqORiyPDM8Y9LsUzXiStxa9rULoMOnyZOFYLrvuUvA9N64hD9AVkcir7GdpZVgF9mNfhTdF2+GcfdsUoGJ5vnh34X5W++DM5t7HHnwxh51IdgSac1mnoyIQCKgg7DeI422jZvwXITa1y04rCjbNeCXySgupGDlikgUe5h5WCsWPMJIGMCTNCZPyoelEsUJ5zPC27GUbmqPnPiDH7waajbQ0tawC6v55iB22HNU5/FtmxmJSRlotz0mp5DsjToTN8mMOOTdQn4FspCYTeegJIF7dTACim0d+cjoGSsQTBJp0R9r42ZLVZwYWPgopNmngEK3m3mDJ2f5XpENlttZXLGiyH1P4q2Hgzi4DpJN8dNDglyucvXv7hJf9Cr/GBOuvFi5suKR6RhxTxDzzcnUlBHA0nnmkMvN6cVFp8lXAoVoG13VX+0mR1/KFCJTRxhYRfYVKnJBdz84yqKCkzoH3w5ZsH0ByFIlAYoJ1DlkMh5YZyfdkEKY/qApio+mtT/8mUhDrwiEvCv6FSvnt93PdRIEEwPfcLL4N6CxSM9cw/S2+flkXytciRn2TRFJahihpPZTpQMnzk9FAQLBl7WEaX8bB7OjdgqRWtMGqBghKU1gDU0GsK327G5KY0gkl/lKuJJM4CCi4aUklm1KICQsO4EzUyObtuaGmg53LrNzD9tZF1GJjCSW2jPWElUGUXi78h7yk0WTVXxT62dRquYRi+Oi98Z1tOcLfexOgFnYk4rfMRy0NvvnQuTOCcg/59V1eLm7fL9y01y8xYuXJ8BviRzPDMC5+WtfYvGx5mQyHNxVBaaT9kJlLz+UzRDlt03OCR5gPpqwoiyQy9/pCOHegTYVIK+wcb7Jh1NzYYIvbbQ/3Anm2XdL6iCVdMDQeTplR0/0HR0Tjt6ebyQXYwqLbrYDswofJUjAeiMCLkF32AQFslCzCi6njSlXAHBUVkQZZf0Mhp+6qTDJkWqDTUbUCRt6g75Syh8s+y4EvfEMXzdZmfU5rkFwoJRxOJOs7He0yKf4BV8wMyAWa/ubYTuZZyyeG4OLCtbogswtyBMFcnLI5/XREUUOtt8te7SelzIN4+//KDZwkCKO6QW2Rhl5uh00bN4F/9RT4mxZrHe2s/aDy1hnzxNhVFGK+MqGlnhB7EzlK+uzBA/0f6q24J8Rpkp9MKXGwMW95vkcXBoofrDilXzBWFwhvTBi/AP/EhtSQtZiKr+qVBNgRycbOH2H7kQHo1zl2l4lFkIedxZx3LftkcncOW7JggULAWwJ34Q58fiRu854tSqEEgyz68WdvaX5JacbWI1MMLIKP8qAkB0ayJ1EnMJdlDESreDYTEAlYq2Dv9DHq5OfgfkNf6obgLZvhYozVpw60xkc8PF+1rufDnzjVRVwN+nNFjrHa1QgVmXGT707p+limNZz7qUucRKkKSs9F2RTx1AurjBmbfj9Hp1QnDd4TI6MULeNkleIgxFiXX5kFDIYx0ItMsLocZgDsetinwv10kVWJbNy4Ta9+tMsB4XbhcxLDcq8c9fzb38cjHokZ/KSyKTkFQccijXC/peKQEFs23O2mOoBWjzTP52dyZwOoOALbsNZpJo1SpleATE/clFQPGwuU6GhxtCWvnpOiXdaSxkb8Ao8Sqnbp7N8OtuEb3dUc+j3Srt9BearjhdsR/IfZac8s3qKO9u5mLvVTBx0eytrfMTNLnZY06BYSRm+hJXBT1U8FWhGsqtX1jSBLQDSP1SPFjJxB/tIR2R+CfqjeyRKOP8QIKaThPwRMfnBybOMaPZL/Bvyv4mToIVha1lIWU3zDtXgW2FZmksWzM7H3Gm/Gws1OzU3uF1zkfYR1L/n8Ev8DmmyenoG/rfFSu0FaWH+u6zVxpvE2iSnj8+tWYukW4bqweFbCuIJB9fZ7M8g+Oid+xeoGqH/ISY0J+3+MDkhnJ6Fd8xCKyPXnk7SyVW6OPX3v5GcX6tb+EnxH3yyh9CTZDovlMuB0H+FWFiD6EV9h9XP8jRy5CcK/gTAA0bnKWnviShOi/GXRRnW2q7gKQh2uBi4KMdRyfUKe80sVlubG+bF6Z7pm/Gs6YepEHB/y8Fz18YDxD3wcpayLZRhDc22zxP8YbX0E0dC8mp4HwiMJNUhvU3iv/RuGQu6eCcdSh8BqvoxEeV6nP7HSA6nbylsO62Ybx4wmZgZAhBxDfl3qiqBk8rWzUbtzBKOyaQ0w+pUZFM3M6vJFxg0HCd6yo/QyzNz2rWtWL7WisU+a861vnBw+BebOGKOumK/S4wOe17oaivN+jHZdbqd8gxT29nUnJhYLr92csbx5mblIbsKqX36in7iPZpnrcpMBv02T+tdAjckkAD8cuf+eVPXknqyARYB01at9SVgw5CieTgBYBU9wvj8zUAPLzMavd3YdL11PTiCKcF3prQU3B/kMQz6A/jW+yXeBjsQHYWJJjXjM6XA9x/xW/uQZ5vL0sp9RjblVhOd4HK08XPwsDKtd9F81dk3L9oInGDv3LAt+hcMyD5m9Lqy+k61DSqehCgb8RGuA0UPWYTNHI7rjWVnwc9NVKldjFKJErQ09MatfEL42nUJCCiW+/TC6j64p2l+D7FCGQ8glYbu2RMSo7LqiwBaPK3qAgU0tcUHyypiLgLCu0NhtGDhT+r1FZY883TXLE+crQ9tylIBGIyC5YJ5B/9/EUGlrEvNgf1PONFtI8wz/TZxgEsOKb2qVeshaVnQl18MK1q9ha+++5XPGpFSEiSKniOA4yFGrijH+gFgH6APRc0IKkngU2lwnKoPsLY+8PI5INFPh6htSh8BqIYo4SS2Os6MUJQsZiPRNY7IZ0Jayyn7qQrQTTmDiSJbwBUr6hKjy8f1f7h5nNkNxfAz7UJA2DvvvVcqxE5ujUhrs7AuFmuVAy2UnTFsWIy85YTzFjo6sisOcTghclte6mg+cnA7aPMMNe7s3l1YXtYgJT0Zwh9EJYbaDKaW3a8pLYpBimCtxoT4zA0dm1ArCvsQCQQHE6zYJMjaAboYedRoK1JOqWWfb36o9YsCjsi6hxOtnkHUmZ29C0ksLM2iTLxHBGrwTbtIE7nRASF0OeaGZ213oymQbJTpj7wK4OooLIPa/XDsl3/2uMuPHVcA5x7yXpyz78jKi2mHqSQB9/MOZ4LAFc0+vFwHrrKGxhxlqFP2AzDP4ybS8cAbefHCalNDfC7hGa2DcexK9vdfYc1RdDMkHx9Ud2YFh6bZBkM4bWugJSEy2QK9CN82JYbIMPPtMa7nkzKPb4UshmaL9jxmS3OJv3BTcroaiHnKuaayz0n80wcqcTpvfRC+IkZ/1aK4ZgsYnBmKQpq5WYie2BHFWTuVa5s8uNfOO9ET7c5t7eFVmQJPsC/mmf4uKg05cy4Iua5jVued3gdswvljYhbMFyW/loeW8QOhtq5ybq42BQqbzt2Fve8hkFh8vhbxex6ex+HFKIYdUVWt8wbDKGJ/wqIAUmaeeQ5cjhfpkIGoF/YQ+jt6ngloWJO+bR4J1s73NNJZX7w/NI1k0qj3ACPDAGXvs/RM5/1Rq48h/khyp39oHhZiGTR1OzdHi3ghx9QOw5aOBd5c1QRBXEq4ScvfAs4L24Ju5BVxlFlzGQnOhBOj2HZWJmqt4u5SxIGxUf66E4xws3f8wYP4GltD1/F4/sFxvhBA/CBYCfpjwUCHbl3G/nV20lQZlGb6WairScVx/yY0sHvCvcb6yj0faylD9F3ie7Z4mmTwwJw3zkHG7/sZUCPN7HzythJmxr8wq3Aom3nEq3yO47VaL69iObOLKfsb8mxjel0Yb2QA6mLlvpVRA0ddhV0Yoaiy+2Owp8YzQAx4uCnEwpbLJwXDUSzkCmvgCFDAgqnVSFxXiUq4MwriCypuWRXzTEOgyFLzBzoe2cb47rSkg+dctEsGrdQO21gB95QXnBqHcYqMlL5Vl7KrapAARcFl3JwEVNJ/syEuig0xRyZf9xKyL8TO2t/vs/LSdfDrxL1hBTIIqjUslp7FMvw7m4E/QeI8YfXsTNCWCHDN+rLMIq0Q/lHbghDb25uOJwpg808jcIznWjoAXBPhhb6MGQPDUfVyeYwYuROUea+LY64hFJC0MO9AtbAKAOwF5LpaGpjw8rmVe4zPNgb5LEVn93SNt7KDCP3Jx9OVt4auUlg9nh4Qbc3B1T7avxUFFumGDZascAxfQEP4h/bs8gAXPY8xIkFZ7bOViwFUWLo00rhR7pCAP3Eei7UGZzKLUNVUaQ0DtwaQgsi62OtxK2QNo9FMxVeCMJeCzgsPR6OyNUhXiTp47h3jJK6+4aHdpAK/lS+H1ia9ZiLZBJl93lJdQXLPUHE3Mu6LA1UgBLtSCMulr9N8VO2l/2ODj4r6I/YzWKzRZ3w96eTLYGmDSweTHWYyd4zXqjgV7xLFqKgknb3HhrhhcjavLUlRdOVbboDh8ZJkL/13c6cChCkzaBaT6shvJB+yBVHs+tD+6UBL40uzvbvnXqVF0Y+LygZpkr8edIAhmzKfamq0IQf1VSs8+e/kz5WCh4txrsu5ub9LtpOmIVbIpxEFEl1+WYVA55a+cDx2pwdavLW0muwq6wt2KzcN96onho0+L4ucC77/+C5UUs0YD9tghrvndPALe4y5QdC0jslU37PoJwj/fliO2LvSYXKZzRe6jVNPqF9Gf0jrDGvMDTYrXA1kDpDXexDcvl1yOoNrvTX5RkPN0b8GDUN1LAUp5++RnNXSgYWngNhW4aV34CZ+eszb43tSzHevSSEm5+0axLkatPekmyVzbx3mwMxy0prCiy/eEOPVdVW4cpALl5mEFH0j0lG7SYCqbhTrKlf0OHuufXbT12JEG4W/96loo/8beeQV+S3KqQk8BN6/0IGhDBGq8d31pWH8BljWvIcusN6PAIquCNSPOt3hpYc0K69N0QECMtZ1MatDFgRAynrKsSCRbrmokaGGqL/iFq17kuH4/PrCAkGqlPXSANs4JIyj5ahzXD0YHwhnc4i+QOEz0fhEOA7EVriELESTqfXwAXzyV6xp3kCn3k6UWnfsVUoEqnI0yHyE0LoXNzf6o2Gt/TrRhefM4vhZUD9D+djMzTjRSTL7gBka7NDG/xs0ScyvKV6kMiRw0srBoVkJfriPerWJmWkNAIN7qCUqQC+hJSzqtWmntd8YlB8EHrqzHGEqmtw55kD+O3ZO7kAkPW3vKZZHBm4blVqVvQBCuE6YWH2KekzAEKCIr81vn3f9syL0Krf8wu4iJwQEEdK1ugwpxoP6wM0WGevI69Pl7bMc9xm+GkoXthTSCfTYFzBGPocPM36v8+PyCsQQa/bWWz7vEIINeco6rDn6+ntKLa0qvesFF4othkz5UPNrPvul6vrrV00rKg/erbjLodaZoSjdAc+vQJXwCDZZTGogYe0N2mHMCvjoKnzLbNp+ptXGUjE5phED83l7hCPvEFbRv/7Q3VVk/qA8sPNdq6AZfl1xca4a1AJ4ItTJb18sMBKtfkHr+gQOqzft5Uq+/p65wrPgGrmTwJZQ+uLRfzd0HjpCVfvJ8S8HaVBSI1fsS6wfTE0dxLskapcSwT4wHFEpqLqJ5f9LnIeOjepSVsijWDDiO/5JgxNR1AzsN1yEvUhrS5rLGEtuBkRrHnqIxDSRRhTa7b3pM3ke8nR101ziJ7hPoSHUbAJXGZOD24cqglMjzFR6gLESCOR6oNkNR3JZTBQEt8WpZdYc9gVdOyWcJYtjJmZAEQjKRbHwNewxSrS4mjUGKv2Sqs22h7Fsm6v/mQNms7c1vAJ4So0uApW4aiXC1fxt2IYQifv4kWOzztgecPvbbXjLwWxZRyi4rYTzNzBZVBTI+PTl1Hi+wP/N/zoM4bvbkpLjMRDVPD43G1KJ8UsRy+gg1jyaekJ9P1kWYcuaJV+Y8nZ+mNr0dCjtKqOJW54qAB27kCaURVumyEJ+4vBS8MqN4Oj21KffqPZ93Cz0YDvYYJYcG4ux1ElWSSs6wLC4Gd+/nMbIl4tG7B4qmTk2DDaTIpIsjyIIeqJdrlthn8alLirTG2nvzDxMlJna9G0JwBcHWS1tkG4m7iqu1a8ByDKKdKBlYUfg5qVdO2X64E9jgxZZ2EqFTKP1HDP+eO8MvXqDWcJhLB2rohIAT3eSieWpUYaVW6EvNrLHVcTJCHynWwfa7VOeKEXD6EBxoqRBgZz0rzzINHBid178TVo56F4UndOqI8eRPasbWH+fnTIYegS3IzWrNxdCJqcqO0c4cW44zCIP7tIYuE9rtc3SPCBPTKKydfNnLYn/h9Qt403kuepr0H373jyeYo+weh+1BKgZ4xgc2NBbhw/f3v41+L9tyA++4NJ+PnXm3nDrb6g7nlnBXIWl5KvfjAZnYDU7Om97Rb2zFYIG5hRhBTYmvbCXL2R2Uh+I1sX9CXHuhC96kTqABvfKiQ5+/7cBDQ03ZbXOKbrDKcvsUwSgpvy5up7oI3+Z5hnxGXjBHRjO5Y1TNDMf4NgvVCRWCkZxPyELB04W9EyOObNvKxGOrDKf6Kletrv2eWQUOyctNgjJleUslRzLBBeGnjX1BwsmCVGwzI+rLXsBRw+WOANfjvF8x1nSek6SYY1bHpLpq2W8vkij+TyfPyFsHlXUsJ1INNpLxlzUIDrykPhSlG/nf8O+0QvwHCjML+Gh7rxq7o1tYKDQHqRJL6QWK9v9scZ6kSGwesCvkql0mR47Zx1dk2sL2l2SFPQ4dSpdicyIysypOLSTEqJDuxHih8uR/eNw+PFt91jws1/bitjXHWYpknccFN5taE5CXR57dKHwMUizD0jLfpsUpp58RGZPWDAsevCJxSaHQo25adcRG9NJ2VMn7ujVo9szistMX7HicwzgDrQ8WiBfvydgqL5ANBbLfJdWtOIelZvbE4UmxSYdJkXg/X3JthWyzJOQP1M4e7OFi+GU94NA0T1oa7t0FrxM73AlaXAZeoS7C1MRazZhGxIykpNYZgytqC2YFVn+1VyaqvrNk5nrqCGu31sI+xVKFykXnjg5YvYZeJZxdZ2h0t/SQj0Bq5DPpyWdRe16BlBEzmLq9vG+50u3G/cWkY2tV1/T37MxxRhANwSEbx4IwwKCegOUFMVBt02l/bwjn0BpcmDWWLJR1144c9j3uvTVy61RNkJvzVUNRofduT6SGfyZeTMxT40W820Ckxl+o4mRXe/uYlxkVQponAA8xfAjHCektre4hxRDhzdAvLIZDal2tQ1eZvLNTEVKmhHhlSDf2Hx8basUyhpqOIWhFFwQICuJbEVD42xQBb1Ua9B0TK5t0HTwMqxk/d9gnH8kr0F2JlzUnk+0X4AVm1gUgBGXm/9CXsxMv8I2eAAlYr2zXYbsEJ18VWnT3D1+LxyGWynfTeEwM2O60C2qkGfoKKIhzHQ/9PXzin961ja2x5nWBFPbW6KtMq8wF2mbh+53142d0Umk9wZA4/8OOtGz+q4sCoFX0QGRn7iNvqZ0bq0G9ewCQaBcI1b6v8hv68pYZrCIrjdC44xXJhLKQYqVAXj8rkHiDoUSrBatUZDkgLy0uZGtLs9n8Pa23mhs6FVVV0v3u4bHbnHSxcnhmP4dY0chbEfV8g53HjHcRk2VEM1MTh9kxkjuPA5r8OT5tv/ULIujBRUL70nEXdNuxOyZjvSp+jeU3kjcC3/bl2NhNooD6Ld7GUSJqzlBlbmQ04vbGLiGtmrGnrHihr33Nbj8b9u35R70O7tJ+pfeJUF8HW030cafYeRlYrLk4bbacmvyZbZtYbDOMbKaS2eZR5bk9Ii313/MSO/Cgygqj16NLKOYamgxOL0rzMyliNL3mRmLN/5opgJj/n3+hvnPElJToKsHFDUWtx22iBkeBsARoot6evADikXtVOcwLmllPR5wHkMgrW1OWxlLVGGsv2UBrqhkgogXL8IuMrZS1OjntzKn950c8vzhBOYYXGFg/jbL9OD77lB3cgIjz6AA1LbLIjjXuekO7AYZh8p7fb+uPULooBa+wrFK9dGy4DzGnVXBE4rQcAby2W5NV6JYcWzhW9XSEIlpj8vvOs2fi+b92sqlyqtrT/RAixg2fJdAjADkQHng+9qIU6H0o+Q0QSBJLfIdTWRuRn2tXRqqb/4yIOVTJCGGLUTYdWEYFxyQJ3f1F7qwlVVnhffdfUlPmFBRLk3xX5maI3FnjJ8RshGQ5zEU0OBtO9AO88z58wySVKX7uVY2mlyEigBZyX8mI1xNa8hy4Twud2a76ePw18EnfrOK3ejzUVgA0ky9x9g/gvQGkQgi9CZMbi4sNa9AnZA2+LAbkPN2q2YNbaNk9nftThFSbeRemWHP31nXMVPs3W9MF6ICj+LDXUkliADUA9/gw17giGWKa0QhIOVWniCg4hsMwIJaaz22mNqsBYgcLyYwuVq4vEtYdEL49cgA/dq4lOGUdkT4iKWHy4b1q0Mc9RIJye8/e7Nt5WBxP5EcVNl4THXMW+35W0rnG4/Ai6fyzTTRUyBnG9fQM6XuGFmlnpK8HwtYW3M4y28jhluxMZJzHHGOuXHHrqrFCvIkZofUEvzbT5jsESLMg/nN/zl5QXI2fx8CFcr38VE5qUl261rp46fUeESnIVZf7HAFRwSV341EFOffahBveICLbzJJu/rcHBeM4VfJcNeZZ8AXXrxwBbUMVwrfv27a+UP0FAvrcb7rdPLAOrtd9jmvQs/WnVrvvqKZxPNHKsvZBqYK+CZFxEiaQCw6wZbrqDX+EbDatRJZ+PMYxOwSk6NqhxMcji8aYDutOmmLpT6bIVJR2ZMAcxjSvtGsdfNybYm4tx9wC3gqS6z2Nj9DloJvouEzGZ/3BwPOqza7rYtNSXZzGr3hYEAhS4gJ4ShPNDRAPICGSy77AMproNwhZIqg/hYr1czOGnkkem7AEJZpLZsFBLwikbv/SYakw+/s3QVFpk3Al0W9fyy9PqJw4wVk50sHEPczfECaBmRQiPT3vJ8bq9tTGForGET+Q4m28wHPRJ3fKphAkRxEIhwtNZix2E4uAFFIy5aqWAaKNqiqPl42SX7Wf+8/Q2LgzIbQDyQ+86Jjm3olrrC8mNHFqubCTDBw+d/xU+Zkzo3ICrZwALo2lQecekNlQ+NIWcdpdgZpelmP6PEXvZ35wxky3Mk+1epNCebCPJ5Q5KbjdLbxvsRQMpm8wUQX3SwyCVdAW2bPT+/h73eN5Pg1dNG6UchqinxaxcGQI2CmeQtLgOFZfGiSJLGAPjqHpS9rmHLXmRPJydS7VmzKtcbK3bDcdzFxkR74UxfF9LfLorcb+LF5FX18+41QcQT24WrDcHGMXl3Th6SK5Tb9U5ODH4+pESYD/Xa5Fa3D6PUgG2kxWWuiKF0Ju6Z5Uiu6cIJ+vzYc+OT42WShi1zEZWoaoQWSoVunXedQUVL1f9NN09glpt4X1x/yOvTSxGUqGUCiVfo8R8AG2OEYg3c4BjxFiIdPMRqCnocTldlub8YpbUVUA6YQYGwS9828t9YMheZmiuZG/FN1OeG/pos+GsdhupM6MxNPvvl03eKRVKPni2gBiFH1coAuDtz0/T/7ovSCvYgizZ4nWdkJEdNgf9jBWHF/lhs0VrhbABqbbNXIhbAqQw/pMgC5uEzABQi0VHW4XLlaH4zPgl0N+Yl+sNOhRSTqvjm9NRfy/omeLwVkrcMbTI+HlxPQGbJw00Lq/6JhlHDpfed0oUd7XYlckOrmBJT/AoHhTB33lKC3ZijLG/tn67WrKlZAP+mTtFS/T7aUTP55Mgcp7teCO5O3j6PKJf84J0uOAefoalnhynJvSQXHpzSuFOtAjO+Iwxfe2T+9dj9z31hzJRRTcbQ8o9ij5dLbCIL89d4m1LdPXT+JCyQQER+sDfcg/snEEoOC/vmaoEZ/3NrbBA28f7MR+zaTJ97n5dCogEYHltldFPfpIcZyfRBDl7wWYrji/tImE/z4DZ+XMSRBeR/Hyx7XkUQEvfzS0E6+BeFajALNGV4GanXfA3vy6LVP/CVhr2UjptFXMFj7gPtJ5mHveuVdJ9mrcYpAevIRLSq4oqZfemMTmUXt1doO2k0busPKhdJGdPkjhzWV6Rkv3m1rkJSrjMAGPf4T3/+jqdSJtlUiSRAkTDxizvrZhDsOR5RICUm/7rvTWcTCDWM6x7V5Gjh5pW6Gu6RfR0ljrJGP5UbN8qWPAUpPtY5tQmYHvFJOENR7SJMFflaXDby5dc9j7ug1dd0WO1swXzqPMGFPJSfRMgYVj8BSww5TAwQrVEusBJEpyenUfD6Fl7JNOtxC3G3ENcmClQV3Hs8gxYXZZ5VC2IT21A1/1UfhlyihTUjPRRCQgHvkha08NyKwGkGOHWUSKyOUuAaP26yCX3Go//cylYZpqd2vqFctEaUq+zZkgTwN/ETibIga8adWsf1UC6i11z9GV81Y3yl3ZAqlNJ1aMshG2h+ERQ1lIgGc8yULlYfosRU88/jPn5J4kc9I9Z3lMulQxY/6enT7rNbr0BzQoAlJ0ebU6ZNKzB8xWQCJf0tlIRF7o4f4mu/yHUSlu2DCoUBet25d1ZNqibt1BGXcxxU1aqcoqoMFkE/S5pKiyNj7PvBKQSqYUANuNhKq8FKqY7WC8X4Nb1DOzz3ZAZZo8Yf7XJ56mhjjNLTrJzohJ32ZOOvSQtoVi+1iO61akZQU2+etCBTQ9yYA9S9bwgiISWsdLFPEWHgZRUNgjgNvEkc5nVS6Jx1LJOhYTeqc4LwrxSHkKoEuu6bindzzChpMA5+1imk8tstLJZViWnFnh3aZWpJ7ax4yD+EOxlTjqbYVXMeCQuDuYAcXcNFxZ3biR5cQdbOBNJw6DQJzijaIt+A9k21JoQccbFlZc5zBSaoJtlbuzuKDXdj9owi9owWFNywMCKB5QxDFiWhnj+uRSV7cFeehFZ2rghnFW+pqtcO85ylWqjr/tWPhquFtCgO5OyInZp/qDVisQAyofK3a5Zz81Jtmdi+ZeCtaGqKBcfudlhpZWVwTBb5rCjXs/IsAYAdysQvgE56pX+yiC32s+dLNHhqecUX0EfmdhG+BDaAEEdr97uHwRrw8o54QDUdIcdqXEp7zmAJoCxl6PxbwPgshd2x6TFX05N0FJ1vNUQ6OxB90nAki3kBBz+nQse56ronKHPZc7VcKHyMbQXEdeag8q8XZI0ECFS2XL5NT1xdgwlKvN5RynLiciU06TiR4/DuMBk+mCB9xKBX466KT8XIjhXznBvcKwzXcSjAL2/IHEVfJ3qFAlV4WpjkGS+PUoL28oJLoZ5Ji9A3n7gdugYUGOs1NLKZO33AbGWm+Na6X1nBc8T4oC7OGmEJu9xOzA+pFFRE88m0zgLbwvR76v7AjUaw1GxtnOgDmwttLIMOp8M/d1YZ86BcNIak05Mc3nzbvPmsV0w5HKwG5w0T2SXQHA3rdK99lATzRgKSuqPNMeSnny0rfPxU2PRFAw8olaM66Dw3W/LBnIKsDwaj5OCsZJUAIdJ/EXBtuNH3QZ5FkjxJnM1UTEZQ+O3jUSbo60/1WhnQz4UJFrHS6mOzhRaLsRz/Vv6gCcIjudHpWTouhqQ3zN+42I/QTn/IQl3jROk2C6bLIS/BGlfT2SlT9WiXqem8zmqEe/7OfiiMCScg3Vi8rUmsS+KfzBhnnZcNHp9Wm1cTVygQKM2lJ0VRyvRpoZwHQCov4xmfG9XPdscItP45GMPzk0DtWIoA0ij9gfsjf22EuOLd9QUavr+qgb+WU4vIiJkAwMFiof5xHazYAl3uaF8/emQRJK/M6SqyvVtHpcuc/WykVswkVsvoJkcY7kRlFkuuOlLbT6GZA/+ds6g4jyPvyT2cRZoG0bB7rYfUXxx/T2HYPI8965f0F/brXGTODoKnaQi4NXmwSl56BFvDkni64hc5vy3MQ80cvyp6Yejbb+YJ5ijLJPvxQetSP3GU2MA0O8l7vYDEiNk86jRU4ylOSyFlDCS1QG72yEZSevqKsIyR6tTiCYM+AZh+mpA/Ce9x2SJDrBQ8CM3D3dUfbyk8iKZiylVmubzq9cXgLZjhsTWLMxyYAeeWk4Ql31er2jX42WGAkb6Mw4A+w9HzHjCi/g3/2f8opAMyYZkAvGqn3lzaQqkpRXF7LjVB3P9l/qNoNqVr5HTUN4cbdwNh34VXWXYWPO4FK8ovUyESWWTZxi22G9wuz0EJR38Ra+SPd3JZNFgNWnXw/MU7rHbCliKJ91R8cdWMpUuQtTRHfO1GNjnI0pVEjMoiCOgsgib8Sm9n5eX+6WPCRxY5PoE1xddd3pO7NbJkjeCY+wwd7fDuQ53BGU2RUAH2ri0SkvNAaCkbWhJhta+d9UvJ1R+mxkcHz9rGziEfGqWvMh2n3Kjl5ViSHuQ1F6HhSy+3ssdc7y/S6i5tose4LpBFpPrp661MQRpBHeX8wrjN16wC6b9rX07IWIFB84Psq1OiH3Xbx8pbprwnGDrHauf2HHEMrxBS/PXI2Jq8sy+Yg4j2nebGiAXkqhjTNf1LQwz1DsCjQEQJxmoxLRqmbkITHnkhzCtO2ZNtGW4xZCSPsKtukCvwO6m79boWvvHUX2sKvDshI+kJhKXPzlT9cUjMj2me3X6flpQFn1cIyj3bjbxiZjlD5MUW/gB0iIE4l2VjqzdRBbCxrIcd6/bm9r/G3Blz3W1mEbYsZ7owGsC8RvgfbX/iautbxDUnk0iAnc8r/JEKh0b8s2vWV87jtsosabACwATNZyBk7xv5SkHzctYjp0lh1cqRhaWHmTXo7O75Rem65ZK5nluQ+TfuB1TSRtT4DEMhnPRaNbZpmRzgJAFXC0066pHlmRYT/2uAeRlO+mp+CTHRaq15BsvhP6+gVe5+mbQEBORTHHaTkcZAhI20LEfH6PReN+jDTKDWfFCI3MtKJ2uHn0m5Te10dWEFXg4Ht9sRf/yDR4QyUPMSRad6p1znCxigXylOKAplJnW7UciwHRQRhCKoLuCNPUZM4V+y6f8v5tBr9mAGl/lqfYrZ7nbu1cNLQhhbraPEe9SeCCREjKFD2ZmaQRmygtOw246EZySGQJlSYAXzQoQGbFZSu1IrL60iCbmR9jmu0LZOyXWWntLGBHRglv2HEj/+oUkDTm3jb+7Lhb4zPuTHjoH8+NoK1pAsIEpNSU8FimRcJy9E8rPSya10EYlNg9+TtBW6RoU3wY/3ZUHESpxYvB8FUrwSitkjvNWbt+RBOTg=="/>
  <p:tag name="MEKKOXMLTAGS" val="1"/>
</p:tagLst>
</file>

<file path=ppt/tags/tag29.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y1Tip6+Qe1HrPBqHmgsNIFycjp2yzB1Mfn+Q41YhCloHKx7aA97lSdzzKsz8RMCComG2Tn4gRvA2o5zlLcdrcMED/uxRKuReoFZyfPZK0/D9LsKLQLyOOpDVsDJcfLPjkNuOiT25bG/bAoKFKV9ImQU5C5tWHrj5hMXTPKuw4EQGqDygH7UWvMgoXD29Rhc5WRyAn6lboJomCbd4v5mKJcVv4O4YcFmPCKTyVcueND2H3bum7R5Em5WOwgoZh+XQHgN3JW1UzEJ3C80I0hK3u6JzXV+AJs+dym1K53v6NgUTrDjuFtjMMaUmS9av2+V/EuW+zhn75wSha64WHe7G8Kn9fAnPd3zDeweuLpt8mbrmFBRytBCPfQhG2v8RdzYZPGcWP10hRQDT1T7gfZniZ0vbsggX0R45k+LwQzW7Qqvb+0FJrOeiDRHFxu0YY6AUEEM0wsPyl4xDKBLND8d0YJUIoJ9HPQqSwlaCwCjEtfnCcl+To8SLf+LtPvlmfiR8EYsGxvWZVRFPuAWAA6Z8BlXqFtSOYhaXuBAWpOFJf4XU297ZWSKfM/PprU9QR9/PX65usox50BtksTI2Al/2ln8pMDePPsXGmvhXB6SD4cEHZ9HX8zKWKj3eA4v/GbovxECZXlBsj/+grIVf2J95LF95tUb719vp43hKHamNzesEIfseMG23dlZawIf6xgt7YdqNyPhyJPFF1Wh1MQNIovaCfiGtxlxmEwH8GK6AeJHeBKxKnv8Vm3EIqvgPVvkSeyC/ebnCkH8qdECHfFojComD5B5wfrPbCv3L0PulkWwKOGiv8y4o7uOgFq8xWN2KhWxvU6UASKzMQqLmVwP3xLUqSML1lUxfTUHL6V2WQWl43Vgsmlm7EvkjQLpzbycZNp8hHBLLh9XysLORG/dX7Fva7jOkSh3JQE1ia7bpZnXfhWSUDy2+5lQ1H20emkRcpCfO54ps6HIM1N9zv4FALSXl1+v2F0GS2X+31X7AJ9pbr6jn4JLg2WxUb/v71ahSxwII9+3YKm3zgFjWDNgBl4SjHfNhUuN7SEfmsdtDTo2BjMr2g9Zvsfitkpr+NSijPFSAuBIFNdzgJs03D7mGNxwAdSvPWlrJGs4no8FWMpBi5oQLsPiKnrpw6XRNp0TMtOOvTTgq7HyWCtBuQUkCOCNCQVKjvrH4v26cKvzp9gtLy/hw+lFrBWaohxQTppQS+/LsKx54mzR/98sLq4bUoy2bSWuUD2aiprRq94Z8Yu2V9iu/YWBwUFLHrj3F+UT9K/kigJtepQTUmTkYcxwr6IFsSAuAjL015H+xZMMKoZz5++aeGIBTeQ8/Z16oEmu01kHbDptYBaXvZcBVMIg+xCca7JFKV5xT3SCO7b5Iip03VAqkpNSbaPiTb8Yt6ac5NEH6PWSoUQkCjv0l3ZlsuKLRo3/lxYW8fPvB79NEgQa/q8NtY5y5cMmB4MsWLT8hJaD8PpYu79R/noxDqPQTw9j0rA/R4vXo3ceS2yt+GRlQCaF6duPKSTtREhVY+U8ykxgn1ehZcWAyvBaFWErQLMxmrNt7uyibtiqmBF1U6P1wJv25CKRIrD5n0WBMPfciO/l/h4ham0NqT6KlQVQQJ3XVEzHfN4LY8vouwIZaDD3JAKVmPVemwsMNvZqnFd0Ek0AwimhNj7zXtDoDipvrI/jQWhnmwcU3j9U5xRhyEkLB/1nqXHF7hKSTThqdaz08GBC0wUW79FUhTpbBX6R6uFJx0jRdk+k9Y15ztrXXDz+wOpbQcV5Fb+OSOpfBd8NNvrHxu73VLLb3W7TrYVG4iEfHCxm1oJpKUSmh4hx55oUBmC1f4sDeJ48EIvOFULYX/rKg7GiHbSu3kllRswFvLnCgcMLWGhyJyvuMWWx/rjTq72LtfopnqDu/nFg1Jb2eIAVgfl6kaMpujTUJyUo92XrRyZel7LKTSo+rwV3fZcZPBnWnj1F6zXTvLtCsqMPA0ECL18HUIUtnHxPNKQoAJOwcW7OanTkrM8J3N31I49a3zz1dwdnUEykmIw8ji1i0Ux6PIu0jJI5XxgYZ43QXefVZ8/GYAYMPi7UGNVxVx7qJYqOp0i7zGp2w3mRB116G9xabuzCCM37/6ZvDplcYVpmmOxwAc3GFPAnFBXiLyi1JatVb1wZjQxFq8XJO47r1/YfMqDl9sicKuE610l/lp/jwHHE20kaYopGTsv9KEtoB+zWSUnK0GqA+LX3l20l69+Gch5CtwTWkL4wFH8PbJ+01eUPtdkkYSk626zGv14QBW9xqH88ZgI8ePfobZI+ibgk486+/js6p7PtEDVbxmgpt6ISyuZT96b4BrjfAoj2l3l2lbLA7Bs9jglzbdqtzxwaFJs4XyypxjirPCBXR6qA06J3eI9JSdSSQNqxWo+3iKQWKHGwjYbQRNfsPaN03dLLV0z6w4pzLct753ZwIYUWas4aoqu4KsO8t5Y8d8DTCcIo2/eIXMKHQ4Dwhe4VH5vaC3ydqrscLhOkmcISqQ/02SJSlbSHeLbs26TNWBFN/4IfSMDAy0we6hv0OqRgEtihF6Iaa6U6MN6Mx6+PYp50BiC+GMiJ7UAsNXjWUhYxCIZUdWulDtAhgaXpVqWm7Om68JFVNosBt2Jn/eI6h8q5F7Sh8MpSKV1dTveKwv4EQy19oRIh3nZ2Dra0FoWLvE0aIubb5ejW8RKRFhJJvUCugC2umXtOfA+mVgr4AQjvPi4cLKZny+T8YBzCHjES+Ci+H8hgVRJ1Qa3j8d3IMPVkQQWHOIhSJFrQrhLIy0p1YUW6bL3i9wgHQrFh4x3ChzL+mHSzggXklbLWlJTWDaYFC15+1fYzgos774bfd7dYjlWzEgDDrVcm+zVjg8XGfXznjnZTI4mPf0xD5EUrAG4nbSgiXUvS3VRgXjCibOzsUBE7qnAuqcSVyL0BOR+1QU+AJCbnVP4VH6gp6RzORh3oxHtyDQcOIsTxhS/A6dO6jKngry9VrX3fK2AglMajOMOnDgnaDzsXxJv6zqJvsTQu6WH800o5xP5mkZ4E9z45EftvzVR+dIMGnB3QmdKRdi1PjceXLELyNyrAblpdeNdSwNStMZGSKL/Qg/gSIT989kfpsuT9XOR5sJ4C8w4whJxNfrY/NakR3KqVfc1YCUQqsvnwZ2WPHuXZdgnUbF054ZG7KCPECE1ABVBbm43ewXSfgin/4NArVPH4Y3oxQffyq2ervDb457L+wv2jGto6HLh41OBvefx+dcFWqTc7CPrjhCopiDcEDHn/EMDY6Jm664NQl5/Cgv0btyBKbxdEAwDNalIiIvlJdozFdvBRyh6SElZOi9qu0qZ8dK+BHfp3CF8ig2OyL5fJ7wSLfgIkcLZZwlEa3oIPSZXe5kh8olYZa9rCBnW3PkwvFYS/Ql/959YTWlZtNDsT7bGFIYDakunWWrinbfqCmSFh9eVmb37J2w1O0KXvODTHGBHkedCfTHZi2v8buHMFcfHxrQId6FYyMFn1yrwrY5bkoAbN66lw51ByzXclXC3CQQatCrraCpa3rk23QTc6Q5j4sBoCxi4rILjNn5Yqy4NAWphJaBrAmXFlA/ESXje2Do33by1ASsodVD1G1fZp0u9gOyrw8aZQD3esyuygwrHom+NBi/5No4uCSWsZ03OQVQjZpXbGJ8OWSL6XaUZuBdQcqFQ0h4UX/3E6NM+WmbBNsuQRUPiqGr+KV8AEiP5yOKDYz0aZUiAiiUwFCCkQ1whB1j16R82z7eRE2LXdoxU88kw3vXHUVU9SRFQis5DQ6ADzmQbMz3fVsr0hxo/ZhtuMwQlo+eFtxDAFZv65qSd7URYiRHzwUT4MuWtov25IDy8KYYdCpifD078uV5O5CrUMmRrV7lLVUAFbv43aSYGaSo1Gv1d5IaFRqOj7dmC4NVQSfge27BenF3oAobGILh4fop0Dj8xUFWbJ3/y2Ok5cHSgSrx9o3E8Tfyy8q1/I3e23+j6LwkgjKtABEa9+UotcJaPAWBqOJUGiDvnTVKWJjZqtg3Z++RF/OxA0wRaE/YhVjH06XRE5QVHLUm+qu2K96JUR6GJwxJ55B0Wcw+5utQgkLZMq/UPH5JZ9YeKmHe2duu2C0mI31Ak0XR2mtmA/joL/FPooTaKnQPIgei3x8/n5pMbkqm0JCJLL19WDZiXvS+8FMc07AIt0BBw23yW4RskD2zmoiOhoWa9boWQNO0pCeurjsL2b6rIO6dsfv/fgql5ny7UnRCUXbrFqNax+4AOpKDQI2YRow9y5lPnodBBMwKKbZgWmWLKlvC1PANZDOZO+Q8NjDnweQbxzkWrh83QOQDJEVvfwtMib0VEtcsJiTJ+SOJb1lh6yOQiKe9fbkqppm4FDuLXOy105JW3TG/lnziLyQfuDvxXwzuMXsffzGqm/X+gEjvidRbwxbwMuPPtJ/xIrY+woupaLv8oZIfbk1hT5zjJYS2UQA3DfWAeaq4KvD8GE6667OC4nepAPEzo2HlAv28yH6OtlOvsz46+joL7i6v1kLJr9Xm0Ng+uyl2H4RBLggK/HMbdArjyjMrzXQPVyXTt2m/Dl0EkWfUkt3jxHcSPnneR74WsFL+F/Iu3h2BHMPsyQ39mv7ztImayOJ2gil5kURRd01LFjktN9u9ALTq8SVxLxpmx+j8wpzOggJQEwztDFnNu3Q23CwtRU7jkNFiga1CBqtliFN8REKutjy/Y4U1Q0taylxTm4B/t3oLM1TtGX2CCoVvzfXR/XiT2uw7PMClS6a03wLFK9ZFVz5JYGRFIuHep+Aem2gt0o3Bm+CtqZBagSEvJnHXqQ5Bv/4mqbIQF21Mz/N8NENrj/nDDAOsgFSTn8PY8UZUBXi37nquC5sPIAHwZp9MRTErooYhIRbGNkAZCWRBWUOVhBAfDIYe+AiNJPjGHk9276vzbU+jzfT8dd3L8l3iVRxyBJvSc0gYY4VrGIuX8Jh6g/eOVgaJr9toqq5wEEdVANTyUUcSaV+YzI57/5F9JnTUlEZgMAN9CfTqeQNW18whMGgQfUqIjTCd7dO9YbtVV+rR7NQt62F01zuELrbHQtCL0+3fdDwa6L7Q2FOflUvlS9Ta2a1shdfZYLUozAK7j1SXHU0lssEIsklXzWaja/PBp9bxtL1VQdn/F1nXouZQcfyJQsIKKP1ns4ngAdk/iWdhypORbmSKtSSRcrTjlDq7skb/emQLtp+UnePmgzNcwCwaxEyBAS7enEuLiA6R9oQCnh4zw1zbm8loDt9k1nthlS/QC95R6NwUAFdnb8uLgy8Z6rPVZI4p7dTS6LgphHCG2RpB9FkMR2vtxVNb8KBfGlm9dFYenyKegcLQmM1OJCME//Dw8IqO9flR9LP6XrruTVYdeuPzxd6Qs6yZBPmpHHzg2rzJICR5HasCLMyGKuuxtGy3YxOMSxVTQdy7euoCUMZsrS62opzE+grvexij9Td4PyPb2Z81LfVlDAHlbsyUZSmmHgPtfsGWeFfTpXtqix7ISkznk1VnFX8XqEdINLrwMa8ipMpOygooQrjSP9K4GG+68+h79+i8Au3AetL8Wxe/SBSGziphEMFK/xKpUxGhf9YQei5gHrJmama/DsC76zV6OpZkBCUKXeSCyjhBU1pgTGgl4Wstrdo8aePO6AqdBse4rA4eISL+o2XmX6uKBbgFZuF8dc6DQ3YmbmvC2N/vqYUdnbWramDoMe7KsBPJiygHkuw2uGGeydQwNa3lugzGr+KlnvkjOiWyhmFfhxznE4ppo2OCi7QLrWZb0/8AJoqCp8+sSfUNjaMbGjF2ivX26Ct+T6dW8laOzBtpPk2uVHTVwbnDEqyisBg4i5/tXZ5s+LQ/zOZGwIJVz6+/IUJj2dS3yGEd2TvXAz/T3q8JQP4SqISkQYKSO/qCOw7FHxqXCloRNUZd1GqRiXIai2ONeTz3TZRV0/Ush1DIZR75rGJb1+NiI5xXcuU6G7rWPr4LgB0qIjrH/00Ohb2geT+RU8RoGz2p3MuKWev72xxMqjWgnQGMaAEgTmzf2VukLXSqxgRel5XSyqlvgBdI5WmGwmg6b0bETEflcghcS97eakFdRBL1iKAGhabzr9pKaSD2hmeFzXnreuuq4IpbghKesGI5Bj0xBxzY6JYhOEm0E9gQVEC6uGhQqJJZcfiMhZrZhdxSmzv8NilK0y7S7l3iPU8b6DOLx9ek61zTrnLMHxVUsGQBiMMdgr0xs3lR4tQuruIGt267WTq/XQceK4adegqPqIAX3MvOBY0YV47RYczVP34mEui/lVNJlvJhgaSUgAafHZm5Rj37gdESOaXI1mqJa5MIh0tOjz2XK/Sj1G82AvHvDYZSLkX8xzw0i6oF7tjkj8rhVyKeWrFoqKiIZrGd+koJY6UZEafc9cS+3gmpnjpqOrWgQk1Sm5qYP5trxm5quQqLl23HMCteFs+VfvCyVdaA0wzMIaCaqJ7K/3/B9iBqlyyBbuGYMp/HlJjlxZ7imodCM/vwC4WyM8JFu5rBT9PK9vLuu95iwfTTyWjRe6L+ASHw9MNbYTel/C4PEJpnuqWB0Vh3MACQz8dy+OysrVxc7XTjSbZ5LgM81boxWoK66BPnHvTHZAKwwyUCwyo8icfj0pjSy3vEHZ4ua4dhCC27J+82jF4KvQt2hl+L7g+0ph4oKTxEbfIxi7FgPlECkMnDHzI63CMdkmBoogIgDvhTxAQUOJGuoltMp9P2/aPo0oY+1UGut9xoOS71jS9VKuNk+vuOHzs0Th3ErW5MWcBIr3GAw0t0xudv5nYij9T5RrjXimf5xHCLeOhqGxmPldor6jxvFu8njeQvhdpn3rWp6kP9h+6BO2KDv39vrDnXPGPwUDlwpofcJRAjencv+d9tmGAtALI3OULqGQTiIggKrVfgFlYsGZwol+1301S7khKjf+AhigURSdZnrhBi95VjAfXT1wYIYOckFj5G5R0s3t2nEtiaOKpdXJRe8nIf9WHWSd9lrBiUybR4xeROe51XJFYnSdGQ8g8RwXayJGko35zmLpqTNxfFFC0kOnQCyiFJ3/hZpIZj25jlpsJrOlzfYadDEZSdIcsRKZtUBEMBytXIWCiBATZMrCIL0oGGTN/+VDZeWFuY6TJ3ECMsHs6jsVIUMVGMijdnp754udujQk6xOofeFQJR3tQZfmRMLHJMX+dsNm3Px8ZS//2cd9X1CqeXd56tw7Mrjm2/F4MJLkFcdtVJg1UkoP6Sp9rB6vT0dc0uVFSUp9Kn5NNxyBLfK2IEeqKnUCmgKOTWXyW96pSBMRUNhLTV72L9/i1QXRpMaA6UVgwZIOVtEUhbNZtts6K4bM+RLgwnJH7JKj+5B293tAYz9Gxe2ocsFBtPyNbTswhL0sUsB/oKX/XDOnzWkXUPOKcrYkl11JtgW2Yw9qWhK3JYo8M1DO7W5KHTmZNgQSa1sVBzJONf4gqBCcOw3VHRZvYzS3cnugRxyLPXg4dqA0D2CkVPPUGi8Vzl9aMw+kcPHxIHJYl1VAAY7H4WVRM7n/dvSf5lWIHhv2SB5xIN9ry6nFcFqtpKx1TpgoGb//hOHUhBNYk6VKNiGm863BZvqalJ8K+8aICpLg/hGUEsZMRxw8Y4oY331JdtuUmh1+ZzQhJw3AQaMgwAK8l/nWtGq1uy7p+ZtX3Mr6J9r7URnm5G8GZrp+i7ql4xc915/yCsP/rA7te2CCW//yq6B46VLm6pskmtwTOI8PGjGJRsP3AaZdNDKIdFmdTKtNupzT19ex+nhOXp2EbI/mXwUhgT/dnnbnlUyOuEjuAFeP6KwCwKSF8WVMGH10QxtX8ltb/KDhShz50pu/tVg3lKeEQvTTwGERXRC8oa+V8CFDfUNg0zsQSKWXYsV3wMM7Km3ObOcyT696EdR3Sggtr08KaLmEu1mPLFDWJBOkwxEhJtIlZ/Sf3fkfnZKFK/UE3lZWii6bxZYxLV57DMqraOFwVnbuqGeMUnicPw2/zfU/TCYpjZvh1mlt1hacMNl/AP/91gfBcqw1dp1lPl5DGvxbSwX22b8QnpfWaEZVj+coOLsq8pO65bVyTH21kcRwRVpoSGxZC1Ho6ADIjWv47KLqN1s0uvZUkPIzSDv8JbRO13TTgbs5VQdyJL9i70giu3If1KoYUQvPx+IOMZYIT5g3W1NcGXdvoyDvmznJGC871kbiuIaS8ldfi062qs9y6x8vfqN2gcXyfDQsm4y5wcC0KDUba1xWKQzOiaVMVHc5sK4tnIiwuTNDAnabORUZ15lGPNZ9pZi3yc+plOLaEaCRJxTP5UaL4IMgXaglBIu175cuWRBY/uJgBOP/EIyesTcqy4u6jHMoc/q+XUWQGxWcFNjIfT5577dQyGQUBbAEjx3AcG+KsyKk29Zswiez0uTvjK6KCW16H3z/LRlEN06/4t8l0RVu6FDrGm+0rYAWP6hQViSgcJLot6CCYJs19DBaGSQQRS9Efdk8ihLA1IccLS1plOarat2Q3Y8Pe2q6vGXloDREe7Tb4UhdhXXDCa502gUkUqgijo1N14WKgKP9lldHk7XhMy4pwYMdeIWfrtOwdgS6QoqwX1/+K7uJna5+mjDacHly4tvhoHDlx0xMCGwXotgN2SEvPDxQHw9kYqJKxQeMn0w4MBEXiKOxKdslAlzd79SGTOkQXI6+PA3yAxvX/+VDHrMUFdch9n+OhGMMtaV7TlVYGBT3wwjEtvcl7/HVFeaFnaXC5gGf91k0SJm05Nl/784gg0uPmixkycFJbQt7o003sXWDg+HOKRqDwKdVt2lOq6JdiNfRWcL7BVpKc39P2zBibVztrBc70Z98KXku9D+voeiEaZs9HKeJCx4OImzbHWfEGY4YcjqmMIUpZ7muztyuRDaC9iBF3923/vWfGO9QYQUcSIvE5XcBKxUax3Kzw57Wujj6lFf3w7x9SzoAxea4AdPGg3K9bkNUmB4zB6lL4FyEoLLnX1a/KM9vNTq1Fnd909vG1ZRGartNZrFQYD4WAk0cXbpBLMGRbDg08DiYjSwkylpz6Ph8+eJKlCsCOiWalqCd8/XxGtIvU8VBhR865uSgJUiEr0Pv153s0cjHo9t/nX61dzh88VJFjwyBzwDYZVRRTDK9f+BxEKgGla72ZowtK+Ungc5JZwbeeThoCoJqeNMkhYbDCmIC6rExGVqSrWiYnivVyiMkyd+/82odVGzmTmCf/4L6RwHxUdkgGqlchZ6w3r49DXm2ThWPMtJkJ32cc+JxX6+D0BzqY4gbI64j2/exW20nxa1PMUg/yXNLbKymzTDTXIngImS+HWfB+eCLefmkyDLoijUCTGHxDru+lmaZwGlRBSupWYAe/Wm/1NLT7empv4v6nD0rxLdR7jYMCGZOULKtgMnp0Bg8DN0Gb9uT3SMEhmo+ca0+/FpEe/diT7pWVo/98JHndbrc4liRrFeknPRs2hITkD+o3dSdPE+RIhpfnsN2nS5GUph0o6Rh7RSVtFsdUNGCuSdKzLM+96YJ30q5XQ7EhHkL9F14yJWNRu3BAQ+/fXn8LcWAev+Zt5j7TEbwGzl+JusPQZFAkN2VjuEwf/7D/5TmwWN2IbBVVSDRysaV3NznyLBOhNLGndty01PwbIAEhNTYLWE7Qzfj1G7zHkIcEW/aGKSz0BGF1qXAo3YwsyU6ama3aQr95DPmBMldk6TASd2kgWC4FK7VdqrmOaXHWHyqLAkMt8613fqvbi4R5YL6BzZ79xJLqL1ajdV6gs3Grxw3CDoaXqlUUUGehZFaU4jJKbDLXmC1rBxinULb9bY6KItHKFEu/6D4MT5slaC1cM0Foh931/TGq/OM+rvsjpQfPuhvtp37PTX8as0G0r2GGq/cMHj5C5du4qgpQDpxHixBOJ0p4IZynWDixTdKdibKWkv51pQNEZyTaPbdZim7Zhwl4fUV2JNcek9j+99QcTV6yuQTnYLWck6Hj/a1AtEn8p7zusFLTxv+6iByNzjtLO5ILLvj+XZEWVSlSAhd5/YSLYlT4tRRa9fcnbFVkLwpk5oGWCU2lTP60vbI55cVYFuVoQDh1pocCduHIYaDZyG127Rc/J4KVlJZz5z0Yq/fRodRgbHL1QgdUau9RQHCOkKZG+T0VROu6IUYdVDwxCYkpOE/ovyR3f8tVbTPF5x3QhsyiD5ZVBtpKxj34HaqaOAaH8b2rlKI0dMezK9xYHnn/3YnFI7cXP0LIbVcpZcHZT6gqEMX0eoK5cbkTmbsBhfSZtYCQITUHjtGD+IhV0nGbbisjDlOhs3Jjyypm0LDijao77x8lIZE9RmjwMwxVs0effVwARQGshORSuCNiypczrKeRcXL6mWvn3A+86bCy5/aJKGT6gaiL95xS5+TZ3Tnyckg+TWPNnMThJ6Ib36Tnb0reN/LFhdecUg5kC/3c/srUCSs0ieOA5JoehI6CtXj6SuJNhad3lnt14RUXZ3wElY/3J2kcyyLspaB9JPj5yrpAjdbtS82Mwoq+tuGXvnaVD1PgQskAAvJhFphxgEYfKYqfXTZ1k37ZXEwPebcbVoUi82PsoLGNUGyZGvnz6DfjFrSRxzBgjTs40MhYJJV1de4LdZVGB6648iH0h0yw/8rvHn0eb47PTE7bG+o9WhK4Wk9bF5pRIKsgum5Te1tGcNZyPKG9sBi78AeftViAU0H92FHUy/tcxeWPu8OpPsc1jhA9zHgwxAwhPA1zSB1LFojl/RD2lAq81xmD/TOt9fPuH4r2IOVceHgYzD6IHJWb1X/N/rpsP47d9J8qzAqHy8fS2bOBxYn5Dv13bgJc2U7yotaaF2XrlxpXQKDVq3UcShHUnJm7Ji+RAMxeHYhdk92IKsHm72Vgz6VAxU2IVIYTlOHZe9tQTErm1yhUIrC2fpGD7Hlom3xIhWiAxp0i3Tcoj5vgJF/JjPFG0RwFjr2FGeCx+14pJwH43FE8zKx0zbkgX2ikte/hRNWCHOVVGXVMg++nBUYg7GNmLzykGdMwpoltwIOJwIler1USAVkbl9XDe23cyI/uVuqzO3wQrNw9ABEJTJKsWJqbyfGg1dYh3j1Y7fbBOX6KQVx/MLecclDraSEu7gS6xQKQUoF640UzxFbsuBZTBOXRjKmGIBy2cVkDubBFcJ+FNTUWnwycuF66aWLJOh3IvVsav7RZkGUP9wRtWbknJIHgK3RceYzmae1y/d4w4niG4BDuELf/r8qrTcvLFJILPQiGlpCDPQAqqX5oIklQ+AK69h+TLY5YxrRx41zc7hpU6pZlMGqGkOUdsZeZTinAtewDJknzjg7CUFOL/o+VZ/mfbo558HNuTrEpu31rm6qUHuvNvFSugBijG4OF1A2dsDZOLO/Nqrhmkf/RH6jJjboyvp2bHPHoWtEooUFmAEzLuiryAS5Gkp7/0VvxQ55R1d+GrQEK+Z3GLvJ3FRCeQFU9yUgn3YE+bS9gm9Wt10YW5TQzBk84EFWr66gFB3ULm8ilI2qb1XBlOHSSfruoytIiIa0mFMJyJCkcbHU5p0H5WevExjqCtJJFjWLVhECknDuyVmBbagMwD0lJQ62WeebPTwXDtxnc3IuivyWH9AfUXr4hmDuXDDrzJ7EMP9dzolp3kcx8cux1Xi5bLKimA5u6hydWRyMT/MbI9mrZbe4i/hWQ94jm03jsBglRp65c9cyjY6aHBfNywlHlZXFh8Cei22icrIwfJOnHFyM7HwqOPKzBdCCakkf/b9DutWx+1CruugBwjMXEXoQNA07JT2e+rNnPVzvF49WAiU9Tv7YKiJn1f1hW9A+Ddw1ICXfQ/XHkrwLRMLoBEAz/1Ou4GJJDs6y7tkpMDt9A9BWdyAnnuwfoC0KIQk/w0w3XJyJZ8ZMz49ui+7sw+AIBdf9ICLnL0gx1S/4mR/4JRjuyceyKtYiOw9s25uA2EG+iXOS/fGhJ+wZ1XTUEvBt0jf3ABOQLJoJG8QiegJofaUvR2Ts7CMVLKptaztplIGzKMOULmuUVAUZI4JAbVsEgaIMwDkPgaQTW9OCFHjCk4aUZmmDHjjK1INR64VaWy9Dha81GsGXPsTzvDzdLbXm0BOsJWyiH8UECfLD3VYnUaILPuPmJ/kcNjq8C2Qe582lUz5Jfz2dCT6ljdytiWJWALewhqF+H0YPlkN1cv4Y2cGSxMmZpdz0gs6UbT4CIDgEDeNI2F5oiY8d8ZFuLLVO6AO8IwrzLQAUQ76WvB3FAmSZWbCCc5YJWfAYlxORaaMizXG+ELHuGSx4aYlaZpYyZjinQPC1dP1HSZNvr6Q43hetLqzw7LBUj9r6ncXLp9mvLACd7mxVogkncWKRrOnD6RQEugvj5ZZivSjKDeWQ4Mx5yDgOfZyoo043bCaa9Mazd2RxlMjElrl+0qtXeObLtw+SVfkb4ZGrV+Kg6WWeC6/GlizPnSVjPNwzFkpLcERCJYujnX5bK3QZhXggP170l3VSGzkbGBmDF3ulXUXn/DPaU4PSV4WVIEL1gOCFRLxv529Ik+MiQMLcH8zll4cE6Ejp4H2LVmU8NR7FA8l9mBcUlsez2sKhEcYne6xlQ9eqGoNTfyDkmzge9xvqDKJ1TqgzIgpK04WMNFXY+j0Llpw0u96Gdi5X2RU59PpnBjLmbXrM+zo9mnBTiUvz6S5jNwx4PrU0HZYQ6xcdmFoDZncExHnVMXmD4f5S4MxqNoZj4sb66JcM5r1/bKUdIbAQmGNvE93cyG5OS6TmEb6daPW66wx3KvNeApP6YAGhwNHX94sEVAh+Yd+kqImipPEV4gOmGIaIsmKI6ru1UR3uCc+JbGKqkI2E0a1L3yemVqy3wYgYE4g6658dm+mBn467jJRJ8uxl1PTv6DWz3OzIH6qN3O1F1TA9Hky7S9cuRcW/SzE/Aj7qZNVQ841tl7saxgUlu5bukCDGVA2t6TJnZiiyknuN4QG9at0tHsXQRk+5X5wn86wsLmg1jCZ3CSCR79LaSEAQuFSoX2GsQgqRzviRlQ2FnVPMMElbb7jcEZ+7KyWqmtm/k6ekpnmmNgEODsSOaFcAsMPkulyjBg/9/GZz5KeOZQzDDzPytGXZ7J7KQVNsvmrALccjQEkZ2oqq2kD3UYpezhuL/ZYSVr69eqeKiuV/dBr2+7U1zQqTDJx7X/59LEgsh+RmJszc++O7Y9KPvJ8xUH4sAhT/j05RAJdC+0rIfp1BI0HrxvPOr23fU/JsbcDioQd9IaW0IEXW/hOkJmkhBLny1aS4dJ4YRq3yn4ZD45brUGsXI2vEDvbaBVuDnZmaFjwUnxi51ViffdVK9/Q0ZFZab8AR44cc4etGwAl6/Pa4dx03WROZLys/DW4+s0bmy/v2hPc5LFDDNd3RqXoVXfqobsM2Fdmu308edcxqVt451oUZL0VrEv22qk1Fd+AhY9YzdraxdPGfqSk1Pp6UWX3HTbocRWnWOTGmXDfMl+Rwazl6PB4OtBCmy+jZ3Mereuc0Nnxx/ZTuc7qlmodap9gJ9UwEj66uOmuvvI9oWmv9HvLzHkbtWQlK4hVtrrPvAGg4e5z+0mMZmMv+jxEHk49BgPogjJsOB0vTjua8BLtsVlI9z5QVfLSjwldQ107FsG1+bnBuLl2tplddzlXVgqzd79tbIWf+S0VSwNMMkfFbW80Be2ZFrRQDjcahktAtFV/dEdqb/jQqMdpamvfk2T6TZHfMuombgcprpVZzHBPTjUFcpK7BA1elvo30N3Tg+BOfrH2ScfjbVZPlR5R4YCR45eXnB9QDEv9xGQpNFEJALFONq9kQzTuOXXdh9M8K5zq4FgC74SUpLTvg4f3pfDbJU+NAsKayfsE/4q1f2wmJzC6FGDFM5WJcHh+ZaeHDIkcIxaEoX28ebKJXJynq03JQMmX8MFAOHwFLi0C9pi8nSaqp/L//wTeeXC0t/mSUnkC9KnVVOfB/8hWzDCO0FBdlJ6edvciOUz8YUCKEGRRWOyETQsByRPO5cvHtzrsl00q1RhBCAstmWr1mH+OJGFN+oe2syw6iqvLQQa053XJvxxxstKNfKeXakYYDu7xXuvatCneZL61ToY3USwEGR+6BQvaCfXPE30RhR8YLAuj/E3WH/suWkO4GPk2UcHEM8uHeJOXZdKyC02jM3T6Castu5q48CHum5v6Jftllk9bZT8e/JdNZefd176a0WNBMVnEpUUxG6dYsv8x4gHlrJnxKzQfa+J2dsw5J/emqTVFevy8fhxcTlLm4M5BAEumO6uc8k/tKEW2aJ3lhEw3Kej5ePvvH6FjAjD1A+3MuA4fyPnOpJ/kBNNfaEiNjEsYO4SADkTIf1SSufDLPdIWdSdO+8ywG+wQwUXcYmFwoZgeq1rQO3FEUcS94o36JsRuegWUlO3bylr+s8FEwYWkxkAB6i764CWjfP9mubt5FXkzcvmQm9T4xH8BXy1XPg/GJ9+BV9sglY4aFT3fnsdoHpcFuWkUe2oeUVMLed18CoCpliQzFr65roxdRefnt2AQTeiNsew82ikUkyLQkLPWKZ+omZS4NwNPJZKCuk58bUV05K5lxoUtYcVVBBDdIytdA/tI5pwXhLG7BTWhFRaI8NW/QHdzHANE5mkRBN/5pDQ66O1PDT7oUqNrO4lp8NCymyI4ODwlqrCYzhprP8/DqyDQQ42MG4mNw2sAnnxNLilVmBAqC+8QTY7MRkgIyhlvweWo9irFe+QGUmvANuloWgTyfdWHhwq0yv0R8x5978nv+xgJ/83p/JKVgj7wRXI7wUok/zJHudX9X060gpfdO3YmpA40bkfV4leOCW/LrWYRKicUiPV44WOhxQgAQwWvQ8mcu42/Ng3rUq6+F8LEOqQ4YmhCT/eu/+mi1eQY4SHYyN6gFz4kTa99DPKWXi67m9vfefE3+wRBmag1CQffwmcnNY0huhUSUcvYQgnBh3DuCw3CfcZocQvb2DNFDD2VpmvYffvESXVaciLv+wRKuciROc9Igow3f4PVtjcGzjsdiv5XxRVd+E/zcdmJHVKxmz/VBxctcb3bHj1XJLdOIGSehSRVMqtE5fQ51Y+cb1n3DaKNlhe5NNdF5w2mYdTzDf0GasAZ6UsVyB/S//CKMvOqgg1FxCJwM+U5usRbQxePbyMCEdzFJjnbLwDnxug08cT48cT/6s0jv9tu9PancMIVvPHkyyEs+RqAGX56yZ29UJSbJPsHaHL1HTCs3fzFq1mHrAjTZH3wBOjNCGHxMPVpPgAd22J7oStB1kUnvvk10dU8VnsYVNPMoSi6+zwr0BVzEzYpGjp53aJHKlHlxfumDtd911ORRnCbya5H3jtiPa9zO18HLsxyf22AygNxDjLUDjtQLwvpHhvzJljlqOQV9U8anjmsJSy6bX18T67zHuUJ5IMtx+TXYxw1tK3PhQ7TH2DLHTKg0W07ogSMD2cTBOyBNXRq1IrTEVm5QPEkmVDsiarHSoE7YE3//uPMBWZF/VEHkqEF+B4ksPm1xC6AyBgKFP2bKWwslEm2NpQEV6/SDjb+tD0TqHEqCAQv3KiBUm0C+4n8xyh+6f+PiKngsivncrB12CAPwgBrs4Bw+QHPccDqA9hudZVOP7os1JZ+TpyGG+hsFCGxK/pJQLWmJUdNVLiwiSE22cqjCl1St9G5qOjHMa+tO+IMRMdwLtmepYtSffSi0yHa+lAVfFjbhLTFr0E0Ok93xEAtc5GhebryuNvDpcB2S1vXogpl7FN5aprUa95yEJDN9KcwZVPL+fXv3d3fBVStHhvUufNeEQpmkWfb0mNorhXKNI85V7o/4qQxBClMLAf4lhSWeSp2OGeKxoeJ68qdJqENQWPVNu2QM37IFKsViini/tUYLDEIputQII4WxFwfFeqYCpd1YTeK7ZlcfulLMBIasdW8pdJOu5nnAZ183hsk2jh+/4vrZyn5CYQoCbBsWPoNYflri6/01pggkVhLIOI/6PXwP1yn+qSaV+vSuLlF59bJVuDTnKs0aOL7b8IygjerxCsCVfkRDwwD5XXPl/MB9wUDXpIitofaEnNR3UkDv6UC7nWV4T7Gt4UMN4SqpfBJo4rnatbIGumbbt34Cc7TaPaWuQH0+e+VmILlXF/LwreoNNF+PbnpbGzSHCYNikkUK9OfuQC5hDG/3t49rWQuWupCaAxpStMKGpSEV4uRO4kGQDTSl98L3pwhNyP3hAcj0FO2/rEZjarkUYC6Mu/X4VaRBCW3O+m6BU0/tOERKz7YiywayNiFFFfEH9K8qEuf3uyMrKuHw5xY5y33Fiz2opIZci3ukAqPrjbKTMYWlP1psy1SlfXwZNPm/xlWRvsIndrVN/46w/Hxpeg0HQdqkfp+QUp9jMP21x/EXckjDV3Vb9yYaBTtqzW517UAgPi8g0BftG/K6V4jSYBzfLqBcudiBZQO6xVRnIIz5wi6I5a3gCjYHp1fRPeyfMBpf9gkSbYVPNAjofbPpMl0AWf72JSsCDjuYL9AeEnPEadCpzfIj0xF92Z13oQji9Gyb7/uZbjhIJc6x6PrG5vJ2fo1A835TOGX16P77u1NUScCJmBX21TjYdtSSJ6Tsv0oefgX2FnpqKlUPkVdTkqkOt6gsdkg7MRBWEKy6LokPE+kWWNYS1kBML7UovWKOKf5LKnNYiNjgsvv/sqhJhk2tklcPiG/n0SivPRTx5XzuxpJ+mWnwB28cfHfm96Lxp6FEy0Im5DKMLEgWfI5sb7+z+u4v9j+nXXAsQawSGUg+iLW2wdKNghk4cdj/o+de5l3f7IZH7WKZmlEWMaMyo08ZZwhT21VeSZY4HmiDG7W5rh8JXjmzHW8y4n+MU0jgj0g0BSdBEwyRfTNXoI6nihp6Xo6pjyMJwHUtKtUfaC8TYezUSGp/x7um1Ytv+MCAd18Nw+i3ao8o9Y0MiLJIz01nVjU/C0niRPxgYAOVBNa67Vcqt0m3XvH7hGvlYto94joh7SObvZFCcGEJi3F+VdgSluvTXrqlHtHec08D1ALTGSaUouIqcsg1XofVSoUlqfFkE4VbyiDdYJ3Z0Qa4fP0A0w5LBFvuXCy7uBgpBshgMPISfEkfK834tp9wsMGwIJ2SCtkJv2vxZOggw/078uMl5EcI/g4eQrqGSX++BaxgzqQ+lu0XDd4xh76+9u55E2om/GlovV6Db9ooGZWsVwC8XnaJqxtmJ+KS0JVmrzxnTZICORPlAOnHTSgo1BHulWiRJkJZptqHOT7tvPCTdP50sJaG3+19gugBDsrxwXPXXlbIqzCvkdZw+4OU/sHZMyXcBxfiGmcZvKFeSiAExgajyIG7hPLcR5YqeWqqaqWrxH7q4Lna/HzH5WGIT5A87txuAWJgDYEPOfbM3/BY34wlEXYblR3cUWC8ZV+RKLIfbV9tTGfOqPWr7uMS5H+16D2IbBdkMJRObo86djT/NcbzTX5Druyced2XvN2KYWz0VYjI0HKi1BOADAhEmaiGa3Oxo/jn7a8gs7opPWD8g7IW2SD83bhmM24ZBRdzY4m5byZSSXdv+2no51PmuHZ6vCTsko89mjCLPYTTQm5CiLk3+DudRdKPzYYv9Kf+ZJLcho/evWWRcfrlc4gpJmORhkqax1mkhYK5w6sDqo0G8IAnptYbg324vGzb+JG+3qAXCbhemo3UoAUn2O3ETerEHnnOJLexG4vQpg5pyH2jyK48RRplBVJm7IjGJ8qVJ4Ul5D9xqJuRTaLguKRYdKMkOm4IL/IYHhXUstVoiKkYyXlSKlHuSkfN2IEnci9w5UnyK2ZczEbKqZn6p6I6DqNTG9thzJidsCBp8Pgs58QdFpnOpRVF6AAmqhWhz6P940A1wOJ8CYuMVg4gNBWNqgwqG7nCd9zujRnubjXNj3Wc6GRM9Adgd0AVuj2JyQkqm1+wpFpNaOiF8uvRG5TgBpDc0Xlib2y1sBQMWKpFPBUyjoK6eDvh1QDSqHhBEF5UFNRXR6PiIp/rOs6ep1Ns28bmjeURnHXG3OgO13one+Db9Soohn1/mvZ7efVnVQXIodZ5xc0xSv0jWm2cqFEalVxB3aIHZ7GMPw9UOco4qnWrNGGS5TLidgAB74VIzgD15gLxO7f4TulYTtOCZzIPT5RToe2esxL3PwgcQ6YrMHssRKoc7qkoLnPPgenzP0d7tWliJV2fgMFqje8X37Nm+pClXjgeA/G7VI6SAh5IvhiRuaJ7NhNWRyPkSrlk1AMSTVqoZICuGNXbpRDS9FUDqiYc/lBn+S72516/d5D5GDsQ/HwtCsfyBPDZCciiyyP6kiEawB9/SxFXV3OpXO2avKtOfyWfXdBSN/oSY6SkV+qI8nsTjmyNQUUnqbPGmhi1xw60xnHC55M5WrDVKcFusPsVNecH4iK/9ktBbqpWySDIlBKAuVUt8j784VQvpkstS9nPgJ4xkHVA3FTvkAlzL6kmGEFoFm8Wt9QCDeeHvL2Cs8oPh0SB+7bbV4xPvfTcvIyA3fJhFfancsC5v8rYiAROCoRK9/cb871N5pIbdUcXNJaM3VoHP7Botbpehxc7g4n+E6rsnAUkerVi+jKH0mkR0ACtk/JgCJMl+ztq3vaUdBfc1gVbDwTBqC9oghHH1s60fv4Gx5IH5JpDXF2A1vT1ZRtXFz//1iwTjBV6uGVzxHNLTMF1hi0b/GXnOmBX6ms06b9GEysQ6OBe2qL/kkvBiaWvJSRFTGQYJ52JW8qMAo5hd8NdbCla5K1NbPCJ6WO/dPp0mt9GHqstG43uHIpWrphWh8HV8Qk0y+Vu239C/KszD+BVF5YnAZU4z8cTBSmKqLHRK8xG4QY8b9qgXcnxemPnJL+08oC5+68nEPkQffCjhmIhPlWfVeqMCDe+frAEEaNzhnp2ek4xeSLl4sQFKGUI0o0lXCrqt5XfZOawt8V4ElfEFI0DPE51BLnOGJvDMz6r9ajD74O4HoEMOELLUcuvetQsyWnlSA6wpvtY0heIeRhQ45R0V264pMbH4jSw2zhau4pjXJUl+GXAmLJD/VDlSEBu4/ipMYM5zvKugn7Fu5T9lPYLk2CSO/Y8gfZE1eQo6/M9AvwTunxZ6idKMMquZWJ0Qq3rLyA6neJhxSsRZ2wtwu5cMzMdZ8cNxA/qj0J8GeVotXtqGWdNNf0vRpWMk9p+fsxQIu+Po6SYcBkONzCAwPdKRpa7bWIYFka+pB9c+T/BsV3dm5N3CnhClAjdcKI3QIEp9eskw7fLzLyGtXHvCkt9ENJ2POSE/nq0g4Jo8qDhrCuAGcCeYl1v7KDheblAOHzp3hwkmMXa/eoYTLThcPRs+h1Vr2iQkjmQBuvuGc2X8n9SeJCoGiFGIscqlRnh4DMfHISdoibMH2zsEWjHPJreuzyVz/sndXrNU6UutGFlWV7Q67TvNoclVAZeY2C3OhtNlgAHvgc8OfviEorAyBlXegWefqgziAgv3K63xBB5PfwSO6NRVhDkRj3GUNSEzVUgYDjbDAW42sy3ehK+vOKzmKF6BgZzbmrpdCPmUAs6GGJb4z0MK1Ost5aWd0P9PNC98gFNp9wsE2HZtUiRsmj7aHkdx4At0RV928YPXOk7CcoUVRTIm001u3CM/rzL2WgEe5aUeqy4JxpM7k6sTfGjH6c2f8YBKSzC3BMBVj3E6tyXNEozMSJ63f/u3OzF2NQkPhKHc8U0O0I0auw1Sip1y7apVrevlOu6+2PiGfWMVvip2CUzaesSAL99d5VqzvO4yccqLjyMm9FHFvWeKq1UzuT+LEwIAkMEmJrWHPBaOr7mVgl6HtdXkVeTUgrt86jCEEvCkhNlyV/+dXoJ+oRRwo/39zEFuNSG61Tzxk7EVRUbTyKJqaNPs5Vv5qQ4r/wAmhb6l3/kR+gBJkjVJEvdmaz8FLM+3UMPKKhJOOP5HMkkfgug465vSniDCsGsiq0Xb5cIEfRdbyzskCaODJihBKcirkhauAxAtFeNeK5DzHFLF+pr5R6X3XnXdCY3PqBoaVnwkn6YrO+zz/7VIzgkftEBSRjSiOIGZGjzXPZPOx4E/WgyMbaG1WrXczeLtIFrG9redzFmqwOu0n2wR0eoXlUYEPLaokhdocIAtVSgNCg2bTRp3pFr2sCqYgqxEAZecdk6hXTlWpGys2RGuhSiT/vGbMUKNCuqiF3XdwXhk3f7/ZMwpb/5qtD+lYr/dgtxm4Nr0eAFx0upbC2sA60rVJx3LiRUcCaEwlho2GYFDzOqjcsldqer69S9n8/mIt3Sc8GAklS2WieBUk0Z2VAycEfPScKvsNRZgn3rdF5/PfXyjWceEktSiroZZXtmggp3rP39p7Ne4C0duIwhAHyFpMk35UzYU8HK2+IQuDQNxS8u1wS4ByS9Fk+GKOAK/E1PhZDFm1yGFUJPljEO1OWZrhssE5O6nAGvu7WuQyBcOeggz5uqZ/PQ6kI+Cr3800TfzDSmn3G0QxGhD97Ef9VpnkRLC75vrvBdtWoDRdoOj7uVHe+HJ62OMd+uSkvF2AVC0EJGEqVR7iHJAcFQQFLolBhpdJwFTO/2tThIqp20uE0i1GiioysVvD9NxhJ2PJO1vMjDtY1PykbecE0ZjPTwxeWjyB/doE8Nhq1xlPOyBP4RI/KQ6I7VlxSWSTVzu7ztXuD4Pdv0dDnY1Ua+JyEosVq+BjEKglPdu//9kEHK1BTTXuP6aNedhGQ3TtzrKuY3N9AL9kaCEbt8pZBrlSYFg+bkD/9VvEu/a+1Tn9fx4sjQa3SvD4fmBNZIdVotYceL2SbPlAq5FZnpRWrgo8fL7Sw9Z2GfiByEGRrTGS2ReTj+e2uTdaCQL+KzZS3XwOroHitU57Y1bVkCJWhI8odFhsae5xMNVI5Dqhz5Tkb61nQdJwgScc27m3xjoXzVOdwkzLsMAGwhL1YfT55dbOh++0X/dvOIfFkZCE5fx3Hwol2Y9Elx+QGKQYKvCBsaRdtfcwiqKLq9oZd/yPIKtE/IQFoOmg9A1BecKm5hcj4aJTaqY7Z6rHx5tG2xLi6YwbaJHbdherHSR0gzwzjvctQNFCzN9771BT9WAHSyfgacnCpnjbtzTpgaXYzGXwemGvh+Bu8W68Si5pcO0vBxMknKDfYJUMOCZudVl5I9yaOTWZ6be4fgCELXoO1NGBXcy4kKycStmZYjWxyxmNg9ojI8gYLfP+TaK/syiBWOAM2IZczf8XYEj7+HwxPMmlNZVR794eqUX6n++OGhP1etAW/7dPk5zRJjOUH23irveL/lM4JMFMJjShAJ/zo2Xcy7CcogfOPe36wYZdoKSGRe2ZQWbUvVkeoHy3pLd/eVQ/P5G21jA4E/W97D7LxWns86ZPPvP4TzXV3VO0QY7/0ufmA9P0FBgqtchfSkGpwjWtrg7ApTprhImsqRiJ7h/3frM8HUC2ANrqz8+foZGpZKlTgQTvoTGQYRNnJTcUdM0lTmdCe+KPbQUf1ALebwwoSy+RBrwVJvAu2tHdDivRrwOAN4eAUDhBBtcaXGBxrjZ6blfwlU21BKTuFv7zMVqOZisWZq1b7FWEhpbf0zikhV3LC8sSW5GSWZ7mKJD5ejxmDyo2iuvh5tQhKmAtw1nel6J+sv3lwpWeLl0/HhkkRHMMZ+bc1N34oTfrPQUxpSqSum43MwZdli+1V9I20jL8ZnMJ5UPKaTf0Myjcgs9SjxvbS8WT9bcTveFny0NRonSjbYtQLZB5jw9vOlYLhNOq8f3Cac07YvzJ796XzorjXsQmGrzVNDv3TzW0Yjlz4c7d7YyHcCJIyGTN91lbDQc/glDgowXrshe28REL70lUFgnTjg0z/y+AfOv1WnNOfZaoMNdcLhAjt/I0hHkh2FxQ8n4Jyp2N4tjX2vb+2uWOAzfNIbUcrsx/SxlExv7izF3bODP8/pGMRwhY55f0088eabws26GzgCm4xCzAo+tIjAaG041hmhR+z8+rTFaKcnFdOvBun//fmqg3yO97T+StF5pWtvfLVSC5z+2oYr5M7y8bKhleA0mk/U37a2F62Y5ZXmnsDn3sa7P+4WRnB73cqjD4ebj1MbUiKSMMnGYdNHlU62T0GY3R1iWXBREoJ3vFE4XbUGEvm964b+GSaJPITktXAN+0gOmmwNPOsHgwYCRPu7xZ867SkzTVZq7hAKBZR34g8BZV3+asJZwrzN9gRQfFXMVb4ClZrYBAGhwofflzPWym1A7XrnhvPRliSHWnY7/3FukPQYT9ftnRRLWpycNF/R4mALhphe2DdoOljjA2Cn0m1jyR43cXYZPHUIQQwc/OfAFteYSwIa9HXBHC77fvUfxifnxYnjcVN03AGJuFhqPk4K93Tk/bzb9skoByiKf8NlP0a4wpZmsXwjVcCqMGxPkR/Iikg361cWbsoYHKCFierc2fUtHVYNfWPV7L5v1ScsejpkqrVOaRWDH7eMuMjWcCOu8cVBfNPUoHJMrV03UpxNw2sprWWpbTBHJEZLxnE3oJ8CCTdQTWd5fX1P0jRe/8QBeoU/5Y35eFJYcrowx0QciPUv/BNxueRhDXLGivT1I2savTb4gvvQrtfUXzRnIrGafGfyxqr9XHe8Y37buclURmJ+U9k+ew+O157HttrsiR4YUyEsm5CJN4Jt1wCfIaEKkNlttQASpYfWGP49DGNAmYJQfew5/b3oghixdDC2J0XGkKlqp52uX2ULF7GeM9pPADnGLlC++aiExvV/YtGdz7IGjD4RXJa7+EVShmyvhXqFJiRVA5GVI0WeHOh3Kp6K0ugTzG+k3zkg46JjaXI/zp+toHb+b5W/ScFkfG2fWtyUxtDDyqKmHKPyd6F2z3/KCDOXdpLbeYViRtMu0eUxbSarkRaxdex24GCeaH8QP3r34jqEX0ulBK6rTvptcGw/OZWehl7Jx/lA+kemDiaq0OevYRyP+6DEBGBOmQ0QonlCxrDB6UqA2bblioXvsESUbU4Oi40jrdoCLcnmwKbVxcpFirmsoyt06a35NRG5BN6fcXeprYbLtAxuPFOV2URjS8Lwa0yS2sbjxTmUt94t46pd+liYURfFGX7aLG5YXI3HHvLQwpGasK3yOhThZ6breYxhYyn7BnPxS+jP4OT1WsrYiP80WiTSltbaqWVc5FX9hk9Ugv2USfHTQy71ScscHkh8ycyPl3eWypdn5hKxR4r47ZEkK5GauC+ANbLvj9UVvde+QJXEXoxKyqpMS3V0UkSthLbiT9OTZCyztuSFo9Lf54VPZF4WoGdpp5jrIKcEp9RpLNX1Cjqlv2leo6nPoqYuwS0jF+JDXLi5TbEiNSAoHt+cE7bRyW2rkBtERbts8whx6v+KR5phzQqkOQllGJMK1n0FLpvpzRqWu/J2omxdd7J7eBsQ9hydLhaPIX610qBzXKbSK2oCqm4PPUhLSn4j7V/yADIFkk7nlnJUVh6e+wGumhq4a6FFXAMiv742kSrLtKzT4fNF6oLj1d6Eob1AKXw1W/vqxHSfK/70GB493CmEGnC5IZcvu2IXkpUbmkqFEIHT9SMxw/lKMtnBVUwnpw+ejzoDa6YaDeHluK0loQ/tewTUotg5rNRGsk92d1R9e6c2BFqWsvFnQMUbzr17hYxDJwQXarHQ6zDY931fISVJ31lwP8MUyI34VxmqfbXIkfCF81K2Fwq1698FQuDqKIquFtzfmW56qPZw/YVNp8mjNzvizZ1NCTNXJ6IUt5HkUaSJ0aT5o5fCJrB3oEHm9ZNFTZ7LY8s3F+q1iV0SaRmK2D9vUyzRsN/UOXbSmYyQbWA0a7q1I/oXzlJo9SNq1rV0vWO5hh7n6Ky6O342LRBunfkrGaLDtKkHeaRp8tR7mC7K5kqCPd9nVNXpqyc5eprM8u15lGGtV2tBvQAA0nQTXIvfE1tcnzUpgQzP63z8k+hvt9dNZgFx/wWB4ubGf8CgOrPjp65V9mxRM0LZMFcrZtaOSaABMADEZQf5AVD6LsmaQ2Td005PJoggKn161OtwWaT09CSrK2kYcAoy6GCGh2mnzrfvvUAmjjlMM5sFBH7fi6l3504xV5Vob7vOPUnoy1ituVekiwAFAlR0Vr/G8pQmQVio8cszJG4WHjBnCJphyezqbRbZ8Z6frDiQOOPYZJQLhThMepgN/nu+n/sW8VWHJOU9cRLXCgX10UtrVk5Ts+HT46Q5mny1lhg4o2ctLpHWok9O2Q+9xPOOUUWM0tst2ZZgQcBbf2Oxkcj3lNuAWtyf7Yxkt0HsmAkbGd/vRu1vqMgZQYpZnvhjwrSccqN1iERqgMMhxEhU8Hi/LbHsqvFQKqLKKXEmxW/ruXH8cbfk7q3x/gqkVqWDSPi30ROGgYPFgTIjY2j2IgvMv2T+kPGLX1v5nJy+YMyQYZa1H7NiyAex2n4G8ejLmbFmQGZdT4a14ndJqurfN/W1ldNe1Yb90znsm6WRPHGc1GNaxVN7QziPAuan6cMKZ75/yPFyXmNd4YT2VWv9RLMroUT/OZ9RVnjruFigHqjaEWieiulGOT2YyzkS17hOEyizMWdToQ1oytIAxhniRTAmN0W0oULmhhKPhhU3ObUCcUxQyDyzCF84Ot0flYuZYjHyF3k7slfEzdm4IIR6ff0i1b/0geKNnVvfrholXyuA/1l5PT8hwLE/RpZhF7SZsSk3e7Zjhnp0b0HNCJB67SUhYQFRKGWXsnEk0G668jCoNLsKK+CdlHdri6K2knfpnq0BMMPQNjVwwWhDlXi9TXhQdfFJOtWHLY/bIoOahW5KwWY9v4U/qBrCH0uS74bp07uaekdA8N5hhpgRLRpatRMSdwvt2egx/uDRaaFXgXzGuO7ykFXJtVOrdnRGjpDR1EPCkyjpP+4pFXhHuoRsHbfhayB84273FrOHAzd77e0FUsOhsZLBSIx0ylM0sa3E4B14z5vZykJgnpWdhevw9DSuZU6bbPkCLgs3dULWey/25LpgK05HIYkhHeKPDWPSZo5SitcpYx8kTsQSWeD35/LdV/BJAnYc2CQZaoOn1RAWE8SFnesmXSUF6Ztb91yPI3VvJoY6ohpwwvuDwtYLLVJE5wzK5p1pOkgtU5Z9uT5ArXj4fCDiZtE7RKTNVaVogh9/tbx0hL8RZVlhoWOdBN8+Z0tSZtpCC6SJUo3LnT9b0/kIQYc9nBMeZWCI+o3OPFkZgsAe6qO/iIYpxCalr0hDgUsFdUK1+b7mYmhEtZne+e8KGkjcMAHXgxUgRauxTmUjRVql8Do5aYBCMMEDCLzxjrOmHTgPKKnhTbFV2tmXHCmnn4cQMb+3iMPKSGAEw95dRnHUd13ecElJk38y4H+rOZKw3lARq8MrOEbWcI+R9cczvI4Xaxz0BwIGWQ0FFDAK8byyoJRRDdXbreBTF+7YIqA/GV4/EXxi9+F1ZlyYAkOlbMMeQCu1ALe3UREpC1QmjDz6b+CdotZtaDQHoC44XkSJo57f/LLPmYupaie+17nMykNEIpIX6F4fhDmZEH+CmyWm+btUJ2IuSC+dBuzhqNKTSsr3l5sMx+mttsAjeJVBGTvA+GPepx8ODbYrbPsKSussfk0BSRAbmwiM72HBV4RB8ot6g3TM7DnxgajcpXnhcmLeiyR94hflkwyf3a6N991mzrziOCcSndvI1WVNx9BQuI/IXoN8oaQJRnpVCQ8+l+1ZcnXLwbS8xrTXNNNaVUlH9D70V9a/bQVKfpnGJQ+kJizvavws5N3BF8d7KvuOO4rR6eFvvRe48KkwB3B0nh06CpOHMGnxoHzYBi/T8pUHfsheTV0IHFgD+PZnmT1+vzFvbe+wNLfBzlvYiXSEiaGGzm7cn4MwJU7cMXi6RwCxLKtxUVS/Eqtz2sIXxF6ItmINIjG6GFS7cWxyjycePJmeGIK+oi7VE8DDBT4Rsah9Cms33545NWMtLAMlvaPoATFv4Ax/qmBFSXqiK1dup5Nr5y8QDDPLMKeaQSf2sYRIhUCO3TGR3RRox/AhK6rC9333TTEMpSeElw7nnYjYV38dUuuv50jpPIG8aRMmrRBZrWR+oP6uXUg77HELsHbJnqZ4YyhcJBnAyYMnsqxt6GqCbuYVfCXAOM4Q/rvbmyQG/uBCtEifxKeAIv8wJMXpUGioD9Z29OFalAOt1Rol9CTS5hoKn2lJ20+PGLD804vkUB2Aslncja+SWGTJb3hCOLhZTX8VwKcz5w6f1+sQK3+K/009O7KsEhZLfVeby4nsa/kgJvvKAVIhCkcoRX03dPUpx+WsRdxcoWIRS0lYD7HWNViif46l/0l7kbtNjpGfRFz5L+NpwaZN4e+OSFOiEXXPYDLpaM1NbmsYnZ4TWxrV7ULJGwnSI8+zEOxla7XqqrvHJPJt+y4t6tI6gzRAeTQZc5oQfWEvb+iek5NppXz25nTv8nBsrMAHaLdfrC0ncueP0DZ781Gx5Vva/Hpj/XWC22FfJW9dDsEYwobIJBlxzAGm2hlL24v9BlR083Kc8EPc9tUJAtnlbxnAbhhzuOCEJpQLpKIOZBtQE0pm0tB1CMAXCSM9w8dyLQB179ihlh4Z/haueq+40y3ZCv11pkSkmQf1OmbxnWF0FGfMV41M4e5cQ3Vj/RKp9ptExre4DGCwvhoGoE5Dincbw0wWVNHL0kykzCg1wxqjWxO3t0lo+VgCtq8BRum4Q2GI="/>
  <p:tag name="MEKKOXMLTAGS" val="1"/>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30.xml><?xml version="1.0" encoding="utf-8"?>
<p:tagLst xmlns:a="http://schemas.openxmlformats.org/drawingml/2006/main" xmlns:r="http://schemas.openxmlformats.org/officeDocument/2006/relationships" xmlns:p="http://schemas.openxmlformats.org/presentationml/2006/main">
  <p:tag name="BAINHEADERBOX" val="True"/>
</p:tagLst>
</file>

<file path=ppt/tags/tag31.xml><?xml version="1.0" encoding="utf-8"?>
<p:tagLst xmlns:a="http://schemas.openxmlformats.org/drawingml/2006/main" xmlns:r="http://schemas.openxmlformats.org/officeDocument/2006/relationships" xmlns:p="http://schemas.openxmlformats.org/presentationml/2006/main">
  <p:tag name="BAINHEADERBOX" val="True"/>
</p:tagLst>
</file>

<file path=ppt/tags/tag32.xml><?xml version="1.0" encoding="utf-8"?>
<p:tagLst xmlns:a="http://schemas.openxmlformats.org/drawingml/2006/main" xmlns:r="http://schemas.openxmlformats.org/officeDocument/2006/relationships" xmlns:p="http://schemas.openxmlformats.org/presentationml/2006/main">
  <p:tag name="BAINHEADERBOX" val="True"/>
</p:tagLst>
</file>

<file path=ppt/tags/tag33.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877055008"/>
</p:tagLst>
</file>

<file path=ppt/tags/tag34.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SD2zLK4rcZLJs94CI5dH07WY+4O09A0UDf2u1Pr67MFg5GoJHtyEcRrLBn8+58bhQGoOClyKqj24Qsql875xsaP9qY6vNU6Nt6ze1vRAioqG9ysPLIQI+xLTJ7wB5ylhAmCMpaj4wkPHVNStZqvbz5Ys51kl+eEN2DgUAkjlCSdpdyzUdyrtCT+DHc5wd+4OMFKifF/ITUjqQAveIMa2XXvvvM8P8Ylfr7+QSrhSjwIVbGYD7HqQPwFdQ373KhviO0t56ziFpaHtTyaT6cUS4ahZNCtg2Ahr0M8sC0ZK1DhLDdw6dsvlGEXm8ULqjojt2Et7Z+tM5hMCg/JRIEyJ7wMOCECWi7J4xNkfAaLPetrjRjnAVWcaceJF+w1t4/dcLkZ+I4my0NxiCRZrP3B3dWBCcL145ywuBIIWIzklv9l/1jbVcI5TZf9wIQWhb9Q+LL4k7+McdkHOFXZK+l1uU5tygbBQk1Ktfwmu+JPXULze0btgvG+AIQjB8q1AdpiF3/UHVLovpQga69JcTXrBXqKllS2bAh1/NEmM9LL6BvHrJsm+exmqBllia8tzb3PKJUdVQkzDT5a4Er58jUhDIFH+7P1elBHigYsdixbhssrrSN1e5bowSAL1zdcCMlWAzoOuO6qCti31FfVgVaMuwN1zJ30Pae5Qnps7quqLtKRzK43JnpVC7S2SynPhaqvKPEd3TSvomLquQLW/gSofDHS4kGCKV0ob/y/ZhKWOpXqyQot6ddBueilfAu20IWOSLokBw+TCLAPjwnnH/7I2u87D2zUbJkFy7ZDyT3eWeU7qlLnjVVtBIb3Rkcv+MhmwPNE6SK2zUjfLTDlObLvrp2RY3u5iCaEhWem4I07VjBijyndW5RHyC+np3FKxwza1f87l7GK8JDKWQBekHQkEZXxEvi0CnJWeaQ3HxMe/McOv4ed522z8wOUkbsaKLzssgNBncSlfXnieDEglM6ctgg9uJn1bKyR3YDH/3KIvo6uiAsiR1rz1a670ZfAen3aatY12dTTwNf9xOW+rf8OhRKok5XxvLmZMnXps6jomGtX2CsdZ529cTMwelLybCzudIM1ayGbZncq7soaP7RXxnlpzeN+WSDx5WBL9UZNcmRhywynyB3qSb8Pwx2Qa/nXX+lG0eGmc+0SpsG8ElvcLdH8txG2w5HKxYVAa01SK6Z+g450LCTxAOA5sBy0dnRaxLMlu6igSFFwnmrdNnmRd8slr/FUzGeFsqhE2MuK5k2rLZwsm9gR5Y2NQLGZZS5ymHGfDu+beFV0rAv8c6fIwGoXD5EOTfRenCHb/rIjD+iw2oBvTBBAMZ3JpquGE+d/Y/bQSviJu/l1Iyuf0E+4UCy9wxVX17i3PDAdTlBRikNwyZZNbibmexg5EbObydi8MS8emilF//2GwVBHkUEsQtu9LyJnq+/LaLpAoAqkETwEyDveglbbEEmE6HQipxrf9zM7dphSZR2fQOpgDB+RW06Ok/ZF0RoXL0loGluoeMiBhCMoryBKmi9csbkbJ5aOhec+YlZq+uojQ3oLMuFFJN8o3VexOsyu9YeSqyGt0TpvyoGxc8SV+42yi+iPp3TC/vRQjw/Py4YKHxkpoNmX1p8LKBugeFAnYJdppvDYK449RCkG6a6dzBZ1YkT+yp8FZ5cgadSbxdkjmuYs5ROltpQ7J/om03W8622Jn2CGONujr4v5nUtmRIToUdbgVHbYFgqQvimplNvaEGJQBHlEf7ViFK7kxpy+m/BvpT1fK7hwxh2petKdWJTLiTTUVxcKs25GcWKxECNAKvdZ1Uskc41P/2H7KkIoNXnfToaJjqJDUAi3u24H3TxXaJIhdax/F9yUEjtdFdlLmST2JLELGKHe5QJP9Thvuc7CRNOJm5RPTgurDiDLw6jqojvCZQT/VIQZYleh+NDrcRCby+OebjMdZeAHpEssslZdAWmzYUUA3TsA2+LOzjwR6THXwnLlkA96jZOEL5PCfuhHciFmQlFUJXMdChwmICurDSQJ7iXumYiXl+BOMZz589Ag4MSlMmPYY6cwBG8M/qolo8/2gf1oA0sGsGEg5fSfmRn1pwEOBWnkwvSJvbjSOQI2e/m7FW/RCwVIHGTxh7h5FB1r1K0p4Mq4QzlGt0stHVNRsnTMdCLgkco+4tqdIq1j6IORHpndw3THH5rHUm9ghNe+eG2nOXSVIuuNdBqCT1L5cO8WA0h9TvHdscv3mMYu6ntYkyNH4r1h1crUjUjUtT2WSRG2DeWI/KrjCGOh/H2dcFJ2wnsmFP4mfq/oRlAQ6im51MkZiZtC6ibKtL3EsPyneM8y+Gn77pIdb5jVIIuo/EsMyNrLxlWSw3xKzAoFFFzAVCaqwkCI8ASpoKtY2Jvr1WrcWnASACk4GnLw5AqHQbrvsg7PBmGQRMJWiDCurUUPwdDPugTpCLb+o9E51iDdu0c0s3HkjOG0+jcbP/Q99senuuBc3vV+//K1YIaibbyggGVYDF/BOqmt2CA1nXUw3MZMw8jMZZA1zrrVTVfjQh1jKukfz+wnbLtBFP67vebIG/9TXdErG1wBDUQg79dAqmY4MB9YV/GdwHyyBa3aQNNYDuv4tb+S0lAwx6N8O4k3vr9lTfJMajxBhTCpi808Xb7xzHyNhHQLnyjjfQtZnQVTA/bT+vqKt1WVAiUOgtQyAtZDsOjLFJXJnK3TAJOAnC7QjB724BLjjdLCjgX0TmLQPm5TSpkHVPYUh1t1wp1D3GA+RIdEyU8LmvD5olUSgUqb83x+ppmiOrD/lcu6jCXTiTvo4xsCULrWzam/jKLPwt+nv8iUb6PeWentZga3GTWq+IIkaFNGkBVHcrbpLw31MKhhAgxwrbp9og3TKaR+D/KXpG7+F+hvf7Ybc6oCQXNo1ipPeDB0M8HHicQBpHEtYSnh3EDGil0LVh4DLAUIzBn2vv5EEonIN+nEvfG8oisYvaXmxc0CPeGCYD4tzYPJfwCpN+oGce/yI6SdFJULL28iSDf1GNcJWAN0mUWMg9YmrI8Y1WXP70xYsTWdc5CWcCZpx5Lg4VBqG/ayRv3O+OF6HI5iIEIb8h3hpKgsVnhXtGvJdzSZDth+VaruOUEaiXfS0Kz1/XJ4m0T9R41EvbEX/WtLY6LZYoV3cIQk64kd4bJA6ku4ZOdQ2uz9c+Its6n6uL0AzmIjIs1Ixw8pOd+r0BFXYPQ0lalQAOgkJeElmc5KQVHqEVWuEhEkrCYrIPx8yNNvXM+8FyYMRKvUlSQLs9t+oxeVJRd8IVm/EiF3tuoisZFE8ujoeLPGE0ehaV9zmuu8sMUlMNmoPp7yCYoRnlF1ncprjh/RB0GcQ1TUIXkVCemPx9Pduuu8A0cAOV2TjrJlhA82neff2FoGznCKFNKVpAZH1WcZ8tx/Du42TTCwMIVM0yMU0V/SRgh6+zhu8kSnQfnm6RZv2mQZh/xekElhg3YaVwmo6SFTqeqrP6KPalbU06XxHoOWcqHjKYiJAy4EPBLRszbMibvpaYxYv20TlzC2nmXqT9j0KvgC0cP1+XEbUUysQ7Uu3SlFUH8Ohjh+87Z+WqbDDJ+74z3eEqFq457yFbeXf5yydxmcRzwvZTzrpYqJDT6jB9F6rKBBQz7sSr2/0ERIYJbiLQ0y1D7b3u9Ts/tsEVi0bTx/v0TkHXl/4qD8Lop1i6HzAYg0tZNjX/eu2t1NXQORXttQqM5ybHzkpNog/gVVBSgkv49rZsiRudC7GR62YWbgRjR5lmpQNyJJoW6VUQ7WXsCDtrL5h+G+h59C6MgIrbc8ncyBNH2ZrjHfBBkvPlaVPz+wRZCHI5cga1d0Sf9/lL4LAsneva3s71MA8VoOHGnKLw2Rt2ZT3VLMMgaDiNen4ee2wzFwkhqNRwZEIEryhrkYzLluh0RWN85gDPNJtOk4pB7jd5rVeRXFisSDIy3YLBppcQ9zocGTOrcjOO3Kut9Y/ePKrTA82fJRgKssKAPuesAoS38ZC+jV31p8PTEGpZz6ftPWZHL9UHCWfkVrFWunCCQL/wJ0c2mvm76R7v3710k+VRTbjX0cSrmWf6sBEg/dmuKYnP8JbioHAOy+/IyobUV4S0p1XCWJP6VPF9vpdJai4/97kgGXvSoK7VyRxEP3b/xBAPYzmuoEIBE/nHw0YY67E+uQnF4CsFwXJyikt0gFu4JSiM2g6VU+RdsYUtPEJ0XQqTWBRyeBrSzfwZbbTgt8AeXbQorSpq1D/FKkJbD7/r5Xem5aaTVjKqBurANZfkUk2ap2rq/VF4YbZhCT5f3PCGUbp16xg+fix503zCoHmdXzcrrcJwS2IE6JkkN6MTGRJpr0F2ZMZgrSZUeU0CaoI2aAXlrmEaD64D7bMKG+QF5KRnnvPzcmDZjRrCooYT0+ZxcvNtxWH5k4EZL15j2Ho6sFB37pY0l5N4fey6yjSyd3Mv4rkFKhTzdNiZxq1c+uKT71wgme1z6dbnGO6rNzzVxotsF3JLWwk3ecrZtgXh7myIU4cYbrriQAT9CoVMX8o2/IJcHtNT40YJ7AX+LkFQONpxpFX0b45u7KkyyMgi0klwOIt2p4AtTXCyF5CzfxBIaASxOp9PE7mjm5/f7XknJOwyJG7Bq0huykR1vLL7724H9/FH6JviouoTHXqjHlFcXZINnK3EsTI1SGCn/6qCoMFoFf3OasRM789+cFaMD2Tmea99xKCrpGMIVNaZyBfc4X7I0OwlXvVmWM8mF9D4Enm18LNstjzUaWz/cctd942g3UC0VOzffFLPi4mG2JGpH7LUtjLlDPXEqX7YeR2IkN9YS4+UDE8ZXq5UU4l7CDIOalXWdRJY8p/i404sXzuOXBnDNlRcoyy12I7jiwk67fJ4r+R/YUHH0z+8QrPFgflvR2yZ1JHU4Akmu1+Kv/VkK9Uo3kBj398kqBRHwMaaPwRATeh/VnQDQI9vpOJ1YM9PCPByAaMWzrwD1YqhCANftlZh2zn3Y3zAhPkp/OcQkixhMuH2MPrbi32h+odFBgZeLbrzumeRktyOgt1PUpZYFUwUwpxSgJvOC79ZVnrhTrd6wt9IWuNEcDQMaQE/ORkzjJa3U9DNILho7lwzQ30br80guSpEYCoHyYp3j/R7VqldB7+OU9ac6kp1Wssu56h93lIAO8RM3KJei6hMIw1Zgeii9ZCLq1sQmjWs4x4K9fyqHC/3V6WdiS1+IDv+IzuxcujTjeL/o4wNO+Oub50iinM/ZEZixzpDUEWB3/RHRv1ge7Ct90MhQ/2ck+DIl4KgqF4dderh2J8JBgudwKPjy1jAErpHntmAb5HiWH7IfmRFpODWkDCbqayrlwUC1e81kZX9bnLa/70yd1t/djd5QWopbjqSYgIbsEMr1GzUwEZUJVN0AyWjGdmY9xlpta6p7/ew2FI4NNZDNjSmYz8MWvOQWeccGIyQZ5uZTGd8+aUrEs2sRI6zmjURr68c0fSvzmM2sJdDp5uvORiFfwA/r0sqcv2s5AK07cnuaySOSFOmMrIAQVasygrxGixewPD/VB6BHpiJu+hhvSEdNvPZabIqWsHgVf++caSgDJ0TdJ/QM0v5c+dGL4dv8Y6kFQvbMq0tLQ6wexiBkyQw3H8sEfUH+nAX2qa5NJJgg7xetzzxi5PPGx2lKfucJ9A7v3abl31I/RCksx1KFVIDTpCpai400k/ru+VJCm1lyItrPCsfWVYde3FQ3KERYv80YS5mSbSN7bB9Vf/F4//qdl/zB+LB9mZJ3xBAWnOEMrCusHnnRWcvi8iE5FRH0g2T14k1xGW0p50fOgeLH3qgOJwbFFdvWOgTM1clISGy/BAgi19KPfZKb4+0RP7anI4FU1zRFGMB2QIFfk4TmawadpGwWlFQin1OkuT17aeG0V87UG4CVxvyK/hkmZaHQSBCNsSKeMT3utWM9RDzmyWQNT0Mml7uG6WASp4CMJzmqyFH6BwvyG+vzV9mlZMElmYmQIK3e5Bo9OmcTr8/NxtOdwFpOxWtkbr8qXgeNphXldo42Lsmr9eSv2f8d3AOHbTUI52uqqus6e47Xj+HGwv/Ttm9SC4eJLr9/+T3dXGC+aiF8yrbhxDx7E0HaBaK2StEHvHIj3rKRR4YTtnzbKqnQylShbw3kJBIanEpF6ZvAmY7xCRh98tNt6zzxtJboGC1o3VI01UrzjZIF4V2W/FBJv6FznAveTltJYYWkpPiRDo1D4HPB8s1atP6HSoFIqTTbj8TrjIjp84NvE93waOrDL34x6hJymJ0lPe4t8NXmcqIzBg9X+4bOkd/5ywnuh4F39f1sN9Yvu48L11FogLZghT2qUqj9/BkwXkPq67kJIqnuHmqVyLnqOc4+VvV3BRwg55ax5utQhMxuPEMGpVB9F9rOShVmoE4MCr+K9UYeho78xx64OCDSD15i+rmfgaloTd9rWhZj3w0rA89f7QozzC3No1xOtGl4MzTzOQfnHCz3a43XaVm4ssPnEUUTH+U3TSfCc20N0VVn1fK3JCA/22PbGN1SnlATSAo2M88GBdRg8IUMM+8XlTUpC/ZllSTBsAu01eZeSM4I5Zs+AASAhIN9k0bl0uOlgbcyrMSyYzb/MZqxsAxc5+YFX676Xu7WEYGrHLmUK9mOdRFnO4+0ogf7vOrdRaUfEvHM21m1hTThItRnY86jZIcdIusWHF9svqYjmAOgmcnp5tVF9ykHi3DIi0ePdvFtIY28i1JgrnxrgVz6aYXbq/7c2tp8+XNMzRaVo2tVzdUUaDGI6nfhzTZoc2qv51oU5U9cazQGkxPT06KSpERH/QCPc4SCTcUJXQecX0MrsJgss8/XBPP0nuljqH6gtnu5mv7bTkLWjE3jAzhXgkGPsPe3qgokBB9eWTCVUM1kyNL0hv45sotqZqjk0Wy6ZiFHAdyrgYBLNknwL0XILiSthQg7LArsdabN+wSnEF5Qs7VBHE+M3zf2PD/D+mrJ3XL5Ju4YX7OOz0D/AD4+6dufGgLTAS6Db40xd9WuE+Xa0FsK3tBUOrHJUvAFsDZ+AnX9MfUn1v1CIftESXrcfFSp/tJCTQQX6tVdNmKy3tDGnnxdMtKzjij54GDBzJjt13jx4eXvtq4gwpbNst6HbRzTO/+H1G/j3eOWbRadrweFf9xtEFEDdTLzpCgVp+mKLhl7OUM4i//pfIYdG1B819RL7zuADc2a+sa2AjRakr6SKiU1ihp6CiANSvCrTeDMIBAG2sK10YWpTar2buJud/aWsOjJy4RyQ38ITrNC59QZI0OKxmaGTe45JJLyNu1lgE26gpVNihfJtB8QpVGt75A5ZCfAGfjX2lpGNThY7VAXURDUONkXHm6jn4lNEN4MMkYf3H+cMYFS2iaaFCXY6LoIyKKubVWYaAbOkXMyQl9sfkVUPushipNaY71vFreMKuVuCfdz7iT0tK6ZXEyi/pitbzNadr9tnKPZfXb0erpSxLAIiHbvd+H36dIUW3kpQXKNJo9PekXTHYX2ts7NAVEX9TvuVVgY6qKTBWiKaiNfOpAlhrgTcgjj5o9m2VXeTSnFUW9eWNnkFkSiXQpPJjLNSzjapNjJLbfV6+S4FYOmpb4y/wviGlgV1bt5qtHXDBejI/RC3rQriaZ/CSnooF/jpsOKBYoYxFfkW6EKycDdBhIgilD2anN76CspjZArFi4EeKF0o+hIxtDG5hO1vsqCvovUAPUHIgV8snjEr5hCVV+szXazdCDeZl1/t97Hkt7DGk76d6bbqW5rIkhAXNtbv55iYGuj3N04X126qVHCyJac35g4qZUW54mpZd812rc7rlpuv6pJUZxN4P9txXE+aw7eTQ+WvhBRXsI9NDWf7alNro8dEPAA5h+AgZcFkWVa1t7kcmK+pJhuI9Y3ro8BdTr+qZFY2YtbEDObNY9Qh0S+Pifytz8sDzbx4N04Vd3NYFRaNZQFtPQtQ8tJWf1UdW2MwkqOuNQPTjQ92i93laSxrSLGEXDr53++TGE6VCD/BptLMH/nnImWdbXa0Hst5PylhID31vzOO6o11kpXCD/6leaRVdWw6Efl3HuU9pVJfLpcb3xl9EFHWMom1/oxd42qvwOquOvG1w1DnHeODUJUPXZ8aSurCRKgOIR6zrnIjY5g+l4GCTnrxnGS50Ha4c3mCoHuZDtfRDNeNWjHs3WWL/b35jfkKtpgIB8+ce3AoFwbcdrQoqRskmr4TM3awgYRHGiBBSbjAnSTWTviGUcJ0XptntGf64hFEgezzw7UtKvv1rvu2N8Lueir6OfkhcHiSSGegWvmFc3Vxv4haZbX80Nh6hLb3vgpHGh7w8tQNfWDdzD/zAPNNtDovMYr841SqW8ImC7clqc/KQt03ZrrXRLi4TMQTEw2v0DLj73IDbXTst35vzHWeVWknIf9hTKwee7IDNEpvZGM3zU8VW+olCc1Vv9cpBe9+YT/XEBR5cEh9Kvl98PNKHJfXghORsvGcXVo7Xge5ZHnBTbAN84eK3/Fs5hYUM8+KhpvUJSU0pXUn0NNaz0L3e2mYGNSdFaiu5uITfFFw+2ncoNnpJO6U1OlAeReDvOu1gzE4kJRbpBMyO34HwsmxWumbjFfV9hb3KP+awhFayAqIHjubCEopnwYM4Zx5Pju9qjQrieF3pLF8b5sf7zRRgJDHCDHaSVK1MOW7RUGHPCAIFZf1BPYX1/tTrjV4mH6fz+udzhzoYQpfGrEx3qiHzoh4n6OmikgqN/GwjkFRVOzIhme0OSxLv6nXq2EqDUko7E7sd/DvlEG6zpzWHxbqon8MMQV35dyxm6HPq6EWTblF5cbQeeOD5cmfmTDyZghsBklTss5dVb0IZm1laC1ftqGGsxgnNrOveWv+ddpdM75RYXVkcbFxzWMJumSCc8GOVxAFi1dGYpS5/uu/dIkvhJWXhbFiect6FzpP2mTTtRl18E28p/dDLsTfrZJ+0FA53Jq/TZJDwOSAAg4JGtgE+FphaTPj8+p+aYlG6Cj7iT7qJW1tiDSJ3+YqqFCpe3uBr1KeuCkGXOW+/d3b+CKyN8b0N0Bvasy9Gv8UQ33xettNxBP2PZEUic1Te++FGs9UhsV/XgNhdE7hT1stCz49dqVuB4vIcfQXR2NJpgPvKDlVYsJEWCc3iUNxwvzyzj7Xo1Cvvt96YggWVxmCH9X49t2GQJu49R8LdKEQH8sdzZkF2h0NmlRQRYO5AL9YP4pJzkYoXSQ57z/zgwNiczKPsMfhRgF1d9qXh+nXFksRmWmxivijMEexEtpNFYuvrxGXHurw65qXMItm57ANo226WmQK2NDB6+BjzZAS4EiNQsLdJj8oTveoAILQ8mvZPg2AUC1sTkDX7qa8AgJb6h/oRx36Wno8WnknPwnULB1MsAG/ltDIBz0iwMnTeoiSZkRbJsU5k799Wk5ospifrbAJF/0l966oWgTtwFIt9O313f5iywOoHtwnGTNUm9y4ZeejP9mIXbsjf5UzwdVyhSNoNlkQq/QdMeZ8iqj+u0nP0ej39Fg78Ya3lFT29e3puP3refoUAnDJ9ofXGZQ9lF9x5CjIvrBAAvxSQa7NSDEyFrH++7hMGPPXvmXcGC0+w9SB5pzd2Pt/I07DwqNMVNBh0czYOGHI2mu6+GyMLn/rIRXfyqr8O5VcDLb6olwK6jtgEnlXXK2E4oyAXMs4m4Kz4MEY1zVHV2aadKbNn60L3NT2zLyc5Qh6Jxt7+z/FTTCxG1E4N/XAzLeU5xuHqwpZreq1O/DK8ko6wkaIoWOypLV0vPiOPgoxHIHHoOskfPiS15OGJUzrUFMqIEnbQU864itISQ9JD8jKqBERbapuUVroo4aTPlFAsMNhmh6kapeohZTPnmtsT4PCB74n2v/9VuTWfi09BncYQfOLOG9hDI74G6kXFw2pUlbt4fK5jcVpiCuhiJ6+T5oIzyOeYDQmNmCUnmtAjUoM8ydCRJlxbKzPRqFK2vA4KhpUJSk7fS4r1kjbSZObGVw/s+MF/HgAWXwtCr9aXVbVEFlZxMfgRcULWeYopZokiBXiuG4Mv6yHIr5dHHNqEOs1CGrMKO/1DNzV9VvroOGHiSVJ8J5CjqyilV/LbPYgK2RrsVcK/eN5dxT9rJXIGOpigIEgpYxOUTJzutDRltThf1zliifGr2DcLb9yJO4c0/Aq+MTPAgz+PWp+ci0XVFc/C/igcY8t1XEzRLpISJMowvqI80BQ+ebhTbFOqsX5lh4Y7pAvW6Fea2PpoAwff4raCHgK4/e+6Of8xlyccDoUPLF6vLCzsrBzLdkOlDqlHElcwccHFgPnUhztw1Pl43lAD8NeBQkas2Zo+okVIP7cg7L2pzeTyQ2vc/+NuPCpii3I/5CP+lL/aEt6/i/DWAm3kT4bW4dHAHMpcqxKre3mEDtBgYteoYW5EYnODiDft8NHHwV9FvPCacMAJyxo7SsVzS+gZzzVmjehFFTkqmnzh2WVeGOoUzdLOWWr6EyA37sThbVE6e2SE1dzihycy19jGnqy9SJMtswqRTMnA4TduXfesgS6EjfdZLBK0KV5u/4TVhVO5A9KBUfkHHlqiWTBdQGfhw0oJcr/El3e9qNy3GWY0gGHcpyMlgMrH7zJGQ5SyF0zyfDgpb10Ph0pAuuDra0a3nrcGs0+8qrd+yw/rmup3X/t4hqXXs1mH5CDQbl0gj01oImxqrIJIW839J4rMOliz21aIboATMZjoJjWym2n8EG6TN8jIa5BqKB2VsAGOwmsWL5Ma0ZIrzwVLUIZPZLZTYPPfn2/zgBGU3d4kVFdwrJUml++/KY+GOA1Og3RuGTuWKrubejqNoO7F7cWD1qsq9j/mUo7ofwMfGmSDnpz39jx4pJh3BFfYkwnFCreld/Jlu039qL3zHxah9Ty0UjWJPeLFOF1wejtq5HDX3NAdtmXXZo0gvQ491W+JiPuopzpUdj1G4DeMiOH2YDQEwRUxjv2BDH3IIk+2zbnyEvGjz/qtJ2E5YJO+bwmM3ajZkvsBrq9lyLBhyaBHkDYYu7TmPzq6GeLziCq3dKDN6jSNRcIE7LBh1Zgr7TEVUDGuS91s1/duwTpwRTQeWmM/ryudTiu2wdCQB+GeuzlmeK4vNxh86070HA1+SOSdrWdD80+rgLc5QgAq6Dyu/ihSn9asazNTEb4y4kPtnYyIwoSuTPAbqNieN1tcEdEmjChOIaiyO7KnnJcIpMqK2PsrQmVs9Oqe4HthP7SGiH0UepQoBj/9vcMmzwN2kQk+k+KqHZSM2N514Z/8qXxnuMGcQSxhQ6PXXa83G38g8QdzAmugpqp/KomS9f9DNd8T9de9jAqRV8UBJYb3p5pKBeESdnxbh5oeMqWa07q5WveCh7KXOz/VrtiAi3sVM4gk1ShBkjSPak70K4w8pE3+HlDiC4hJ3jfJiZe/zTgLAEjiBXjGZYShMf1iXTZGzEEMCa/97INTWumasOX7U9WH4o3DMM3TnHEYVWReyXOvsAGtIKpTAyJ4nMBW77BZunsHLZ8f5Uau2TwFOieV9Z/9jvaIHQdnm0Xry4Z8mCEi3rFMSwdWUfxXLLf2NPeq/EMBfzWaH0RmovXGLAmXgV9EviEZRDRehlgNxPvBmp2Xj0/JWWMkgG8TXnPCNFy9cqqfmRX7gpTZ0oRJ2HrPIrDk1N5Muy6fnG5dWSgjA+hXNgYM/pUbA2l77N355S6RfTzltV0mn5e7CTliuO+iOaLgvFz/1dH/7S5Zi+pEsDlJd+VTn2Vk5celqoQSFzyZPuMqjo0n8cYMl0MdwDRpHY1VTnVbdIxM7B3JdIrs0axZL2/Av5sdM0QMy3ZkBWoODnCOxp5ZXtKQ/3A4kvEsjihttcXXk6DAloufFRUgOSjUrxj9K/m4DoEXF3YlHbbqJVgdEWMam7K2gWPSyHAG6tdJiy1ly6KCPUC/eMoDIWNo7qOYri7Uwhz3DSjyYaCR+fQgB9bZqpJMmBUgf0nVj4owxmx36SMYJcUCN+pCzghI3m+9wqJj7EUVA/XAYZ+9LVLXxbrQqQPOmNYsqda8/Bp2XbpnQD+Ocv7mqnRXlzrMyWF2yKPD5Yez++qU9/HCn/zc2FTm4iuMnxORteXO2C05GbH/yERPt04v4P+toi2ZYWGRsmYuY/4NPy9jlFw04M+Pg6y683UE0VigepKZ08AyHT4whKfEwkYtzEA89kYv/2BlnYOyvjuLc02iZ8gu6WJCrwGCgn72IsKQQQKBIeICqus7l4AH6mfzDsEo5h9lYRblosDL2MXk9zbGb/uEgyhgGWJlBJNnwFaY7ui1P8ZYa31cU4tA7r+j9kEamwUFmXF/BNDHFH+jkizAl7ap9zmkm6u3A2T7tynJTeWrZ+WviCp/28df1afjTAgENdoB0r2izoJ2oAmB73at5RNoe1pf+nBTALNGHVK4omzS+B6CwbUFl1qY1mDhCkP2AJwYa/fTTBPORQ7kJHPvCFiEIgxvxNXG/3pfart9qFI6I0ZrxULAHEFDjU5jY056phS4chB0KhNQcUb8yGQ9nDAaiVioSh8MipyONlD3TuuGDTXxxdEUmucl050n7nrvTSdv685M13pDMqhOGGVN9oWk7d7Wze6FLZ52DWTjTGLtROTPRkc6dB+CNSx+aJMNWuJcQyPFYLnCFP9mbkEPIAcapHkg8cDFLiNT4oST22Ec92IMrQF/Fo5R7pdNdpvKRFIYdPl+qigt0rIxUnNhox5pOr3E6c6vXOAZg79eBvdYa4kHi1T+exERA2hKqpx3LMlUVSKSi2GzCG0wysNZnBMB0qS8WZdXenRgGv/SlkHALP2PdoY5PLk0RExnU+1Rm9n6jEAP7SZVhxNGw0APAQ1O5TEgMBy+IdJknXTArViwhxthTvxePK9Mdw0LNqlGtuB+sdimiCkaDzF0gDlKxUe7seis1OunHu/jP29Jx09tB67s4+vx0GgJNgT56ff7CvYP4G9sRgG2I9c7mx7L20KdAG+b0wvu6Ru6DsjTKYlq+5zQeoEKcYYItnGK2tJ1h99r9/uuxgqC7jU8VCtvHsK9dLwAbpEjTrS2Gz2mU1OB0vbsKg/hASL2U3hgyRgt6hACf3RPTdsC3r90PIpzi06vw58osiyUTCusW9NMVcX26Yb2SWlIWxyl1uSpgQPE9No48v3SDe9DNDZ2pBFEjX1bmoj67zJSNhiKi2KelStvpXBJSPCf/AKNxjU9uEFsXT96cb0+QH3nAJuQ4c99I3Z5jvBEYuVBgAQD6M6gDUGsL5UvUO8U/K0IEtlPWkSzJLgjI3vrz+FBP5o/PGf42AuTOib+V2SFR0MT4b2mWo7MRuLV5RcTSn3Mf+Hwz16ztIgCZYSQjfLA+zef5KgEtXQIBclj9n+Z9iIrFGZ86aUbLSt6twqoxQWZB66UADAwGM+TXxROHHpNUYSY/Z85+eqlzHCSnasc+oT/FNA/odnwVrokX/VTLPB747Mgt6x5tfgfZJHDabbyjwtWqemGf2BsLpWYecg1sf/poHSJDQIAqbRf20WYocVx+vZLgDE6mpc2sJ27LBaoZPV52j6kKvplv3h1rOfn57VoaoD1bjlv/jAkI29QPHwgRr+PSMr5u6gySbUZrw7Rfz0SHLHFMKoOSKRIQTJCBFzSln7GtT4Nn5seZtxlO9Sgbn/liiF0v9TAJSOfE+nC96JhP+VxrI0jXCb8j0sS0oykAZ7f03nwZO48MmD6Ssb3iTcoNmD314nmtaYQXh7FdO1ikeXAoGBbkXbIOI80F3AYL9lgkWbhoC8dOx2GCpL9TMJdQfeTrUAFZh4oZ70qU9/4rmPUrGZx1iQ0H2iDSxqIy2IdBbQWDeFXOXCyfc2x2DF0Uu0bZMxVGbpm9LmbX1QVTh2H/H3DUn3MLlEQprMet+/6KONAc34uyiYPOAR53DUCmMSUwd6E3fXjMp87DXZAyMO/9PPJJOULu+jnjingrcPW+3a2uhGECYiBzSpAIdST8KConqPQQ8vM7OouZrl4Ue+OJ4mf8u0jO1ysFK66oygOli5djw/QdNGRgIP7tER2AgAT4xGnjxlwK5hIJ9iASiEaRBW+s5AFlsDkYNuhDhN5zSNmywzKvwvbDy9g9I4KRFm41OH8Xvjyp20shpvEespEOMJLIBA60uHU+iIuK0/YWXz/nqR7vjtAurZi6nuYUAOIXml56oqaJqmgPlj/aSk6fIN+Dw9NXdTR0K2aLTiGuFfaCV+lDoPhpNbx9eR1kRga5ZU/ELIR8HqqxscTGY84OxQipPlavH7cNPAMqVa2rjQZKzy6hXteyqngXNcX5RudAxLROKtiPw8fbXvv7hyoPo5ADd4k8/DP7jSJbZ3ISAQsZQc1PW6WS60tZ1ty29q5+laP0LXHCQ9OVrPQimGEt08Z1+hAa+eq/NlNdrkMW3nkMUukrTOt918gYU64kTgWFZFPfeM+v1SRwLRI+2qUUUq/BbaeZ9C7/zhdTGMzPB7s7U/JRyrISbDVgjAcPAjmIxuF5YdfZoMx8gArk4omwrt21YlaVvA0XB3JJ7ikUDotgy0NlfS3x1G7seS0dq0tX74Y7YEdt74VqMbpaTJwQVoWmVgf5DTuPrvQtFkNy0a6jxLzrFISikkC25JSVr5kkVhYnXQnFY+Pizq5MxFnQaj0LLmXFBZBjHsobePGlcNCbTWPzijJ+0VCn8Wemeyu0fywIdzMe4Njp0S+zAs32cmc1679H2GREQvto3CKRbO+LLndoENoejkFRwOJWoiYSVPCPZxeTIs4KDkRI0KrUf11ySEofZ/G2pxp5hlqcgcym9Iv6z29XTdEZSdeAwNPTu9nkXFBtMGNTRqCeRHuArVlsRJ9q+EIbb4kZ3p5frUlvMSE6Lx/dqWyb1CDQGG5ECBO/DsDPPporKJUPNOTfr4oIoeyiaBN5BEh77eh6TcbUBhpGsH62v3OT+H2mqUrD9Ufx4Zc4SjLEmns2P1IdMfvAnyn3laXoYH/zCkBSTWdp/WzPgHfHXheSl5GBqRiOfrFeemmOtfPhM+8tqPxipaJ9/Zv15XMHxap1lHY7PJewA4q6/w2evQy508FTR3E6oxEyU9kwJjSrkOFJOJ7Qy3LH1svhj4f3ZuhEMzAKbUjzbv+2tNxwOMB3lvpU9vXUC3iDgso+Km32LL+8gIbZ9WQBKp3YqglVDXZnkIKFIhPYq7YHQzB0fVKZOKvTZc7Yi1N5p9nodoL3FbHMcp5rTWipVwOzREoN9wB2esw2/nOZ642atnT9Svd2s0eZG6o0k3f6e5QNUe49Ib2KQa1gH/ONPQT0h6MLUh5OAiI6bkt06hTKmrGsCwM08RGXD1hQkoP987zLuFt3jUo/eocO10i2iga6JzszKNzKVt9H37zzRUMawYrWR+YqAYXRsosC4ndoRfkkxe/5pjkGt2sgwoaYNkHs+7gU9OAsPIWNOzHMV/xDbhRAhKlvx576E7S50WJmXCJU36Go4rmzddYxLHhJZkv5KXxfENRYLUGsq20O8vPELN5ksXaFaf3FoUiNdcGWwEIpsr8VP85mdzOG9Zre1TUg4f8f0aCUV7ihby6X3/rkEiDu8AWVvfpCqk8u2WGnrnwKaqXYh0ckQ87vUm8ezOCc/+fiKV1ip2pFA0DEj6+ZR0W+WVC4TGwLaWhIvcN79ZDrNU3K4xqWMnFsTmXdj0jBbc7aFY0pCEROGqlw0p5CMhJhL4A1cDDS/2VVltoHGy08BH+/RUo+qCtSt/BCIVVnKQW/2IFJ4hr85GH7vTKj1scXGcRKJQmiWE958GW7oB2ByW5JrR4ooWU4p2w+YtYgWJrc3FyrF2ZFHkrENFFTSR3wgj2UceyWk5OVBa6zezJlDRVoFRWyp9HO9mss7PQaX6/dktOMtYE0tiPe5Ojp2mRyGZrxExumVsMDtpOdP6LW+N65nep6mGC0Vm1tnGL+uxk5sXb51NFFyE8tb6Wa75rKpAZrZ9rd6pfiPiIJwro/ZOcWLG56tPLUgKqrASIN4OK+bFAWHLdI3yQ2BthaTPM14GFo444F0uxRagtusT4GNxZgvPZ7E+ThAJRDeAON1oj4cNVH0FJ0k+OMFV9tLJ2pmjihdeNTv89t8T4IMDU+jKK1RfhWjeXgqWtC6mggoT/QDH8172tAwzkAx4xps5TkKBWUHwE2yU53avyPh8XrtuCKHeUylsuNz5w9sW+8OdaEEx3m3fjCtQHZqvb+Ia/2gZ9NSJ3MTy7hZvdqfXfwI5sdx1qbFGtOPQGP97waSUo8Oc2Iqq3TNPGrKvU1qepak7tw1lqnuY93vtyUGHDbGtk4JOcIH9wggDiVTtrt3VS6cxc1LwowoJGiD6mNipeND0WHS+J5plxhUWMvpGQjoRO8dnooS6WYhUsfDYjySqc0Qg7/yQh5VhiaH7pn0Eqiv02gDLeFBqX3vyYkRksQBSOXL3HElgmSQuf2XmXAB6KyAW7ty+SzWA1yzbCMVCcoR7IR8CbjfVR2fzcyNAfbFQjMp9Ermsv9V/EkNopirm9xrZHl6WIw+sZGbuMoyx/GXyf0Z2B7XZXWnmHp5mbyWzrl6g5+HYmtRAag8T31GAjePWdNaLOy2FNzY9hOUJq7gdW5SMmfErqEJ0AAn+1LZnhd7fgAaP3RQHyLsZJMD2LvrekIhhhHa5uzuCuNIUXvJ7o4Bat9oiykn7qYacY3fteqcefNl5yM/mIBdAx1Bf8f0EVnZPNlMaazLpd+eheAP+6HInl3XW9n1iaZy8WCM9t/Fid/kDDqVmJU0dwibf6EQe+4LACHbdDRxStnfpDlY+RaH1T0Nw5DbGzR15RwElvUj1DbEoiP31EbJ9jhGupPyUXuoryNsF/yuDgl5dRPfR1GC84/MDjW/MYmDUvhWUmlo3fpE/n4QwFX6EKLFKmnPArOXHz8tkfzoOe9whw9uvm99Y9cH3iq8qW+hjbWX8w4T9SXaf/eHV3sAIsOx/bjb9j7twkTan/ToVgBuDDC36I+sqgubqSkBZYXjblF+l1f/7E1YUCmeF6er+L7bGPjwGGJlU2sgnN05+GztaXRULwRCnDT9Vo6BcvEGyKkR8/AdY0WIxi11fE6D3xzFO0z3/z21PHIYXPQvbMYP4NFpw6CSIOa3R8SfaqPCujspfee+dUV52Jn7qrt+EBO3HxXpCqmtGUpSBBhLTCmId3NswN+alaAHMtwKvevyH9E3rjlKIbXeMDBidd1wAyuIU9w+IrJoPkbQYHwWco5M2ovVgegixm4NLujapAGkaKKWLJh+eHCw0Ds/0xvu13aO7hx4FsIJJZ+w0sGj8A1hZCyi5xvaRS/yAO3tNATGMnpmZGK2seNHwJhs/fEtJOMz5DM+LdkSDH+yYQ8drIHpIkqf/2QI55WoBDSmlE8HUDrw7TyFLkTuFVABoV7Gu6wSbTtwMndEC0FtKRlnoXvXUmnxqqDYDxP5N+Q1uzGYDAltaRxEwYexEPfexEFWjleXWj2yWqswDLVAS7AbrtAd0e5Oee/Sl8Au0MWnj57KipWx9q82asp2x9mAT9/gyeye3If6WAmcRROOiKtlNafGnAfGkA8PitkUNJINincOcuDuOcOJVlnipIrff1yeVezsSPIlSSiekzpIHOskFjHIel61jBUddWU8FfWWpFu3Tn24EISbChlsUwSXm8kv6b5K6Cw+51t9g9emnG/SNaM3VkZA5kf9PcM6peHbH8EqcBjU+ODFFlZ9jr2J5I6K7RWra5MWZAvQLd+DsO//gZhqDahnf8odFODjHZA72SSEu5VVSmKIhqd0mEF2wfr1r7ml+VJh7WDsCctdsuQm30yv+P8jiazKDBq734N4akCrenEhXDZ0M5DZPKg2jObtZ4mxT5sAbAsQ+vPAA43ZkADunTs5FI0/f8oS50foWqVemt8u36fMBx7WClyMalaHn4Wojskfntuo3O+54kUT3Rk9obQRrauIzw5zYh2eOx99VDM4dzYE/nJYznwSwnD4CyD+SdJ3wq/lWekQ/Az3w4pJvt4w6PXHkzY4aCKUWIbW4Ssx8rLEdpD6Ad1tgAZ+iUAt1lmRBl2N36Xls1a2fVl8lNYJ76T359TOqQZz4fBF6DZlk+L0XyEk16fMe41E/uzGvUxR6eueKC6POUckrADbzN0yaqdOvib8kghSuaAchExaLMGWm6MyaN8ceHOOz0NuuXkAyEuHnY/ib9wN0a4hfS1m1T+Zx2ZBV6+xIj5DYCNVzjiTSSo7T5X1ik3R5gb92r4ngrZN5n+u8aSPVy3F1ZXrwfLAy+S0VC22TUkbrkOkqcWAFUyUJeS3Wzz4OJxfabxOE0YOL/PHBPQCjLvo5amtmzSNgxTYBqTLSW06gH5XItamI7t/Te58HSd5HiF9kxIy+fPCtHc24FKLxB9qZ1Fo3h41rleZJrZ8WmqZF+Gulnfq5JmbxVxPDRldc7L0+j6d9FruQGA1PGzbdVeF29zEZXhrnZxnxPbdsROQ6ZBPH4HK/yRaBI34azE/2WVWajcKnP3TQS8xeLGAMlUT8C1xGrHfSmnLsHAcXLdb6E1e1rQY3E3IL3nn1vBzjes5C9iuMPOJKZGemOxRDgSlbe86WHBrfN+5Gn2yMFBrRM7wL1/C6BrtwdEZxcuq79TYZ/SEG/RwBq3EdsJ6UZPtC5+Dl357tVV4kyxJZ6PNUAS77Z/oeKcnNxr2s0zfX2uAnbtrd8boevhp9PJckqLie5l1LLAynBCO0XMUrtxY9d4fFd6lg4v16M336Qogq5aYF/M55iEBhIlro/cFKvel7Eg9xOXtXQ+YQ77it9DHuEmBJYQQVFK1KQ6zUxXA6mJL9obx73mxH1QOtqzovn4wneEeUC0tnbL8DNUgZSuXj2K/y6Wa/F8767aK+HBEI3iSQnjkLY+OSObncW4Pn4bfgP5udjEn84um84+l+iYf1Nytls21ZSzoM2W181mJDYEk9IunC5z7OMq7pWZQnMR35m1vW4mEWcMvRIfrfnC7v4a9Cv4h4BtD2BlYPNYMPl0ioGC6tsdEbi6/QNZEEg53eACKjarqaWhwgR9IFu7dryVGkuXcnpCj6d3Ny0ykeMg2e/saZeupa0mLjjwYyDvFjO/Rwegi5LgTDMZ0OhgQ3ZesdGTVcK51sBncjZML9M0U41vOGmt1V88oy30TZeOcZiaQFh8HNOlokB3LfJDm8dhCG99NnJ/sCqz6g7k+J1sCplYyaun/V1x+3/hlK7tYatUBuSc0GOXT4d36G1Miz7mIdecRjA1hm0EtYFdIQPYisI4wK/z3G5Zae5HpzcxhvHxC8sZ38oSvn5e2B1/V6YWRXwHasmCQemW1cKfmmVINA1v8A5B+4R0CbWiFckrADWd42aDM1JCG948zXUKR3glwR5cw0WCkR/xtHBa8LX+GSHztYLY278G38HkyuIp1H3PUuNdeKlihXXhoVie3KjJyCtf+Jlnbj/PzUnTfWp8o73LA91ccsmqwdBpiwzhAh+TLwf8uVMKd2wuVOj8W4SqTP2M+EBxTDC3TjPL2187lUELXnPGTnXyNCcQeBaxZydUW2S3hJVGafOWCUhW8iBwnLNUwd5OkSFIcnF/fI5jKR0FwDK+A7O5FRwfq82GApVRlQwOXC8bogIEeSUou+CYmVtlpaBTrbdri2YK0dPKaHFVHB2v8+nQqqi3GDjslc6j24/qpAYSKrubN5EHaHzA2VXTb9hyVo8pyyFVSHc9xEtykQMikoxmD5gr34iJleLX8JIlYt+Tn8VK2UfGYzJmC5vCqJcz8p0BMOXacoyhn+rJzlwlbHQya8NZzSB1lDJamXxRdqtN20KrDeNFcusYGC00tgU0T2u2/el7l2J+8LJtkzcqKI6iQC4FWNZanyRE+cJ3+9VeKzrlLC8irHNOGb9Xu3gkLj54K4seq4xE5mb/p9Jl7yPP+USpYFkuofsghVlznKXwkC2+Pf8EUMaJpdVCHsj1QVF+XUjJYF3SGWpM+SEUyQ/+y6nEsvu8dGOGMLG6wgEieqfoMzAy1dBCOswsfZWY6AeHz09OADsPJxOGTnrs7PMdUWg0qFyRB+mnlqjiavAbfoVH0i3E2kNw5TmiYxGdKwbgzUP2xpp3pz+8KpTp8tHALaxAObSVoox4SloFMST/YJYR/YDP0wztc7cJlhRPbPLD3nqVNLELE2njwg4WpYsm1vdL0Ksky4USttOok5BdRxlj7Lyr6b+PLE7zRMT7KzDiCfwuxmt6e+ikewcSh2MervutbLqkIIrgbkdLifB2Q5nGXKWPGRiCYDYIEzdo5yRcJTm45t1I/CsTjl6vhAlr88SNaz6TtfpKoBhWx9XgjfPaNfY8ikxfHoGxEEo6pA1m27VZj6SJHA7w9TzYMM/QKxh+LPzYSZHTWtkiXBXHbD+rVEsMO0c20asP4dJ/MT1WjuHdtxGGkpgDe8g8Y3Rm9WCenTnpONYN/AJGNKGsH+Hvf9ubHegtr9Dm+2X/c+TcRFp1viULqUicVoFkWoY/enRvdXk5I/HKH+6dcPkriV6Wx/me+6/G7r51kchO0G3H/aulkSfoVVVrQ2ExJFCP2uHBA4skGkroC9wH2T7E1ECwrHS3ODAV4Be0OGDcwkws0MPyKEwPPMDlzsoBJylrXtlPrDFXczoPDmC0tFNI+2QH+J0Jn4WDZ2ZR7/OvJ9/9YX8AX6TaqYa9a50V7TOX4IhJXSaTJ1U9vMZVgtHfpG232rbbw2FvhPBAsKpGxNxOkZpDxyAHlNK4JNipG+wT/9CCoo1CRnxtRq5Oq8aAPTo9xM750/UvIUgZNwCHHCm7f30gox+LqykEkhiW+bEmFxQcL73yNofGHHKS/UqBk0IdCmeEwDIe6mXLHON10vFWstDRUZ6N9z53hvv0i5cjKqBUqhb/qRDr7XU3S6pZT0fBshY1DdxE5uDQMj0bhIY59YCnGz2+DYizU7wqMVakz2hVzUbG91y39ypc8+/oAMzas7Cd4aESrJnO3qsSgHhjYYItwxLs5u/LYWRosBD39k/dQd2gs+kVz3fAc13H+wP0dblguYbzRcZvZbDU7D76KGvfckNTx5sb5JFaHAMl7oks93W+ESS9bOcwBOGDhCiKA11AKk9vOXqdYmetuqvmbd4kEnc5RtEf2Fl93BvoGItK7j0vmnAWqIs349rrSb3e6afCUBK9eAdNM0GssNAkc+vCmTwHsJjUD/G4RYULGLPyM5rPO1SLpZWDeu9YZYhX/TrgNaIbkANDPyrjRUIuDhaMXzyqHBVwLG2q4RJkfIz2RFHNCs3stt0b0WhGpT1N+Z389uYduxn9ntslhvlcgEIQeqYsWOGrOMek/jGd1dV8947Oz6KO1qG9jxL/HgX/vIrXw05WnprGaUOqceIWzDKexYaPLa9a6CHuzb43g/31dGqm4Xup1eiEGFP8ySjyKJKXMXWVDkcXD14mIu/5cpn4ssKoUvTiTs/R/98VC1nZbGG8HHzyOkzlaCCkAsnb+vpOtiFcTeCouXzD/2A+wKkzEu7+hrRTWcynplqsRr3tiOhVedsKO2hWEt9YpZRkU3gc03G0cYTNn44jh3zHrbOBr1ekMaJeCkQtmN4StRdaP0TT8HDfSRApdKlrxKMKbrupXEFUji3Vb0/v69ZOYR8ua/OE9MKPS1NZNxZWYJyt2l4iwDas2Dv8aRYefvOVIX+vlII6kpVxxKC5IX2rXt+G1Dse9G1BkQnNT/riFlkeAFBBQ7zS5IqFtGyWLo77QqPwDKVudDItjkNZWQMV7oZtOgdYRZ+A36UsYumZm8T1Wd2qf0XGZWL5b5zNfQmvUeFgt+tZvetj/Kc++XXeL9ld2JYI7yEesd3dfzVpBO8G6FG3JaODEe9zB5sUtsTPEaCsU7xTLOogWK7gNGm4lopVVTe0a2beu2vKxZktoLu8f94qBH0jWjAS/PL7EX0q0obLJOhS0+CgqxdwUWt4ILCxT0fRSbgmJ5B0DVAdB/DUTRAQ9NvPKAxZtp09L/t5bZxFyCOrBm8GKKklbS1MJ3UgLatV8JLqDLY6Rq/a9JsGFSoBu2WHAmlr5/N6LfJJX1sTX3AYI9rJuun4IQk1B6/ZVXriTBt0p4oxnEEgUGvZFTwzSPxf7tVUdoZ8e1xJFazUKXf1YGyqMLbe8/Ci56equlRHLXDfFeMagZ2ym34K5HfX5PXIBxYk8M6b2Rs5OzOu7JSpAYqanSoEcOkVvXXSbor3oKrOybI1nefresG40UB2xxK9K+jmQcRysWQWWwbld9mwPV9BJbXPOL8H2yobnj5f4P6CT2qbPeJbYbSnTtgNjlbba04gMDaY/mGL7dnRR7aB5pAdSKRZsr6OCZxVIzxcU55adnjdkkA/pDfAihBwOHk1ZGtTPIeakeebKmVTR6OLQDSM8MK7rM2ajk3SwEyqGyBYcAM3obI+FGCedvhkI9Ey0GCimIMcc3NivEfm1GFimPPVPYKdjG5gchiDXcmPSwDc9fxT3jwYWv6nCf6oFVmt0F4DbakPMnEdpO+rO6ObJDc6WqzxQ1OLG/dNkh1DwKoy7rajTqE+szy3HxNURdWCeYcOSugSyRcEL+Kqe+GOwl49+mP0CeNvyhE45C7KVusZT0/AmL9VJCUX9h4joDIKCKPSOIhRH+ZnHfRhKpAUcEDDfUW1BLGbe8uJGP+F8gXORPNjx0btJp6lGG+EYhWN39lxgu8OeicbDZFI+LQ2ItQdcc5fVcjKxumkkjqKj6McZE1sLeO+22qsZ5HqLQCZTGN/V3h4gA/h17V6jTlvVNk/NYmhniJGnX9HpNBhcpNhWmoWty8xwsl03p1xU6W4aGYHSjNYQEX0tPM5JTnOUyPZVNjW4E3wzac0BJ+Uu50mNDcTTeGlfzZvkuY9qSH98qZPywEnqGf+hUHmisbwwu78bfvDCM0jVba8b5ISjawSvgvjEkJBQ9KC/BeqIOsrv+860X0ErEWE6oO25/o6g+Xhfi5i82Gf2sqnUNaRzRGdbkkW5fJMWVFapzpgOT87wGtDP64h6MVssR4oh9ivonWSIXo+wvNpZi9uDIRktMPsIFMin6+IChbtws3lb0XOCYCSltEn1LvghOjcuhtPuUUrqLQif2ZhNkpmSuIiY5BT1JKbIIUPqULCS9SIUEznvY9Lo/Dtt5ZlQaL0GzYVl1mocrE0hXDHsSn0xj9BYOSDVGzMqRv4hj19CsuCt4HRJLOxlXukISwZDhpb45umRBC5YtdCfi1r13+ARtpHJdOoDu+Fb5naI99FjTIlWYPdLaAUZBhW+h+Q9jJeAlPzJ/+Ummqsh17IwwOZIQMS2KijFUStzZeydy27nK/atrTsBxpOSRMGOLVYf9xFPJ/T9MAKr2+l3r6+lIYcsJFFDR5PcpR69NDDZBiXal8PLv8VtcFCFGv/GgjHovT19bS/bYLgxoF37+7v1b/JH14/46H5PF1ABaUJO9AYsPER2FNwBu5V30fKutLTmTskop52gp0eJh+S/0nc7BAwT9lhMJf0G+q4nPby/5nMgbZyiPbZLC5nURSueMGX9vUhi+NaKgSMMYrTLKUx46Vuulz+1wJlwnJgXhw4RwJMM/AeyGunjYyz1xINCVXUpUpFPoBNB+JFxdN3R0w5ArlT/hfA9iMxppIk5ijCBiEk/CkYCdmPhYIlTmTp5lLvAav8jw52e4mxI8mzNaLSIDWQMH4DRVW+AxB0IB2ZbXwXuRsIDmqLYLERCT4uVHjFogMKZphcmrX922gtlLxDDrVFSrZsPppFnn47qxZ8qEpHTo53PvRhPon4B43KTHG9dgBzjttaIuKxCBCMx1GY1+xrwozIjffBUcemRz2jRxqFSQQrl3jVVisCBdSvezkPJBOrTkkQvdpSWKGteMfevQywWysTxkQMrp8JhAJrORePTH4jYEJ3ya23yqFVkfzyfdInz8ix2Ju1jwqMYAuDPMV50/NRrTeCI+WBTzqj+eRFF4OMovDnoEhjaSASSUH7Fu0RboavpfVvdtrvm90yk/zWVUjsG0WVJoz0lW0f8Ugx40Lq0sqO6nrmIL5tpv9h3gXPjpUYzgPee9nCHmZfngUcEAkVx/lz5p7IUhS/oKGV0SgkMqjDZZz27lQ/eVtMHaF0KZ5NeAez1mB8CfNLcpclb/X69DhXO5q9OV93yr3JvIbJUYg04UVCNIvuifjTFK76zKNybwrYkvoNGcxHHahFsEmEAFjPpu3hUG0Yjkra/JHoAZ2PELeBOQkEumxS7FwRdisZ9L5MYnF6lOuzZuHAl50bIdBFgolQ3iBmTDwFsZeVMaRlDv4A0PxVB0S3IyHi2FjTcOCvejhMK7r67LeMXW8keOK2Yix+9ThI3/d+SzMDTJTX4jiQGlIz13UuwSE/nmuGnBRy5QmC5sG4OiRjrU0WQWnqHzD9J+PtkYS/wewcl8wH7Fq0iAjWY/5CEIgVu0OUzK9J8kIXkEeinl0loRrq41NIsZvVr51X8/O++sAG1Sv22+N57gPPqH+6NrEs8flHv7xoTFeULP63ZlswmJj86tMgHSXA8yj5ij1eEUOa1GRdNbBFuc60JAJ48TXQ6pTHwosfq7uvaA+ABoBhe2Hzp29qQoNAH60OG12Dnn2xR4EcpZu0NrxMC3+5p2ZSSzWcVczy6mxJ/ZTp8cgwqeryH+BI+wmm/iMy2L2JbyT6PLdr+h4cj/N9pBEdgvNg8qtmKfkacGDxuYa1AOI+vhD0cY9ajN+ggxIBVuiFQjeUS0MrOz5Ah+qrzbtpsJ7XK6eHEWJ5XqKExaT5dZOSFPukkqTdIeCfYYvlAlnOwgW8x/bZ3OAbFDBQVYPGSe1rJTIVBR6dAYIw6JsslBh8DC7+kuLpPn+MNPKHXSbHASq1QM80kMzFxLa4ClymQ5c6ckBkfPD0Ki1NCiof7OhbsWrIJ+XcSo0fEVLDoFveFRUD5xXFK2My3M69XxfabnrK7QHN+eig8woSa/W7BeQC77NCuK5MvK0Lj/LcsAg6Tu3rKdDIhPoopjXvLYr1BgOe0ZFlly4L1TKg6cYmLyptpmf83JaWML8hvjAtDLwATtfZz0hH7tYCbGr8hdtT+hQCFAvlI2QW3hmuN0WS5HDaqXeIlQI98QOgsfu7Qf6tLD3fmBioJafR7JRMmMFzmJ3pNkoj2hAqOXbjFIWwUvxaXTyyaven9hQ7Jk80nPSvkX0v4BhSpgUg5S0LV6Fg/Ji5jYY1xtctLyiJXnBQFYXLqLYPc5XMkW0bOtyntB8iv094hSZxH/omiVWf68eqB3nC3BS1rZEmoMnSkjDKSHl4MpR9teu024qN+QItmYS4V+EYim0KfE2ickaiJfYPuN5BRY0xdtyPW3vHrpGUAoNBfFuKR8eSx+307ZKXXPnAZK4VQ+wbSTGmv8/jdbTJIAyuZEVKXvhp8dHsM4+zgZK/gSMiy6tZ2glS5qEykWfg3BocJ1kqexT4YaWRz1dLaWQfXyoFckMLQuhiBLPo+N1HclNwwQ9YufIaLLzIFPtXCPTXm4nwyA9kT4uZTZXmMEeVUbh4KaT9AeBqvn0wSMSz46pCuSMxRpc4VSMG2aSNbU5ur2DTBzb4FVFQ8kcQU7ShxK2dbt5NBQsWJCBjQgJ5lyjgzzN+ACh9CTpnzB6SIHNtKJBc9JbIZJJ5uTbpnhYkyNO1tmC2ClJn99/RqmvT52wLbhuMBCOpu2Y2UWByO67WTi0tC9/0YXUMY4NEBDBkhRbrwmtsXliTIGJeVcFVJb41vUNxt+GlIl0v5pb/PClIeJwfukOvCRUfk4Equ9QGlE1EV6oCY4bGXe634nBv1PWJyfoGl/dtf+mEuajmi+9gouf6SoxTpgZvbAPw+9nrjOCkWVilwhRYcJcbrqx6E/MyyxzDhmQ9YJnkPg1dYLw0gc+eXcFrQmsoZfEOQDeMPkfcf/swpNMq9kZ3/3qnS2bxrRybRcwO4vUKz1bp0gNfcxXlqEiQRvXPdSGxwXwww=="/>
  <p:tag name="MEKKOXMLTAGS" val="1"/>
</p:tagLst>
</file>

<file path=ppt/tags/tag35.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EkSQYi8aoY9J232P+TZmakSSCpw5H2aULimCevtScrfvT+5M0BLUfBN+8GbkjVtphYZAADFdv7Rz1YMk/vtgvXijrqjj3Up2dBvEgAVyD6USVBGSKJj1+sGE6PqBDw161LpWpaTAiWAwO46J7GSTKgX0giTW0wFdZFqM86dekESDo0ovvBPSf6zaCa8q9VjF1lW9jLwOj7fXOLUZE6FR8zcpbVBBLtRrJqWL8JBIwIdzCjFFE63Cjh7sxi7kIfmPzyDO0BTcQAJ3lpH8RXeQQQaByp7f/uWSgci+WCZaOp06ljxeka6DpsbaP/6w2vvI7g0+2d6eyB5II5uMNMSZu8U/hNo5o0+jnZa2cgjiRja2i21NhtNXWYaFyQ5KX1BnxMGNp1z1c5PmLte7yBPnNTMOQrpJlEx+XWw75cv5S4Za+NRa5EWn2vg7LG5Rb4oYqKHJ5DiaF19WHZ+yXBag1gwSl4h5tOhkSPGOysRyalt5ZPxeuxIkZteeTN89SarQUm3gcwKEdHL5j8XmAGXNPo/cSemM7rjqpiWSCUCkU/ImBH318YKwW4z3w0nVimO6kBDRHU7W4nZpxgxvc9Li/sfWs3o+hb00jtfkN1lpoEIzG9k9e0i4cjbbVqcAbpf2Vauy+sRXebsC4cdeQZnlvTFjXkDFs2J9V82CzzmCEszYsMbCKxi+sve1sS4Dz7qJOjpd/VIqhTMLLUYjwqdjiEIWY2eYOokpwn2h+4mzV5xeHZ+iGqt2bcytCyXsf6PJ47D/tFQmAj91FqZE0hkNIqg2E+yX9Uvhpb1fsnO5e+Aro/s//URPCIlpMRYfWXJUdHo4EBIEabbqKYcJUW3crOHfT7SmH3Mg0LqwZmIWKrc0oiSNGl9HCCJVCfi0cUixixUnlHvhPhIo7v8sTV3QWVN8Tjz2AWCWJ4bgVImq8mKoWWCJIf7rHG15Ju23KGlPybwYaiX68F1iI+Kd9XzwxB+Qoj9M2/PUdufa8X9iOzlaUximuQ31TYXz3KSlChWUS5P2LsUspi9OoYpob1HRPpLLcFGV06foRUsdl/QsX60t84nQ2DJLMPdvz2blDhNVP05OqEAXi9rjRWNNCSGhlxkJ7wiIJfUBfl8Gq+575qGyLooEu6r46pFYLxNrQOgdO/ro6RR7o5dfj4suNv4VZXDx7VJPjdyczWF8p+P/6sDu0Rw8Dd3HcnfP7/YY0ZFs1ouKKSn0FoIUNBYMdQzuxFqrMLe5nsvVzUaBr1oe0D1+Sf4SFasXc9nISyXTIn77Oqi5UJllkp6fAfIpifXUE/y6rncMP76CkKxLwZKcr6iFd30i424NsAKtradUuHllQhtBlgkGvuoU8VE4C5AL5cRJ/YFwpDdUjWiGpMPv9y9phFmHcOI9NwSbcYEiFWULdAlsmOj7Cj4qepQGk5eoK+CBPlRP/G2L6qPbYGpz985VPU7wICOWhiMUhA4obgjD/T1Yg+QFwKdeOoJhAJ1+Vk7LCl/suE+C+X5F/DPd4h+4ms0QCbR4SuLX5Sw8yc999VA2psGExxGezbhNDuKKMk/mSt00atpJ1l6fAQFHHO5/bUNV5f4X7d5n2SBlQk46JGWrVsUhcHVaZO2/1mAsfDEZxGhNYDKJR4W7MQDpP7V2m6TuPCohqgBDOWMr/w+ANteW9d5A8RPj4RSTFaqvkBckYEUMBg/AGj/HnOGfOFYI7xoMprtrqkCVfSiwntjSCzxo6+v+xjzRFt5db+uPhYVYOkX5MQBO3yk3gJQWyCPPbXiQcglC8zTCHiMx7BZekFMzGuNdSGrQrvPrKHEI+cosO50Jk7IHc0riZFXUA104JEqll4P5LQKWH7SH0n4/yEITii3veBIsirqJJRv2Syq4uRx32lNE//OCF/vmqelLGZ6Pr2ss1DPkbsm5KJPcwQn90DmJ9mP8QRdbJ0595tvUUgM9ywTpBFAM7ZErdbCg+/7HSSOQv/tXi1iM/hfWwA7+nnjIQMta05zs/Isg0Ms+zninHXdptReEYdJBvt8Wa4vZZuw5MK/6Nhu3wnA9AX0TLyT1JLl1gGIZIlisFqcFft8C+92f+P+XSBE7L4vzPCs3XdcI9z2RfpaeaquY5r4+10jVWyX7PLcDtC0ViM9cDopdYvaXYBz4p7ZcONgvkPrHl7qLAWIy0oFEo7au0WMnmgrP4dineE4/ShO7dBhnEIaYIfqVMJC6PRSqirIRvKRSutOnPU77D15+bmK1Chav1r4z4fN0hkzlKyMaSjLH7EZqEFx9fq/gFVMBA9Qx1aUkerZ92I+5N/LNgG0pDcxyhQ8+9i0Elk7y0XxEjIi0T/DyPrSg7zTDh1xuSrP/tE14k/pEFwE5cAWgg7cXQKS/L6UfwA/TNXjBMy1cMb2SyxYKCLVxIrOCLSFNnGgVRFJi+YpWxxALTDHp0ggCgj3+fHUeXXQIXKSnNzsynybKtyqIYUPctdWh5KENkwNJv0Ajw0xDkEU6WpfkaL7GrhgFmazqzv6J0Q4aqOTHJABJiImMaBGMVT04ANBM9LKgucZeQc4TtvRj+tzrn/2w08oH/yMCJHTk7ZVFZCUVvu+WWGwYSkk66kdhDulI/TUGOFJCnNojhEMjnzeMdwNJHlGa7WHPgc6sTj4E5eym76TbjDTvCygwyXXu7Md2R2iqrZXvzBhWbfAAgq3npH1FDTL731nhKlfDg47+riqUaEjIDpIf6xQRvg5PzpRbIZZQgDI6FAWUWFs5DIK3PyXGJELJULfL5eQuCqwAkD3QMdHQt21VGuqAZ4IVgiWLWUMfk09Y+5LNMOPqBNK6dhP0t3CBLWnYOCsmSaUdg6nkW/7TqKM/CvNwedDC3UyUIp3fkYVohvIUxVyWdxM+pMnD6ECGivAFewqQTMNMdD2HMgv/lCROWYNk0xK656wFybfPMtrZG2YOOv0RXRLuKCDXY5fTBx+XIH409/EWdQARpRNrJdJp0VHrEvp1Y5zobVdeeT5WKdorebT0yCz5Q2QQ3cMcdM0Zw1dDBs9DGfO2VJGq05EkIr98sEn4FqRVdv+kHCVErc13+/xb5+LRQNyXJh6PFFGD57UjSSbZKyY1cFlxtfDnDq9bp0U2AaF0tLlNrcsL0wsYzix9v9QavFJz3iS1eAe8g2Vg/yaIcnFAo/oyM+WGcf0n4z0fH1SkixCgpxI0YA8VrDsWaU2TjfuDrqs8i+QBageIhNH1xmKdxAkcQ9Y4wfqU/jTPehMWdXRF2mJma9At7ldklrrY5KwpBgMqowQcJbX6rGyMaddIBbyerMqR9RTInI03ZI8PHmFVFqBXV4G9hG7FSSrYLrcdq36h1u8KTJxiRafOrUim4Eoq3Epaq+trFXoxP4yn/b4lRiqt5ckLfTJU7EmRlF3atZR7q0LS7d6ERPy5No1uj0lslFKWeYRKOd2WYUTOGmwAZBJHacQKwxm00//adTABjtoNEAq/W8bNcsJR7BRpuGsNwvuII6rdyKPYYfEnGUJgj1ESOPMhpw8W3Tq4+e70SsIyv4f7UdD3Tz/aFQgA8h1hkRmT7gna6U0HbQFSShf0fnZwcRdym5C2mp3snB2mavJj5rcqAbZ2I2yzcoCs52bqShM2cJYCbAsvfpXDcRNJFeSloUek9b7x/fKcn+unFoGdA0e3iumeT0NeNxc2soiGlPApjH/6MrBAs/W/q9L3zWW0vp6RVWqvW8eRPA+TbBm4DG7wbhhakucFIm9znYeIE4iL9rG2d72wAusBTT9a3LuYNhrvq5ENxmW00t2EDzcU4MPLW0iVxkVis86VW1lED0pzIeiIrxK7G+tfv9TzpGInofqeJyQxYzhl77VKZQmIRrOz9KzD9sz6DPn3jdnP1difESvv/6WuraE8lhJ7hkjjXfTrcfcVZsLzAaszw/haBu9gC0zpX/JUdmApVXY5yeIqzRYbMuT/O5CYRlk7aav/RWmg+PiaJjV4ZbJJ418atK8PcMIpXJBj1Cdhp7wHvIAUINwfxu8azz1kQ21pnwWISuGKkODCsIq9uTyyvtyttZv/41EvS/yl/YyPJxitd1HcIyv/nIIodZiNGJj8wSIHvqvPDiesxiY7v/7gpbeYp0O0bxQR0kD2H8EbUnCokkmlyZ/gih5FBUxDtv48SaD6vOOXg/LyX9uLp212AntLdV99gK4W21EiOl8loJ47eel7DulfidXMMfpVOwdEBYACe9qBMu29SL+dVs2xa6cb31Oujt9pGeNONuxpLqIdH4ODBpJbjFv2l21DUovaDoTlC85BdNHuDqiaYdB0c7capfyIDret4t2UO+JC0EURtN7sYmiieAQ+e+I7rcbiwbchcWMA4oTOd/rAD1Bhs06n9bGbH/lHsU7hPVJ4TTk6+opNFDsVG0l6W8pEwlIoNMnYK1aDhz5dAF1eEi1KsUy61cmE74UoRFH852dZJ+uxiatjzxA8cFKEQOA1781kvo1CsysgycAHL/BFdZs9TMm7lP+5HuajBC87lkusZvPk7qAcFLHkbH321DwrTZj/iL811OZlGaJGBzcaOfAFfhnDFQZ0JoU/sooTjqxs5T5Z+MXVVYI+sP2SPDolrxhb8v1TSIq5Prkc6ILz+jkvo6n5rKHxk+jUHeJKPhtN/Ec4eKlLo73aeVrOY/IKqAaJzMoVhjut4pmETYlstQe07oBo8u53Ri629Nyvsd2RcXMc3stQCyCJ0oPtDFECejMJtU5kYfhG/wtu7qivmtQQm7lYi1MppNsI3KIUSQFvIQaj9TyTO0mXWw9sd9T573W//W1cCxvLsAiTtVHpYUKDH7lej62XJT9zwk7qGSsT5wGlAZxGkYYtTTKPC+BuurvyuPWw8aDElGKyTqkXA8lsLptps4J/kT3Ua3dA5GNS5GH9AkoDVKr0cVojdiODdaDEyWrsEhEY5Lx3JdYaqPrYdwcqU+spdhgVrTT0fjfIkJenJ3eLxrVDGxiSu/YJVDe/J+zBmBFueOa2OyI2a0TP9r4tYnxV+85lRBVtsAn9rocz5CHxSYdvxemgppWu3v4jsCE6MyTJzcs9dluV7Pw/0QuLHN/cu1N/M5/Yt9OhWRYRSSgI/KVnl/8W4qJqlhaN+KdfWcjnBo2anMf64yqdriMxHtzcYDassY4vh7rSBL4plOzBa9uYNVrDVAwNz2ctl1VnzhCPMBOwGCOD2nKDUx1Srvgioj12Tt8XkSb556APE+AEwY54qKnMeTuD+voTQDU4MSEfRuFLNAT4hkuUZN0zeBmA1HxhC1cns3V2PKJ5GA7gY9Lv1deOPbmXWNZGysPPSe9Z45CW2pdb2vLwyrjIg7dL+5NC+iMIovg0mp7RIZhVfWgXBtKdkngwoGxnCVGHwacMdb95e28A1nKWa5sOZSWHU/r4B2681LY8Crt7L645+ltZme98IrC/7id9ZIlRRpW7lxxKg0NcXT4UR5AvzThGjfbdDvfi6x+jpy4sdXQ8353Rp2/EbAKt5iG1ch35Wsfj3VnmBho8CcJiWSTrdTkMi/MvGWH3GjmeoY5Qvz7lq9zvOcz7cAjjbWZ/jst9RENY3dfPo+cpY21u1OTR3AfITCQlqrrZhVdOIog4HFqQRWmSLtomCQvvbaLEB2bK4EGd/6quGJk8g43Qm8rXyCPTCMhpFTwf9mDBUPX5xH7yiMBUfpgAmFIFdALWDexvZwR0nl5iHhaBJ9z61s6qHOG7kis+RADdwA/3FIBYkjLG73odsXI6ltRpoXTH8cyIOE4kv8NO/UZzhiedLOweFXqSWws1Vj6jnEUCAxG7tytXhX0GRhLq8myb3P546t8THUVL/BUTE6MYci/JJybJa2Z+N7OMtpjc4CAPAjxc4pGPq2F3uFC/xQZo4T0ZR4cWBcBCrDmIaCWvywiFpvo7taahbO7D+ComDIS7mRJCNW6kr8OwWEMhaf5e0Xa8TL3r0KuvYJ/3qkiVt0bP1F54yWoqPWEMlVz0Ar1+9mi9fVXSXPIx+5FJgpBoABw2v3pOcdi7lsVzBDmfuOVtNouJ3uug2R0CKa+16iO4Tm4GM2jwzG9z6uPyChzaAY4Z559F4XoDt27a2wnCr0MKV3AAJp7x5yzsK/iI6cVV2WpHufCOmBj+MEmAm+3TUoC54vL/64ITzrrzGqUGLbhfL2msOkxwRaeBqsKnhHwnh+35CTMIsFwIdZvUinwKgnvH1hSj3yLG2ROWgUQ6gvNBWKyFg+vsZ+EvbCLJdOWsH8vrOh96NANuGVwS2BHOsIayPFfsokhFm1OzOZtBeZXfFaLfqCk5DpI/Fmh5xJvVSHHKiwV/OApnIVhL1J8JEP+Ybtkpmzv2+eXagSOAaVgVsQUT8n3vbU8ywBxlGfW+r4UaStoKqnlyPLV/CS12WoVIVaznMgJ2emRIWmskmhKE6pI4Mn4QEITg02GkL9BuakGKQZmaLGQW9584DQx+7qibIbuzkXR0y8faWdE27lfVigFXrY7TdtBFiBAL3sJZ1VECw2cJE5bUdSBqrtbLOfEVlYbrbzGHwt1oQmppRPy/LeC6zaFVe20GGpky5hmT1IPI2mSQbnNFW9MtpwogB+506XI0SsZ/X1VOC4sX433W45YnyFmoVkJAG/ZO1GrOBKxtC5HXmjqxl+r45IcN1mij/s37I2GSul8wZnAxziIB6yswKsgyE8b70Aen9rlTeDR7zIAFp/jU5TsTbKLFDbRoKgm/q1n1CL4PWm+69CcbswZIH6XyiiLrA2qHyIFh5FFckeeP0pCUPUDZlWND2E3hYZyFGBA/cFTQpqbjw40XJDddY2sJ/TNIuZV91cUPKJjGzMVpZ4j1N/roPqXg9JDlIH2Bk72aHzqe132KHwycOXqRvbq8fBxZf2AGhDXpfNNBOqOy6dT3TXkc61fmyoYjmeaEb9GOBK0XKSm5Hl0KjuUCF/GzNd55AW/f4lQl6fRGqs8zFIOoGR/2Ic2WbMHp+kXeaZDtiAFJ0CI8xyw0tA3phZm+XRBANVV4PbT3jR8GuMpeZSwa+z+FZ18cTYfiXnnou6g4w/OmPawllCOMK/D0VQe/Bg2V6yj+hG4f2tkfx2AtM7iQZgKw20NJxAbIHUsDi+2ACpL9znIE6WB2gw/XULRQ0VA/SVPE0RlHnZuhd3+FSP14zwZYS6M3+JfvUs2PJXHCaR2B7dlt032E+bJ6PjfxrhYwG55xHTpDR5TA7eC6/TW7a00rcxHw5eYolg7a8zPCHIINlF3VCTbkR92VkUmqf2Xy2NU/qAqvFTcX0ADwBzbjxOHcePFn1pYR1MvBP3uboGGh1aaWIyLcFv4MlSQ8NE96CN8OJnkcyl0ghXAlKNv83xDO/YlHEE+QWYSVTwCzAuzvWOOX4z5jw+U2LrVtYD9qR40rwKJ3UFdVkkXtp5s4tdd1V2sM2B580gG+uG6967WKj9THbGzUX2fRgJEXuTTM5zaZVwrBAfAZRPvCwRPaQ1O9siH1K+8XXftG2egTI4y5DUbDYmg2Ky7ZFk9DMFj4sgnraEtZ8ibhx5zQWZMJ7cH+YlADXY+49/JZlFYXTo6f1ghPjCWsPjgerB4S+vOy+it+NCdzWVlOOwAxvqJTFM1WBiLOPkn6puNn0dCh7fmaTWoUHhxC27HYZLB5grRPwzt0lwKSvRrszLisI9XK9cLB1fXNNI83kgG079igKdudyCDODOHO62Tgo4T1OS6gzBUtD+NKDGAWtcV6zQwmTNpeToW41Haz2ObTxlUCFRj1+CvQcgJHYCYuNm1kKSTGEMAHC8AgfzxKlNUTW+q764PL+++SLwDD/hg+PbGx7q8d/1XCpHaJfwJAKZkajPNfLXDar9r6i9/ng71lWFiMV02AKQq3WqtSrixe+zYDgQz/D1AnEg8j1MUmNvE+7S/BXNd7jjwXJdknjHri8xYyx1WyGD92K8rUfAWsBzL5NSUbI2CppE/pazZVkdHdVf5hW0mfUoMYeb7s1C9PzmgENXkPy1aXy05woUci/z5eRRULY+22WAg5JCWeGLu5bZLYyQWVkwwIzO4gBymwS7Tvxr2ynT2Tq1oJTexZN1KXsO5iwiHK7imfdSk65cczUvCSX3ew1Jeb3pedbPwKwtBVafdxSxRmehTm4MxywAf0SHeEy7+j1EDEFyi1yhuu3jhjcnKu5kd9Wk++SdR6Y9xXtf9c7HvJuvCQUaPB2dJEVHg2mGlzfW1j8tyG4TppjR+iL5fExEX1O6CH01FRCV8rS3SOfkE3CpY+AH70Z92T7E8FdPNMFnuXhnZSbQz+52H4iiQzQde7BouTvcJfEBhh+9PiILCLsZnHc15qyUDzpBYBvly5Qfs55AnI1urQXLpWocXF1l8LmGVj71xmivg38lugFO/v2DZ73tX/5k3Jy1IaDfoL2+vLHjC/FFljzTFeWKALs0DdatXrDkq1L2cQuiiKz/aNGy2AxHMViCmqGhvlhlNP6ppU/7938CaPGKqCiWaGR//NX893rhc1axhwEPIPJsLbqezRl2A/+Sw9CBEpR1z85ITGMnwxB4T2rHmOCEpIvTTU7NajFcvho5kiOYiUwef1jXebOO6Wzz2yLo/Dlz1WepzSpTQNh7rItJXTgXqu+eEWZk1Cvdh144pYoi8wmxww6lThI7mv6nDjZ8k+HPC2A9TM/0Z0pY+B6W+PFWIVoVN5P+kepXT2KCv4sES5YaoBxPx8BXSoEvvqcG/OatK0KYk2YsyFwFA3rRIYBl+9YIqZToc7Hkw8Q+bIzRUYePsVMhhI/b876pct5Xa32pmlG/xMht2X3itMoBzfQNzP15/9lR/rv6DX95Sx/GnWQHLhToSezk1G5374lhIDvQiPp7H8jcRkCvCIbTm0Z2Fb0RWYOGJlWC3HZn/ZzUM+Er4XTXrBBYGmzor4K4+qxYfGwYoQVj/mLqW0DgiRdw+8HLTZyjuTg1ZO5vwZjupeG9Vosv9z5TsnHL51uK/aVC0h8FbvGxV4GdIZgnKLDBraWsamXIJBELrtLMo/z9uaQ1C+1l3xemo00+N5CvcSmwt+vugUdAKGGz+HWTZgYq5fT/9JlAo7MQ76rKazx5aezynD6dm6kaM8uvDmKqG3h9fE7RSuddABFog8Ajc07GXOrLY5NkNWm4QZkUpErZdq+SsytMCUu5A3yJMyZV14mr7rGZo2iTL1DkbIz6XXTVX3D+3suH1qgvt9fQ+w0+cUyB6YcYZXu7eyTW0YfKBbeMnfcSAPkc2m6dAC+NsyGh7zOHMtfDpHUczHiZffkFHlt4s9WKFt3vUCkzpwQU9/LBxRD4m+Qn1rwSPVBRkNB/BYNJHCqJ6sz3fSNTCV6T9gyXPazXLJseFOrzwH5XPw7rUaAJUqsRZJeK00XQrFDP+N3Gv76zSsRBqDTgUzF/Bq5/UJ210nlffb6aZU0lSiRXH2PQzdIYmVPW0pqVahCzvkylyNIKlhTnrfCs2fyy3Lcsg0F8g1ReZtBfEa1BHwcKdWaKF3YV8Qkv10MvuJomVcuH3yDIW4tECaqLIH0aceMPNrqF208RcaR6ExWbq8n9mhPqegbkdghJreV8RXpsoy9N7a2AiSgDqY+PQ/thPJ5XrGPFXvG/RAruwkthyitbmGxDh+clRbmKhlSSPIOQIJpJ6g+338UfVBsmz9ZSGzhsG+kzDswVgoTkrWimZB5wO1ZfcAp72GP+2apAkgodUUMdV4T/9RbKlSM9gtZXSjKIMNpqIgfk11/TJSoBA4bapKsljIdXcqkSF/di03qlG58/wXRE286cDsFV6xXEH+0WAJvYDvpOKAaXGej2daDUA/p2noJeYodTsfvm75PqXKrwykTMJELBfB4/+EPZV2MGM4QHgQrpX0jeAoRzX+4w416ckkRrlilXpv1xYd+MfOVjI46z+ZGkG8YQyqaC2zp9DyOpFSsMLCvF4XA2lGIVEvw7DoFGnTFqUjkDX6TNijKhhaRC9qAfIfflfODEKzZkJN9vn2MTjzZNh6xnz1cLSscC9Cd9x98/SryyjtbIhu+MqmvejJtsWnybaxriubDdZBswlQPfbCx445vydKkH7j0uYlGjjcsAIG6Z1wSYnM31y/cXYOcyJdEqnQ5K5Oada2tPjnE5qduvv3G6Dokw8TJYcwdmTthDhD6345u2IXq18FEsLQAcEgUkA8g2cE3G0kd5zVQI0pate92Hs22z2EHAfz4u8nhpyg7hhE2AXVFVNDNpVGEZYkyQbDaHA7fbzvI8SDfyOBlGSY1pbhkL+ejCuBpbTxsrR5kJnKACj32/MekSVfUtWSTzGcPwIkTpSLElMg9YQCiryeWCO3nTd65Yvf05YU4Dt1k85L4FKZAmBcEWiNFcDRqBX4acQek7KRzYcNcXaCDfkpO6sPwZdmSibBVVrcTdYWr/D5WLo/cir2avv+vdUm8XmdAf5xAQ+qmej6vdAM6+Aqot1MLtqX8njNxdNAz7RS3EvKBhTQw8hCUR13YPDhACcpq4+7rqURaENw0F38rPp/dDwjccGXq1gqWBnEqs9QKkjEB/aAvE8OM+E+zY4y5K2uynOghmLAxAsYtAouSO956RDakbudvigvHvjy31Sh72oGVh/g5K1Yx73Xa2Vd/XsxgI9EXfc/oKHX5H7FkckkTo1QZdlGQefhmtjlqQ4JWlikIGCVWGgpEG00x2Kp+FMxK+UW5VoWSa17ASQK1XR2RJltFw9u/2NdGMAkaoTWQ22Q5tchc4F3UzkhUOM5nmR72iSb98Wjg/Gh6anG8yVGDIfPxb2z5VTuJGHb8LL+KvIQFSOY2XKBBWFHLc/xV9ep2GJzkBjxg1BTsAnAS+eroGoDALWBLRXsR5gp79JfKBEdNVIx70B+ULqE/sb79r6jF2vzlrtmBNv4guzGnEfJ0mlXpyyDMQdGAKy2dsre+BqP6JfHl3vNPMHBhAnWnSqM7p3LZ/7aspzFO+YLvg8+eqI8G+ZJ9vd2jTBJ818ZMwttErJKMnvzEnp5TwLooTnkvn/kW6g2G9HIFeMP9ncpixdkSj7KoLNNzKj9r6s0CiwROqGuGAArYfxqHSUkQ+FRpPrrX5QhGJa6ieXge/SFE6Gs+1feAx44owizzrQ5zGO+clMcteR6zDO2cGsydqyDGrLcZ1p/XUFv1ovEog70X8Ec2sm6JbQxcKBrMPiv41aglpORjw2Elk+8fjSKsIepaqVgTaOr0QJGrV8ABPjOnMe8lzHZyftkP9KS6b1wQEI5PgbJ02cqeT+TBAxK8V63VTo6BsRoz4lo8DG5iPsClU1W4HuAklFsD9TdN/aOARr9/QsG/AW/mgFKh3QFWqXg6i3iejZOCUsB8E1V83qQm0LRYNj751OTJTrWSc6Nkn2o4Ca1BFx3QOA8lVfbVZvA3ywWvIJik24Ku2SbeUnccqCSHYpHhziTqO2Bd86pxOZCbVd54ajsZX7VVdiBI1uq8VcNzSrn8aJBIqNFZweO6pBgRXfcecOj0MeqLg9sudzgDJzG0QdakKWg+FC0L9cf4yGWUJbZa9LUnu6Z+F1scTajYH+/pxkrQq899UKUOTGHm5AI7KS4zhXMdsApzkGoL5909wSzqLhH1UFvuppcQa2gVP7AmcNz7aMcQadUfFjhEcG282t5HaZKgLXTxxNbkuPbVcYmNMxUGvbaEAxAS+byJZZkdJjvaijpsiJgPRRI4jYKNeQbxs98aaoueDyG7GrY4F3hQnLd1KP98TzFY63eQxEI4uWWxZJ56RhLtweprMHYs+5JpudCjGWEBeWGC5jZvMKYcoIrbzbEM+8AvXgQD9oHGiJkbVLdOKcBWmqNxPJKIlTRcsAdA4esHx+mlWFSEjOnaNE9LxxlCqre+lbgZkRxIK+xcTlv0okQG8OAF/6T42GEhTbqV4oqBWIQiK75VE75/FebSecHkPRRaqMbb/xlwITl2yVfOI/gfTpcYiNBhn/Ua8tefg5tvBOc96LCzYe33kUb1upL295r47TKg8skFfR5NDx08L7LfjgPBGwWUIbi8uLSErZuIvQg6YAs+MTQ65Y/USTD07GUH6Q2y1Rw01Bl9AezUYlsqcXN2ikcqydSTfBbmVrQFb+BG+jmNhwr5mL/G1QRpx6cYwaHqUVvT3a/FfvvKOvELRWZhebk6tQ3KgpaWzjo6cCq7JMwkl2GrbMfM1nOJfJjccvWTC6XsrKEVYtI5gB7FyLhxPq8222xaxeSFgf38SYUULbnb4qlCPWTjPPm99utLeAbtSZBM1qpJR8TzhFIQjjlYJjNYNPrQk1FJLXXfoF0WF4qxUhUqUIql2bmbD2BXt1r0iTc2ine1JON1cFDCOojWfxDfWADbERZXCPGH5dMhRvM7lr7pXGnrpMXPPMKsvNDmfLBu/USyj1RhAF18u9IEDPkgKgp5X+p5uhdaywu3W71LX5TDq8WgU/4j3s9m255cX60Nsm04BLHVyeG4eB9/yQup3RsaIF2Nni9fAEi0nOj6UL5ZYGoJrgE1pdfLnX0djTQxxnoeKR+3qkMOYvizk2WNOJEktpLjR3XS5enIQEt1dBpq7tPq9OV/XmijGeNWL+iY+VU5jRZt0vy6vr98cYuvh9hL9cRV3+jGBSEoblDg2cASmlGlZ8m9wH8+uPBU/BAV/l7l2YtrQuJtIE62A+AcBnbdq38vKcvMXnaaq+WmLKswCjIBeYwpfwXVdm/KGIZLdTyD2JfMl1HV0Uoi4X72SjeLgWwIIV00uGVPXyOO781NdjOIM1TBO6jNRLiJsm1hZXhfi4jgYYDy6ouNegHLctl3R84PjkuQJpOjoOxKZ9msAtk8/qIaWkR11BuB5C1o+CXRCLyS9TXpm/MmsuRyJFRC9qbn4cWp5BqQHaLV/7b0MuKHnOshuKDjXl7T90JiiGyhmhAZIZNzLqCDx9FFwJbJcg29l1zt769zao1aX21x2EiNodBuewVTevMygx+x4FvFob5qGzFmVczhov1gUvHlNRS0uKdWgCp7ozbqaqxaPcC5LGJJG1z43QBjnPW4bqRROrUJi5paBH0b3+OD/p81NAU848l7cPVRkZSsLF7PtO8NiuFW0glyj7Jx7JwxOCeY2+aIDd7nzEx4E6WcO3NJH8Mm+wqWyDYGzwSa9vSC3sjGR0EfbIATDWpZJydkjBrJZOqXsW/fudtfcyMTJ83PDyLuAJhNmJor6PTCOAQUMy9TC2uwJ//ja+sjwGYuGKa4OTYVMU5r9fPHD/pr0mT3ip/gEcQOH1p99yh1cA+5F4lgU5jFX3uq4tDw6nWiXfdTo8sbYzzAJA28okRC6DwGoKjzKLLwH4MQ0mX6qob8yVK8wkPrrRsy+HOD4fPh1B8LhJWpnMfooqXvfV4hIGSBOHrdJea76/RGx2VWTeL1ggdylc9ntgx94n0bsQqPnDk8rthBraf1scX9P5K53c7twPtWuY+bcuwwxsdcKHVE3YaZfRxi3KxMfi7xwT8j9iPhbN5Beki35W35jhcP+eiRmkZTwTHKXDFfnC7RbXwPmQ+G1+IE3bYh4//kU/EuXqUynhbsHmltffzNWO5Cqp8cnZN0AfwDuPOhDUyioPmvfQZvvLxP5rd2kptiG/nLNSf8cFb87nIlbNleeSStQ2k2KuAsMMx21ufzhOwiEAPnyJ/eDWiazqUI2/UidxGwPthPZV4S7FohIxx3Tda+iiZc++tgtM/sgKFOx1yNpsuEztN/jy6M4c4J0ndQEkEkJ2Rs309WsHOGE3UzjOyPTi6Mz8kvl28b+lw2IyhJE+ZvMNuzMi/mNCOMqpIM9bas0/QcJL1U6ejKpNx1bY1VzLhLIxMIbDMg5k/8YT0vf+kOjaIaILse6mMKES6hEq535d/CadJE2PP6DwJ7AZuspMAqXMjNPV47HVM850Y8fnOsIfeNNmSh938jHktEf/VGDjaB+kwDutBZdOE16888JIyW0Z8kVgoRYrIhm0cMBwbZctpkdmCjMZK5btI+osA9IqfHehi2GxxSvOQbnjvvn+a/+20X9lJ13wEHLPJkiUVGUbxUs+H8LBaPxxTFDdVIwoC8F6WELFVRlDZjIRaQXfpq6NhmdXMpKUtJGzZgCSvaoOj25/2SUmoQGftDHFHPbMOfZXq35cxuHl6HpjJ1UtO2n4PHLzjDKdlQ6HIvJPoNSXUaLb9a+7w/0eWQl3pFeNO59DQbTnhkhKTWqJa871s3FMaCyp+HvQ50iKsJsQ5d0sKj8kJc63iVkpb6ood/0Uu9dzsniQCRi6pVvQ+ANvnT6SdZ++rZBer3ywProLVNRMP7DM/bi+YHdt8XCNxS0vMHx7Z3dScaq5hY9U85Y7ICFOIfWpm0KHf4GEhp0OWlj6UitF0Kz6U4ixCV1yJ6Co1URM6XdDjXGl3LWzvYa+E3/EQKFugDKNL9kV1jvXE2TZxT9gSZqq/WE61zgKSkRcB3W7MAiQirGulcLTbEPLfJRsZ/3eGBjsM/+X7FWXCNOASzoicfNPz9ptSBskNAiRF+KkPswb1wiI0oDr72zB15xh/dvGOBaD5NFemnx5dKCfAwPEvbvyOBvKFOSd547XeWsBAw26ciAljes4K3nwIb7ump5kYHnXb+Jmwo8SluUsRQEF5XbpnkmVdBeigIp8xu+UIJtpIS66ErdNL9bPNtrBbe1cmuFCG7KVJVovmNMeNqKfta0V4/rUdE0au+kxNopYvRaaBsTZPQGlb+VqtnMhgWW6bg3ND2Zurma8ywvLdfGIRx4M+8lWnyNAX5xT2UmbuAVlDlcNOq5TFZ6X3k5avqoSfeFs0oWunNKvqKFvB41EF8puJr+ZEYyK4Yo85LkwrzY0p2cc3T+kKQxHqivoTQG+BPPBT0201h3mO9V+9VjUs0mFaWQrbfagVfLCoqUsTCaccfQVLnGMN1XIIfvRare8DVpHYZm79TuPsjqKTcqGxdQD2Va6WoRIF/sr91g9OezK2Zk+/CKTxOu8wzBu21UyvwquTFFqMQOu8Bf9vVPp76A4XatGeSKnXDhPcdV+SI70QDvP4dG2/VTLww7IIOA/6JEY40k67vFNfS5Wx+EcNvjp6tCRYkn0pOFtjbspxSHyc2FgHelghFjr+sE0zvvwwTANOb3IstQniJe4Q8AIiKlJTQvTovAV64QEjpXTtFv4XXPJdc38mIf9kzld1LnUxHNTsTg0AWU66GC4m8MTOOPANBVrpO0WYOzcJyuAPj2yM19O8mbRK4hm/cZkyctoBUKF/cnc5cbH2Rtf25ihM5NRuwPvGWnm8wKAaTnKo9XgajwrB/MmPyZiDooIwd0+kqfcDwcSxe6cgBXr6MSVAjKT9cIR+3mQ+LWEI6//aNtb0a8wrmTBZGvkf9rzpBxP1dJlS8XaWjyx7/gq+LfC3uOaxhq7MXduFkNEjJrVles9OAHf9RrjV3BEkvUTkzLUGXpQelLNwjQo4EI1xKNOGTONAKtx2jfsHBybucjayz9+fIye63MUAhvJW61DXTTA0TYmmWMgVoagAF+SYzlu/kGTF7nBxMJV0KLuE/pgGL4kFmBUOS0i0BPEH6imMf33nKq3mGiob7BSaaH78RqWdYRL6xz/gctTxdcLAoEl54t/OWPhLg34AQvVR/HGhELKHeqkXKs6c8inL0oVfZ60acL7Q3V8sZ5tTuqQbE157s5siYSS7zMSf6kCUpEP4zk/LzKGBEAJyO0CdvVYHel2UHC7DFUGr3v+HHvIPUJRqMPKRH4QDYMuxTMtHET8Quk2+C3IhTPM1fY5D7eLrbuvRBtnr1XRS6+ocTq8+2KnriyLCgoGvzY6z3taW4KDMw/tQFOeWyc4kkzrxflCIes2pxhf12b4GM4Q4EfVVh21DeJI1AFWmKladXBwE9vxcTDjQ7oCtnQSNctwc0VgeBrdRZG6QE3uttJqBI8Hry7+75EChlJwu2mV2gdwnjJd4/Z9DCv8Ly1JlP5WpczQyD19i94ZVwwUVYrd6xYDhLurgFVEHOeD05twjaaBbptwnHrSSWrCExlexRqAEchIRcjWVRLp/PEMwicHdH3LMr5iQPB4DB+KdnGKxR9SQKdzS4Ch9uk9dxsesDyieWnp4MeWl449pvDuKtyieQJu1ndMw+g6AiLWyZBTR2e+ddvq51ZEIsl8nHEBcUYLc7iJNNggm9ohP24ZcJoKPFPZga2G4LGXO8VEsQ6Ofb8B5KtcOnI81b24i9bgdYqzLXRqa6xbdlWcVN+FVQ1snZ9ZrsHY5A1QXJdeU7P1b0ZlR2CStuJbVZyslQGSPsTevLc4iw2kzHJFePzRPRC1hCPj5wvIqvd8WR6N60mv3VfUAW9fsmezhnjybzHJBQ6M+UikBYGk/tUXckHchnfwjPF49KDno9Qonf8TPr+03x72BfOUIuAkexivEDHKn9mox8p9wTT3PRPUH2FUX67DJxNGSuca79AzrJv25yFAALOD9Gdr4WVLLkCYcb63LYT52UU2g0gdxfk7sB+S2q+TU+bjO9K1HwAwQRGOeMG0MkW8GsmlKVUIelnZXeobT+QQ8N+qC5wOe7ItUE/jLcXbP9cSRCXwK1NBl3Edn762aRHurgnd0S888YMZYpEMi3twprEtmVFkymUoJq1UvqbPH290otVv/LLqABP7oyl1ttrcjousYZRNPqKZ+IL8XU+GPerbi5QGtzipLfYXBQTiQL6Ye3o6ZOmo18l38PVzOnId56j6vk5wCoF496VTDkCGIchUBdCGly1q5YL9448Hc3qab+7obj3W6W+I5lWYu17HqrMvnQQLcOpxB+T3kE+xuNAIPNHUZNGggSkhjbeX9s7V5/W9m2KlQVRgRC4p8CcwfD4moHkF26J7JKJ6JwO4Es4bz0I1mFvNMarhRJ+6fge91nx59LA091BNXfzga2ztyNzoVswm6ITQhp4GIq2OWz/G8h0JEPWSSqPd7hLqAbGbyGZ5iNe2roOb4Y7hdfRgRpG2BiFRnTVCyOdyNaC5Yb/TXX2uzeGlofDhaK7mDK9/MN8AI7HaNO3bAro6e3Mh/eYdab1W3JSSfVuLddiONKOG2USASGCeUcL+cog/Cho0nZMaOYTqjr/xLgtAotfGqLzi1ywgScajSkBXrz4JK2qB2S4Tw4Eg/lrOe+owPVQiaTraXRkC+Ddh2LFCSWguilBstH1wreXHxK9pw1YxuceD9PfNCKyABoPXH6cFkMUhRoVuoDiw8XtZ7dvBkNOgyMzSwxFwoG8Jf/3IhRacikYbpognU9Mb3H8E7tV7rLT5y9kuTfDfcaA/DcT3VuxwnMt0XP+oPhuaMWxw0clix54yfdRw0LHDytFO8t08M7gA04gSIo56OrXmNiWeS+YVx++loPUbsYygUOASGREectd4J9t+2tTZTL9upGRiEkxZq3rg1gHbMvXiZyMgtDd/3RiSujCRafF+oQHIXBMoPBkyvEKCjX8HZ7D4ZSar2iVvSmBRNGBaH8qQWaH2wvSm/Kvldex7MvZuYBoTdMpGWAtCIS/aXDfV/HT0KgfsXwndmAN4PGtW/RNrelhBu2l16e1jLVy+fuobv9JhLlzcKfvkTO9hsr7iOm0S1R5Zk1gW2CuHJVEoCVbahGy5KdhGTEa5v1AIXWQkvMHbgU89dJ91fvCdWqDjzGFBVALGA/3XGCvCAAzCPPr9U0HVgcLL4WsbibqueQVN8ByBQwV2E1op0X7/3Sr/60AJaapvzWQFH31NzBPi5L+o5yrey0Dw4xVZ+91OPkbUOAvsG41t7URtG8Q+Ko6ExW3Ur7RiI2m55STuZLg63U864aSuoS2XLdyZO6yIhbHVH8KuwI5wIs+k9E1Cc4OavMDKTI7Yl92rs+kMxwGRQRoMR2P9Ap9e+j01US4GY+EUEOEjI6p+KJcO+Ook55ApwIKMO2SHy2GEx7PVh5YTDEVNXEtxD+m/Q2Jio2AEdBP0yKF3J9CFBBe2MCiqScHePO42Deqb+qHl8XvX1DYXUoAgeXa5ilGZKYnrqMNGUrOO4JoYQo4QhtQLMM4/W2G5sRdO4f36GwuIJ/qykxbE8mf3PutKqcvlSnJhQSKx6VMr1klCwHP1odOm/0X4hJeIyuUcywEdfD568OG41hGfnK5hxxjZhgaji1I7pT3HPmGmBfNW5Lf2+7BwuCaDlRPlHLIUEPqj8+Q31uDyZ7Fi4phIr8ucrNLHEPXu+OCNZgQG9q98NgPIfrOeyvFSNyt351o3UGD1faLN/lF8CODBIO7IVZxN4kOdwymbBny0DNUkGU8fitRhj9ydoFSitROJ2CykItgeaXsyobzEnsVnoLFlfUNhVGVdAc4blLct/1CKlYjaiA4ML5yu6jqjQrf51DwayV8lPgjVMYwDgu+kJfNZxULiKzGSx69Cbl6HIWwZyMvEgAS7TAwlRqj1NU8V7lZUgmGUmbns9eV5qkXv+Y+atLEpWiCwsQoZpv1zTQIfJE1VGlw6ZOk5rgdNaCbShXGXG7gKnLxUEI6TszHciltsLPpcyvAeDO0iN/ZPt19eX6XM6glcvfORtvmoRjeQdpT6ZlaKaPgnaPjHl2QP2q2kk2cooVFoAzD98/6w0AqCuFpYbIzW1rQI8XJJDpt+uup9bcQiKoE2E71dHjPlUoLoJ0C3HKWvgC1z/gVa5Zk4M8jQOAEylEfP43j+9MpLWsIdLYGF2xiU9R+x0ZK8Yz0zNv5DPgbHRbR3zd5iix5ruSesCmFOVUJLM2D2AcET4y1D5IWus49YMcGQctjLBvhgFb84rU+O0s5tIMs4sxCgAThfAeSsJBzC07Xk3fkHr8QMsReTiqWM4eVeGpKn0+ns/cR0jYbQr2EkeGfuZPRf/VCb0XOHs0JqLL2enWH75YcId9FBOG4FVhYOGwuxrkQ9Tptyw1l5NcYNUxzXSAnIHaN1HY5685I1T6ZyYnE7kqX+385zHf10ys1dFBh3fNt02xmizsDvO2QQdiP+wPKgMX8/xrnl/x3r7kMeZND7A8Kmu9CxD4wHI7TBO3EtJSH/bEcyJXEEdga+SgkqfxUcMPNxWwLEQ3rJYtYJgPIpiO9yWOGpEkCRjrJ+Xpvg3WHsRKcvi9Cd1yowoEzm4M7spf7AR94xaXn7SKzjfmHdUzGlujdKwWvQRQwS5ELGyvF+7FfWYeDXFWUm5wkuORLybdVPpvtG6dLGddyxQsWa5Fonv5Zxw3nFft5/Cg7ftvTR5YoeS2TkRSKrtaAWmT45B5BCmqdxLWB2UNGe844nNLgNkZ+DN8TGjBDPp7fKqf0F1mZDC2NS+dwKItTyjjsGqNgxAjzq585wqzcopBcDKApOYlOA9B6Al4j2E8wYnTkqoOxOhaO5iAW4+5GDAUz5TKS9R+4wDlD3zwqfmlAQKGo5XOkgM3f6cmG1TDpc/2goUgy8Ch9RPaZZZEGQ/jbqPclFQ+MLIgAPmMs1YlOfVMRaGh5/fO8o0L6fXgKxXU0cRpbzhignM84vI2Vr4UEj+hoKNYoPr8+ToGG9NuSomJjWvDUoC4vKvIB4Ob7budsoQ4FsL+UmEnK3djHAj5/OOxAaBns0KD/b7TYVS9cD2kYgVXuCXRltEneVVjMd4WA0vKhr9QrsFq40VjdGliW9ZzS84P+87kUMuCPchntrWXi2MH80MsAy+OvqpVoq/nERiI/3eQEy3K/ZH5GXXHIPoUoYRy77/2IqIhbRcKlo6womooEJ1kOF0u2krWKd2MbvDtFBJwoYNTlXuqyg0ZtDPRUSD3iWVcf+NPK3xlA6GvAp+HJxoiarMzAYM932Y51hjVL3BKLOYlqnKpoawBCKc94mD1m32V0/z9xAVhDByB0H6BhDtNWDCE2RsZJzkOKlSAoVzduPMqdTnoeidHbXWOF/2qUQWYijMsSXfPA189anxY0cd/Z2gnMiZbnp4Tz5+TX6743JFph+j739xeTVt7vPxHL20Lmo7XLvj/oWwGzPdvvLNyNpE/ahp6O/PDWWdxIm96zMCsinuQ6xrt01fuFymf0LEhG+iIZdn+PcYeiNXpYM1vGScM3fDz5gVK8PJEGb0xsCEpCkgLTZAalolHRq8cFYbLuIFqvA+7gmwE0LX0dk1Hl7lCaoj+N+N/489CVdapfu+2ysgO+0QaXRU2YNtWfc++2fhknDY5jyYpLYFNSpshwgucY7WbRwR5FHbCSM77kJ2IvBEyKb3ClW1O8VDH2Oo5+ptqvCdK2lx3lFCbd3HGgG4GK1BYF5kFgwIVTJ71ytRNVQvdT3t+x982ClGb1uWIc9d99IkrgXQghPEZu1un8b2u/9abhbonjXjWxD5zT9cvla6s3qERd+1WLAJsw3yYccgyICxXGzSzxgGmAN7QxYbIC4AZaDtuLqMK97c3S1XnrOoL2MScZ5rmrwJhnCJiBnQD8eoR3KtIegy14lBG9bPneXJEK12va/PLR6iaQg2ah9gcMrVpCQYX2jQfV+RdRjT0EMlEVESwl2PWov4wxHBf/gOkCJNhDan/VCCDC4sJKW8mV7nE4edlTt8p66Uu9WbxVMXVObaK4bH/9F0+HpQdHKxWwBYE2qnM6eLglkAh24XkEMwlLbQ+Ed/wjuniuMRV4g2Oh8s2azIQru/RQ1Sr163Xqe85UvXn95HEZrL4v0Jsum9EYncT4D/sDCIZ5y1d4eN8tJbkP23bI+wqUL7UMV6tAiAn7v3uyC0ruOUZkmVWt1078fvm0i5w2NEc+3nnj75Wj5UoZvbH+RNxKHMAwlolkA4KunoUP4hRsgGIEeqXe8EI5TegqgbHpYH7WUQwDeH/+cQ8INkyRt9hIPKs4ThnXiu/fWzPsr5dr2Zf/4NnMrbINTp4hFfwUZKGEtBLxme/xlXeX0ELqVnSiTRfJHXpOy2ryr8pgwAiel8V1tK0YtGL7Qe6X5MKgjJ2sbKKPcOnew9iyk/i7b8ItNi5DH1F6iGiyysa86BxJd5XA02DWRBchC80XsXmuGwGeVX61MFbO5dHzjhwASFyTijeakRq4A1mB4QNvAm1MjX+13K0oGxqbebPRuzSXG6hhaOQYm363RlRd2PfFzo06GKg53k+RhQRhSOWue99sB1JtzrFxLPP5obJSd8uVxOoLhrH7iC0Krpn3SxjYwLP6O7N4IhhcVevRbfm+bXCiLdtp3uF2fNwtx5CcgHrSb/PlZQPUVePFiUi4QMkMtqJ2w8PlwqiM0YhYvw8tUVdadUXAmVlsCSnqDCGLCekKnpcPFowtD6cH4NENbyRBfDABlbVzVsXbxBqTdLPiJIWrw0epLIUIEgTNoULfIUEKBmiSk46Dxw7YRbJCHUMTp7L2aMYnGgEbs8G6TmAWA6je3d9DHBDIdH9llAKuwrf27SFUpGVL1+AJq4Drlh0otElMPDpCuvkZf2pLB0muyEcaB4VaRofbcrkutUfXd874P2vSRy4QZys7vqKzav88wN7Nv4P0UHCRYc7iJm+KeShLs4Bn7CVMIfs57GdY4hjOL4JipSBUIUPFMaL35MDOzk0aPvw8ULfVlAVKnDsGAYW9xqisrSoewTa9M8RI0+uZnj7k4pfa6XsZ2thD0pxLHvdsk5hW7EsLchFCLrV9wWXLtlU8Bp9RMZb35rzIklDkPhjbLDcVt1yXVV6T0nu7haDjr4Z9jGOQmbkXrsIEiGaDSofW/2cLExnO90GZ1R7mnYomKTMVCZ4ELfxJlL/i3AgdM5bH9BUMhYujObftfFHN+K04QahEbQSWypFSLzTDdjnySpwDYefWTsNhbqgNpEH991gLfk68cuo4LExpnWLCFFoWvnFdqY3cWV077Nc9M4BTHMtXGnCpRgK0WO00tVINQkfEpz/7uNLFfJRlX9Wyz4AX+OlG0q3rqVHJAonLOGgUv/UBn+rNja97txPRdNRtWG6WKMUPB8hXuClfL3Jch0c253GgDf5Z47Jg3tk/wuQ/gzXq7RASN6fLpuPnzKfWqJKXYUOqk5l+1fMd02peN+wCt8rxSURCk17bYD4pJrKkicroJl36RXDurGQlIRY2pI6sAiJ+tqe8XvXVRWaZPaok9BIhX8eso8dklWLTHE4Sym1K2OUxf6oOLY6XcCg9d/ZrXZ7ZE3A0cEdmOr3TsX2q0tNoFfbgplCJN3ZQG0CXrpiaOZDwIc27BZNWv0Q/kkUgehMBufyLXXJ7h93p8sb3jr+tqRqjd/6jwwZt4Tf/SZlZfqtJkB7eRO/0CWYl3z//S7014+4OQvRV5XVPOo3B23pSk9BDVLpY5/QKsIwgD3NDH9HIpzfsJYxXETEvbFx9YyE1Aw7w1srKsrjslDgYFgYEOJzuyY8sdoC2CnmlVKf9zGSEjdMqKpUi2913GfDOUVx7aiW3yu/OAdwgwMAcem+hkhXTMrT/0vgSnIuSbA+Ma1gGu+0vfZHynIYlj0CVEaJM50uEr3MYjjmdWJJZOLjzWFKIL3QJFZZ8qwIYWxoJ4KyD9Ji/PilmjMW9UIUpKqvl9eNrIFWT6ozLY12Lf6//LQMj9oqxP9ELV/Egz1jzOzkJtLK/5rBUg6DDLKbplk9jj8Myy1jBGrNwdUP4ekqoZmuOyFjm5jme+7/8A7LIVpu3trpfICfco+CV3qXe1Pwi3VtVLUZDUSpQEt/n46o3Bgm0T2pQFSzIUvdq5n34x/8aNZ1EuBXCb1aI+7FsuQ2ebhkklBIVNDqZjRiDQKwW3YUq9sQoQGL9BF0tiJXEn+YZYBp/DQAgnSPHVLa2tJo+vGg+hXppSsjg8t5Hot621y8EZMnayoc2M1ylfxf/Ym+LGfPXLbnN2dvpxBIN/c6YF5QkKyM5z+YKN7YxM+EiDJhT/TPoddRbgAa3hFM7IG8nGMaUscYrxjz3Cx0zJppgfr4ftMh35QwQTR/9XnCdU/gdWdobTYKNmw6Ct83/BVcfvPz1mOlGPNALIpu5frv82yMvNfy4eBiRWIG4OdeqJAqlWKwyG7VHRxg4wxhfFP4KZ4+UBk5pLQbYG046PRcZYKR89JnOxKI3CMZGv+vjAiXEy4OPnnx/MP/Idm3nhKcmNHfiD+7Sw/F+mlNFKC8JiGCUQIFdCUYRCEt+K5mBBpIRJqKGl+06RNhzr7gGAxsjCqSeUWWsEWqBmJSXzgTvoYWPitFgl1ZdCtiRvM7ss0MD74s9sQSywlyhqe5jkhJ/ytpgfYpghbe6tK5O8Z5oRbPKdIjo7b2MBCNPpCB5gmWFY2kIys/bFd08mhzVTv7AWyx0nhxZ18FIqzBifIOJDLKqf7KCLCFi/HVTV0IhnmfwNFDkORFjfPnfvJFHnJnx1gzN1YjcGmvQp6YLB9aynijbMzYjdXrOxpwegghRX41WPARP2TXnCX+TpbiD0D/116I3nYPsKn4/XKVKJ2RrRuXDg0xYtXLC9VPUffI1bPwcKKiCF2ecS2MImGZO7Q+S4BYPTP+5uUTURe5u7I9NuaZkdMazthYT6EzWzRk6CLZx40bdRUMgz5kuDjuI0PKKeGSYNgWIAaJbIoMYd4E0L44p7IE7c2IwOVM6LRaBFxVqwdE+nIg7JOgqFjVDWiwk5e61Gda5uUpPI2YJRuMczxuaIWx18KMHvrZ0WT/zxMk3X1tt56RWrlh2BtKhEEnHT8jRUnEI5x6xgwvaZkc0r67HkPDx44CL4WkrmwCmnxO3fuSQFgrJs/YRrANQ15uXmZkorH6dqmJNBHsedFsqnNVmO1/UaEQtfeyaEfDU8yJRv6hsTdVjoJeUmAao2XevyL6VQqcRrjHiifxZlURskHBhCGAr6AMAw8O4y2FBMtPJE7pn7N7LJTaHgPltubClx9+qZa838FFL8PYRS6LULHtpW2hgIqKc4I4y0GUvkC6ZQm4kMxpouiejNCzseKioxPb+LGMT31o/FWQf5eCCXpJkfPbVeI4M7ObDCcpHUM/XQ4aZdsxBdt3e5fR2XnQ/HbksND8d8TPW0reM1ns3tNQ7SDADQW2jdtfICCXj3XebUCRl5dGEHJpScHl2uGC7oy12Cr1YnCdrWQENjm93lWu06aGQ6rHniHKVZRVp7Kjvxqwoyn9KRResAbcOrsEx6GR37OkSzn/pMP77TvQITwVzELCpAtvOjeRPS8JkPsaOP26ElZQ53hCZpZfsDrad/Kx3UVOESwlWR4bWXA43nkPFHMRwG1C8kJiC+QPfabz4oNrFAWOMGwe57uMglWB/tY3K2l8Fj4sisb96ynDbU1j6DKpapf2dd4K14nr8I/SwwP+UNC8TxJ3qSKGwzoSb6rN5FDD2hljdSS+5rxVzsiAIOV/Pw27r8KQzBRSFGz2jWMNRdNNWh7OdKLmq+d7gFqejLbbEDiEOtV3IqNcfvza2TkKXyhRH6TT+Z6zjYocX8ze+a5+sdhSHWlkaZe1xNbRfM3i8EJL8l84K2ZC0PN1y6TiwdOr0iJ4FEfKNmJVMfBePcCxN0tv88Y6jKmYnDShgmtb9tCDqBADwYlPjGp8mOedDlbN1ixXVmDi/T0moAIPMnxuVtkJ7AhjQ33M5hQjFk4Q/wbtfyqx/9UISTsf1YOamnIRhqrkrNT4u52jF0doO9qTj5SnAkQRsxNKrnzT8zooo8sgygVI9ShRFy4fvELCqkxfIXbJTYxL/nPkEpNfCANuBBmk1z0aLi6bKz/RJ0Uoh3cWbCRhwfNWtpJCQ5P4lESw5TALnlNyQFDhF7/QKNo3QGpeyzsL71LJi1r6YJbTA18mULpZ2xtmRgJn+0HX1FH4tjZVOYkJoDjDbkG5Vs5lSFwCpCklXZAQfRPfGkRXbI7lJ3IcQpHf7GJZ0FiQQGyVQ5Cx76ifwF7973l6V1SEVMChj2FO3ginJ7XMIv+XVINBNeUx+p91Ht0oXF6WIeSPp71e9n/X8OU6GrA3dpGdajbW/2+kGX53nou0rp3cmjliQorbPbLJp/D3+BHSv2Cwec+snKAknsPCPLZFAeotZcvlsBAfxtYq9I673Yq7UWZp50nzgvmtl7n9Tr24jMKBhrmw0S9nMWDUuGUpaSxXVir0wqthljZ/A7aMEZwEGftJD6Ac/E0xg1B26P4XoN9YPZu5UVDS7xfLZlgqmBj9yY1SoZLbx+FJHHhozIUAOGnvflxtW+RE9kdYivvvkC1iTcb5HSfPjdiJNGdi+kilS5m5s8RK5/enxmIjTeATzxiet+zA86T5v9VEivsnaJdFJuF/o1Yy5ieguW2PxEtVbaKpWwJEtUAbjhkYQwZp7nbBq2sEIt9amTq49wCq1HzWxfGpwXfYT/LQUCWIpEG1V8D92yFZXHvegLpiaR95dR/bXtccNVcpUbplMAnfJ92RTZ5og6pOJR9xsGYX3oCu9QvgU4RJ1dZZrbf0EIPlLkXzwz77sCnetTTo9agsMYqpbIf+TkxucwVQnxpodLut3Y3njZ1Ux1F4VffGd3GJ/q5Pz9hOcTGW8ahLTH9qZLDRO7R01ZdyB1u1Z6CDJTW1NREqzTnepWPFRAfkWYkspPp9NXJL5AkYmS9mUaDFL5Ne+QM7GzKuMgPAiAwkEjfovelMElGw205QfaQMFkqmYaFZNU3e1Nv/llJoHvPequ5zskqwt7T+0B4t4UR0vJ2bNVIbG5oKyuxfefb8tYpsAfwuOkD1LTVGkLuFJ+SWvKr34vjLlMzkDgg/uuufmesOeHWYbKfz4byExOGX1UtnrephTz5NDnWR4Dv0cb1EdS0v8iAhchfja5NkTDe83/LuXb7uOxghIonYFyTOGJ3/v0LUfH0VrX1hlnX7GImft9oRkvhzRVG2XkgeHOEdGqaMm0XCWPWObF37F9htL4iQe5mec/zfHw+12R3RUyDTu3VRwWh0RntcGr8r/pl58MnvMzzt4CaWrvwqWkZdQO1XNif9FFXuPAFWS2hnDOXmFwy0hRcVGXnNyUw5Z0Irtu72K/gIGytbKud74IGHoZyPawmOflKOOF3k3nFBjZuPVES8JbosHFclho8BUsTHXwHl+9UHL70WdPNOOm1UxQTu08ModUPEwyp9PfuDYdv/3AKD1KcO9CFuDY8AXLu7EuGnw28PKkJtZMhdgQE5rm6B6/ibsp0XEuCXXJrBKRMBbo9mKrlQx/EbYtLVPe6Pah/yv10VhlaKqdk60oSIWT2viFVQ96SCBhkBrXBHkHFgKYxGyLjAgOyy2XNCUKVVZQvXlqpdncZkwo5wOIkuX3hTH8k1myfIpiPGSepbsuyFtJB80pyfyX8u8ir7W8U6uAFNiynPIXtFqI1U69YdzGSVUCs+dEAAs6BFX/01cUKuPVIk/5Kt/O0xqgTZqTvF4vnZk/83VTcse7/H1/LOd7QqeN2XmpmYI2mtTK5vDCeOuWFashLHz/gE/63TpLpjNQOGK/+2SMNd+5cXCRM+bdOgGqm+IHegOSyr9i193lfUa/Zi6dFUsrE5yLtXCR3nJbiOCVhqeQaZmLfuzhl5qM415nOZ3cuoMeNurIo+CjW1YmDtgzxQumT4p8q1xeLwxIg9+gyFoUx1b0IS01CBByMlxBPWBzIxYPfT54P93zYpEQh9E6hDNWOcaZRYRittJkrHEETzgZZQX6/iZPV+6czUmqajQiDeVKlDbtWDtdNRiItEsYHHXdhebBu5MfuVheYpZ1L+HQh14liHjqafScYLgfK2cmhqdEn4NweEjQIPDYGtyP8K2QBg/HACEBCz8FOm3GZOM0A00V2NyDw2shGkHHM8iHZ8ou0YDThmzCr8KXaxi6G3ZAgZkYETvUUeVPIkd1MkWP7jdiGL3RaUaCnUAUW8x94MQg5JoG6X0ppW/tcLWcqMpZvKT84iF7Aqcs8kkQGwN7l/LmMkfj7fW2f+9BSVsZ/esAmV1TN687bIR6E2gYFz8kp5D4s8L+4Nmve5SXYznmSHgipzB6wXWCQwxgH9ZSUYVcc1x0v0WZ3oPfv5hPz/dcKfqsTxg0zevWutb+Qtclca4PtB1d8ZC9b6JKAnqCQXn9RPzqoZ2vZJGSOX6Nps7gOQJviA3rYE2ZdQH6cHax7/ULUZ2MsMlCZ8BknzeG6tvyKoS0qMy4r09wGFSQdGIeY1033fYJun3TLdteYTifC/fzBRNSX1nznOjiVpJUla2PUXwhl9ORcrLgpa/feLBsR/VCmTfz/b3SPm3rJHYFk6jHYwPNahilfLN7LcDG9MfsmEd0MFd8ES6REpCHB6tob1j3qsba1HOpwISpQWT+IQ+NAalG1rj6Hrh1i6HebIHEiuXQ2SCYfOTadsR/ld5r6bjhMcGyoYoQ45voxsuh8mFYuNgWuPd2LhdGwPu4Grpe4th37nbZHmjjXgSv2Y3uDSTs7jBSeo/6NDOQROgkf/uDXUvRPFzllllwzEf+6SUzEcz7XGQqfiIqerMn74Qzdn2feHcp024v+0gQKo5mYzPBtOoe6R1w1H2eevhBke2Pz4OT9vN+wK+wSV9J1t9MVb0c1P16v59V899usMufwJPl5sL/ZMrpeu9m/GUhrE1YJ0Q2Fre84Rtp4IERMQZJAp8ja3MBmn3TDL0szglNk9JmtdExuPxdEwbV3fjbgotWnr6ANqh3hQHLm+Iz4TSUvbIIgN6QylH3WIBHNunoKuZm2FPHKsj6a8D6ouR/4+fjsI57wuWHpgy2zYBk3EhMQGSmEEYCda6wEBidBJEt6LQEEhAE5WZ5Jcwmb2K3HP/hVtJal8vggS9eo6zZFdNaFfsLRc6hMU9WnZ+Td2BYNG5jVMafT7vmy4zwkPYrGuRDC7WeJ+duNBS7ItMWRC0agslfDv17z1vah7ck/JhAFcWIR+KlWz2ajJ4ynxDDFdfbuzFbqW6B9Ck45q95UfwK4G0cduDoD2pJXZQC2MdCIAY4oKhSnVXcSajopLxXeBC5K6vMV4rVSKsdbhDXt+sTzKmGivAdocpc22i3dXCxZFhSkXTeeuWacC/bQwi+siKpHnwuWJbi2EXx/8GNyXxjEV+GLmX6mFyfjv5Q8v93vGByHpkjro5rY7I73TIEQUYJ2KR07jgoHGanOyBQGUafV+T0MO8Ae69HvCx7PB69CJHOVQ+VeQAwbogPoc3hwnwrg9/OUmXI5DsVz+VLfTFXQARlmDsqogV4jxIEBHLPam1HTNcME6rApOkWCagFunTlkIBslE5oXXz4WPDtr9xRudCZXgKybkIKYqjPBp5FGOF9JJb+NfAHf760CfquY4bnYmpuY5emknCGBt70Bot9+VZQ6e7EqwwOEU4VzvJZ8ILtKUG4g1DFKFx/Hykd16UoKUCGCW4iPyrBahEYw+M7wAw92adE/nKrfLrIcxfRHk27PA0Od7Tfgz9Sqhqrf/trIJUahqsNmErV48yH16jpJkcF+7DReVSDhuNDpt6Pt6+/jzMYOdQ0SeNE0MrC8TmRwtBZAcJEwbnsu9L1xwM20vS++aGIMv98mecywpZZjOPjFSkSoBmxgvKTl9cPGSybBhNE3wrqNJIbhUBa1J6+AJ7L+iXlHhDld9+pxVZMEwJqno8oZkwRaxWPnEbi8Vu0yNqTIaoeWJvVaPqeH9GfL3P/5KoIkRP88zP9SqqCalKMUHwwcHrXIKZPOwFi9vL2cnqoOeFVIPJGPLmZO7fOYg/ubIXrh32qNkcOi/D3ykXwrfa0hIbm7fuNbjrRv/zXYI35sxYCMS8sJHJkKkh1RvV1pNk8bKf4l4kT2iX/5S0WuCA15JJUQ4yiWlEkWTW29TpnZfxiCqQBPuKolBvKlzXJ+7tFhS8Mr547Xom5Rub1kIFHgfq7YT6eAFSlo+uFlKAC7DeBaUzot7eS6OHvR6U6c0dSFFd8KK8PAadO3rqo+0LjrLBa2cQocGZyWsjJqs7Q7tx/0vhz76UpVoMpTh6b2x2aji8i86+y+VW9qmiuj3a2H9cKoHvrqyV8+7THpCO1VgtD8OzRv6imyZKRlNv4VAxuSOPyE5YsVCvCDvoeYuKtwvcv59sc68o+d2FLft9wd2IvzCn+bcRYMUrW4NIx0pU1UzzsZJ7iXcp11kPHjNrp1crVhcaF6aaxxycwFLxldfq6hjJitVUcA2wdiD2RGBJyqzwf12i/5eJ3xMk13+alrNnXBXAQtfEECoIQgjnsRi4gGSbIfU4KCPEtJtDpdsrCSxndSUmoG25Jgp5CGESYRu/mPgIZNcqeSQlj+vUG0Z/8LyhXMPR0O6KrMbGjzIVlWAYI04gyQ8AV1Ss6VJZNuPXBRRyGSu3Ja/GqYLOgCEPf1WLuaevPCZ3FW+tF5iQJTnsdgeWnuAeZBGBOAY3P6ZJLBnG05Wj0msIXUev5bUitdcSn0LV6+D+elLcSAHhIr5iqL15pqbUElVJJgHDDEICEqWmiaNl76Y74l12dQnUGlap1mc/IU+/Rn08BaIOugq11YogeyLW1Y2M10N7BYtizhJtyP6PhtdCygYY4mh8UJevLuA8cLMwEyDuVAUBssprg+bCyOuSDJMzPUmBNHU6Y7MfKeTwg4HvBjlxdw6T+UiqtK6paK+MNxpCLcyc/JhXxptLg4fEOtl5S3/hHmK7KwiFWNe7WIHpR1fwIDe2LpvTJtx1aDSjt/feY6SPq1kwUDGrQuUxAifIwXwpxf+meKTKR6NSWUuO8CDnR7VPZ4ACS7dePkrfJ2RP537Qu4+dTEoUZbruuExJqw9eb8wzCSETdgZSQZovf5vc0jnfTTWjPHhqFDqEhatV0517OCygLFfF8CqsvPvFBGrN3v1UD7I3Vng32JIf/4K8ky/Zh0I1fNVLBBzx3Zp+uKRpIiGMa7B2vaSZ/lndpafGzwb13RBGanoijcdgEPbMOQSjXBCKOhig+TCiUY/ZGyUsFpK3nnf3wQtIpir2sdSNXNSQ9W0iYAbXVlW7VKOhA04irKf5Qq3GIN7pTnBFMiGl2culoitghd13FNOCDDRIe+lPcGMT2Efo8Q"/>
  <p:tag name="MEKKOXMLTAGS" val="1"/>
</p:tagLst>
</file>

<file path=ppt/tags/tag36.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2080416114"/>
</p:tagLst>
</file>

<file path=ppt/tags/tag37.xml><?xml version="1.0" encoding="utf-8"?>
<p:tagLst xmlns:a="http://schemas.openxmlformats.org/drawingml/2006/main" xmlns:r="http://schemas.openxmlformats.org/officeDocument/2006/relationships" xmlns:p="http://schemas.openxmlformats.org/presentationml/2006/main">
  <p:tag name="BAINHEADERBOX" val="True"/>
</p:tagLst>
</file>

<file path=ppt/tags/tag38.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EkSQYi8aoY9J232P+TZmakSSCpw5H2aULimCevtScrfvT+5M0BLUfBN+8GbkjVtpiklDFojox5F4PrFiYkHDi76LVVOvyQ89538nIf3Fv7ZEgnkLlVADyeHry9VAESwJ83KqcP8/8ByN8qyzHSYWKFO5i8GqLw4WqC9y+EmgFsN6p/sVaZ2AHAL0L/hcholcZWAQsiiMbi0yt62dr4RaW4NxPdEqpuOCCLBmTJKhwSUJ6D681lobr+KvqIzeBUrCpl3I2DJmtR4LVKkjRrNCf1uGS98alKFsHtRUpGTL3SA6IXh4k/xBQm2nUZ4RmPdHdn3l1jlAArR8japZ7uCnp9l1ihNpYsj6kCJwSkllfgKqtlSMz9LCxbY+4sSck4qHQv2l6uuipkkCn6zxSJvdt+f8N1iv/BOdJF/iKXVlIr1hmsQ3rMtkIG/+NxLvrvqNvOOa6Eh0Znxtpme2IEIdnm/82dU0RKHgqNikuxZlwjk/DTbxz5RYL5ZfuRUww7PWpN7DObvF7eWzjrt/wp54lPvdhP1K+NPNNZofe943RcgeLV+0yV1EI3lAiQhJ+2XzfmJKMbNCObFAxZR76eIYC4qfnD7Z/NMBgl76iOjLccNOmv4Bb9USB4/YEKm0TZCVqdBt2HarjK5Y4MFsjZg9zW4jGzx6H/CPrTyKqGVrHwaxp6eJLccaSwK0vfXN0M+BAQsfRG0kNe+SgzKNGwvyGM9ecaKnNJCwcHBEHZ9xzuTi9d4cdfTplxyYpOU2AEliO1jYVZaIIQcD9JUhwk+3k7eeozKcGwA0a+DRqcAoKpLbZQLNxzIiA9tu6WtMAVde1ky/EPos2FvRA74gN6mzQZpqHKQoYC+C9GJnOEgk2wdaGHGw7wZS6zNuO5eG6qVPSbaWXJ2u4z17Fm6u83ZnVLwMQ3pendmztVeScVJbyaptRd8/SNdiaal8gie9FCMfEBPnQb6lWn1supuzHHUmV6wUkzJrUgtZZSqLun8348RHZsPtD8nJ2dcEA7frD/yO3HUqaHj0bFdKxOomVWNGNFJ5/bw78iGl0dhopJR0OTtEJ3MWyF+zhTl7OzG9KxgVX1YLWwAHwXU+zRiacG7ojGrBCsr6kwT4PisnljOIvoOqXwkcIz0bLQWnZNASZKQZniXpx/M5tg0Q+pLkS8r7wG810q2DZrzFeP/AmRvF2hKwMIH9hMeBXev3Y5rI1f7rslzfc8jzsMBtnwIjIRj8Aj0tfLPwfakkmeJcCVWi56BN/Xt62fF6Zq5ncboUTM9HLQ8NlXpMZx/KQqZ/Az8iH3Yn2fa8AfH3Y4XQJfDPjLn6jYZHdQHDEMnhcyoisHDpyGfZ5sbcHdv+AZNj5X48Xr1V9aNaAyfss5SZ5xSUBBJ0wwqu7MtneADIIZCfCrfiNCRZpUxjl6VStyMoTLQiWIvDlaiHWi8lmruh9nUKfuxkxRH7awvFLZGRilAMNsDM7JxXrjVxvEUP9CQpmplh8W07f0pU+0EHyMd97OFEfCuQ3ox5BjsQRKS7yb7g8ZdikK3zbWltIJDyZJ4oA7Z7lPwkMyLJ4qqGtYrbcaMwvzF3RYQuHuNZ1cQcb4FgN8ufiOck+U2gzz2BOpqUw+tj8T9Q/OPOB9e9Up5rCtQ4GLvZ520wtwZUa61ClwVNBiCF1e0AlEG1+PHAsHZXV90VQcm4XlUKy/uMRcF8Us8wulsp81A+IfJ523svcbXXlzTGYRzEQ0akYSp2APNvr0mB5k2IIckzJ1zfmDisy+pe9bVmgci9UcThazYTHrNFr1oPQq+2NEtjy9R+05sCQ32XmZC8bTYJRK73feyYjX8Gc9hrqMKRTaK12ecH/o5RLYR6qwRYqONt+Ej8A3l/MJ8XnR+3FUcfOfyYzlbG99ARPhkU5+96Vp1YAZ/XyAvm/fwIlmRFM9yZiU8av7/NY8CAe1UklXG/KfI94gEMRP5czg4eeJtfdsyJj6rkTBO2QP3iSG40GsCfGqNhU5pYW1HfmRTVOAX+rs7/D8GCVbrsR0gsIzKhvK6Zv2ELuYEYGTpyad5PivhvFCMexd8/n5MZ4XOWXsNfSWJ6eEHzIUpUuA4inG8RbLqvR6hXRy/W5kAou4RCUMukH/toFJn7Ckr8kwFd+BYJIYyCXRcdDW84cIXrS/B0/jTrvL1ytPCDepDuhVvJi4uHz9pE8RN6qomi800TD1a9UKgcEeiSomE0T6GNjDTEsHZf3MCPCpHINJVkZGdXih0PB+idDYtmPAWmk/AkjkLNROsOG5x2R4qakYPzXuzjVnp6R/ddZ1lh6yxKG70qlW+aaUxfxFtxyxnT/TTEVHBTLqLTyH92EM5lrJEZ0kj2XWniMOrnBRt5TlCcHNpLew+uv9tXZwJ87c7vIjt6R6bJK/jp4XNGSIAnuNzxC0AQEXns7dUdY9BjCfa32cocXXseAiUawo0zlyUrDSOzkNNKp0aH3OVZwlGh74nGuz+BT4Vmvudrxeq33UMtDXtWSupGY6OmJtRjpTHdsO/lb6dxfO4kRTmgkMjet77zACObTA0kRnTPBsmMqbyo+ZTG6d6HyQiHFwyIag2HGNPM4cQeaEYA2zoktHFXenb8DOpOwznoKA11a9/OACd/zBGtpn4znywSoP/e2w7rFQxYsWtd/zOETdsuIVfCNaFIF8iFsXbINHR6MNtHUI9vRH7iaNaFBVIUtQpGNVs15fY8rOM0qqxT+9In342bkQ6TJkg/9nMG2H0DojtmP8OPHIq/yJ/oBb6IolWsrSdcQn0Lr5+402lVkmPJJ7FCqO6Lnw/MReOBFO2nPCIt9IAq4yZeQR/QPDmCoAG0zhV9EjPLUnOSnBwNYbcI/qbcSg9Ea47CwvSsyAaZm+rrHbjJs0xKAPDJys/8ROGeQxkVgBE7Te4KbfynGbbR97Z0BNymGs/BUnH6/5xsVGYIL40D4F9jeLUOs8P0x7XZGWYndJLM/oBZrUT2agN3HQKYcGs4C4uLHWWkqZvQKgzfD4tvkkylDFgve3F2etS7DgyeZVbawRMsj9of7Vf76c8UgPaGFWBidTzRuRlLlVd+gX9syfpkMtKkhcs+FnicS6KEooo6oQ4yyyjWr3peAmJC3QYtdIywfRvjcqLpJMwlKvxtiEJ3AdR+JKFHQdpoNHrKlYzkybxN3ZPEmw1UpXaxDF7eGJFWabhjsigPb4RX0NvsY/e+LExiBp5A499jx+EPcZQ7skrdcsvgbsWQaKTBzEJ8k793nAjisaySvsYUun1d7X1SKxBM5XAtv6fxEEgvlrgRAHZIXQAP2BGD35XcXu/PmlCrreXE8FsO5cRPMaO7Z4SiszrGiQZQMl/XesNmi/zFd3xhysUYgXUmt973tm0bxjgUwGFCXw8IEQFwNBE5Iolpa4PULQtLXUKz8BmqVKZyiRJKwMPvTcVsPXqe9QPcnKDX3SwH8Ro9NyBueZ/YTO8PxYlCQbtBy7A359W0EVabVSzQHHmIKqLPyrS0c/g0LaNzKScry/aCrw/Rjejy7eAwvSZcQiYQYDdOEgeI+Cn+eeByFwNXx9/tszDTpXD0ltVfYvZ9maMoIcIP9UKaE21cLHdB6QTs/Fk0c/qabsb+zQkF63jRKwlRSs9vpPlv90wCarCjNE1HlIEHNVGuSiFSxuddAWzHbefIKotNvwI/RwqZeSfFAHQUc4tiNBwXAfqVtSTb2Rdf/aoUBdmrwRsvl09dZJJLtYav0eHO+/mkyNhLKsYtkD3MOC3l/g22wdLXXeWReZH0n1LvPi6nXqW5boaPN0GsHUoox9Iik4yTqEFWSTirs/KSM2r7cN+2ZV2NMqtFR8qGCnoHpfrHOLYfYI05xl8gMpr6mIe/JRzG5njISCVE/xLSZG8zxTdEdqp/7jWmDTjb9CmUSV625lWGjTBCD2oFamoEKZB/bP9fdLyiVcfASzjeWIVKtYVFJ/WLhIpvd6WuonXnNSxCecCSaisgz2jGJWJD29mWhzB9Ws10XCoEitPtqhI747qTBKizZIhcScRtOT7PfYcova+PGWW7fVE7z+3/UbjxvyvlC0i/pSXPZxsAHM+f8WvQhmr8nRKIpeCLY5/7VfGBdl+injTrwPfv9g6sH4UKumB9uDPqmoHk8/oyccuf0uf3wp28XmfrQ/4rIJ4Gqzf4KU2WJ9ZbDPTwvSKMahrYFm9qoaB6/jmrb7C8xrl3M2L0rPmut30/JECY1UfL/R8bjWrUEqntXiO98QWgHjm4annhFqsV6cvxQk32s6ysnuETutkq/UoW18VnAgg1Tgbv4ujERevZSapeBEDYYESB84OnejMOBximTg363xqIPT0DERwDAQPQNigqR/RA5HG5jPRqD5nAnl4ytzenkEsFSY9P1ynjDndqmWP2ZNbJI+FDAUSLBDrmvOq0un+PAZ0T+MJ1/y3WuVSu1vrfMw59D1PQK7/Jl80npNhIfj5tl79FRfHJF5GWx7MW21PrKYKQFulvBDaQ2tJpeVXoc/dMBiBC7HLZuZ0DczzA54rgfIj/U0aNpj8YSRNMjCOdHupLUmXyyR8KYz4gSkmFL5P/zzTflyl+FbrKowKx6Y/SK9Ha+mJCeNezZtqRLi61hjEcSXypdVr6CPKWY3e5/Ncq3eFrQTsYVRdcH3drhJK/i5v28H9zkP9zmngR8+BMh0/4y0B6FmSni3IKVqGoCx43ZjH3ps5i+S2GmU7mIKm4U6bixRdguOyhyrRgRq4qyWsSkrmIavW12mtObrylhFbsAFGlzi86omsp1bQsYvwkDlm0kANEL87JvifqEZUaqfPQmb3NKExWcSaUkAARkxkjFMPQtEsYz5ta85IAp0suchqYELmlkJOBwZZtq01kiXiRr47D3cFkSSK8vU1NI8f3EcS30EIU+cezCdKUEEkLJFjlMleoh0KOgySEC1+y9YMtSMBxmPVr23kJz3TLakNh9eK3UM05LFGpnxS9T5mZhaSDdK8/GbRfrwPX3STqtPehpDZAlOIBlZG2AhRnemHJEB0Ly1hQ2v08afEom5XKJ52Epvi3e4pJQ6p/UzHyqDnjBkBlEJSpc5liG/eWN/B6MxeGtz5Zdajune4131PdegrmHZXepRmSsImkzqftUXdOXdn8YO0tDCg3hJIotGpGmU3w7VIhidHITU9s2JNiRMuunUCmrwaoEDIWMadp8+ywTxBwHS08hlPB6IP6Xtf5Xs/pd2y2sBQWY2U9VmITqkIB/Fz1ofm1TDeOMoq0sUbpd+PnRStW0O8rBEnblOltSBQkhZ9fLgF6R22CVQdfgm56mPMyWkenQmvR6LKNz2DxZT6z25L2HvSP4NGD/rqUHuj+soRa5JpATrbdYf5C+zCKYl0xa3rYJEqwSu/YjwR6WWFJ/kVvN1P13LT+jOogwKLDm76wsQVAYzT66Q7Kgruly9N5rfmflfOeLvPdvVFLNIiGqeKKqSZft7MCsXaLyWIR2ugt2Gv2ovv8WPdT8ko1O0LFzS0yDzNawmH+oquSXwYt7zRL4Gh2cp2KpdZBJJqUgRhUql5H5cVx0ofMEqi8ZpoX+Qvpme6dXQOyjsXH9iZpreTq5Won48gKkw+v3KnPJcPJ+sM5FCD9pG23gWp5ILbzXipuZVlwFCdDVfPo1sY6PIEiqXR1S6oGWXWuJ2XO5mEtN3Ue90bwvu8chNRMtKWRAf3kMh1E9bsW4hGmylbR72mZDXaz8hAEQtmjwvrXeqD/l8EPEt59D5S22osZfFH640Tm8NtCRZbz2WSDb9kLuiR4ipdA1TSrITttvVO21wFz8Q9C4alKKrzO5rq0RZqgWLbBEqkRFG6f4tCKmc4ySRdMghvqe1VhAqKeSBN4vC5yCuxjnOZA+Qpc2xoWOK6OdKGVIr/PxTiXIUa8mai4m6Vi0XR0kGKFDKy8CjLMWTylPyjkz4mUdWt8+l89L+WWhkBGc+UFiTZeiEeJ3ZC8c8DhSeQU2+NYp8Tlco93tYZTT3rpdttcGz1uMc1hfDoxIsxYZWF2tXRDyBqSH4uO9GsmZhuQv/8CVaFiWYVJWGTI+TMaX0VtDsNJR1aUdTb3GUgoLBhVFczi3HcsOl66wJQAfE8btqk1BBff3Jp3L2EgeTI+GbPHzuTjsKvuHquIAaIuav38i27KFvvXpz13ZNNj/Wi03s29Fw+JRbqyheETdXCKF5bMKV69i9932+qwUQM5fTSfNt//vdape+ixKr7jdjmDTYwnQH13a0JS0vHDtS3cGB5QnmeHQ88jOpyrCfwR00zndvTIGeBqvBHP6VusrX4NFwuE5vhkSjX5/gZ80DsNSyuFdwSVRF5Gk3A0HCS6wtJT44PMB+cMoLeVE7piuC3uf59z0d9tt+LgMvKdTwKaymvU1d3OGkoGKuWMkA6d/1FbLW1YlFeFtLb31kT4zRZa3gA5+JGBkoyLrwa2hA/yMxp0GoMN4UG4jQxMgK3A6qxcHmB8nQnOrrdp03BPVb/LXFj8iYgRJWP07SpMJRSIW82My3F4D6P2bUnZ7HDM6JTdXlaAlpCvyg5wCDXntSp8oTlonq/Aan1oJNTY/nUPFRg6f10zd15wym4ofSfxcboKN3Ijt1rAORBRXRpRilPTELGUJN4lSCMmdA/5ItuneWtFgBAALJS0diN58rq8XaZdnkNlFobNs153n8VWVp4iAFnlyXNWiNift0wkKdxaCWl6JMvRD45UCiG0FgR4Mgc537s13Jts7KfKA4w+HC8H2wgebBEeTP1UzEZw+ghFBT9REr+t9lVEkYphwRivUNB9W4f7P04tLDOZQ4sYwrggkMMV67yPxLwWAnACw/Ppsk8ORrTURIAwq4MXKjBvRXvJm81rM36G5ezAaWizwC3uX8mCzOZHwJqyNMOTj7LHNwCk2LrBRNMM07LV84RWMmV24q4keHkDiEBzLsJCAmfp6gPjQXMOtc6OUJfH/bLkQ2vcg/t+I7ydT4Ggbtc5xkN63xtxK6CI30BVkDbC0X9idCgZcyD6EpMhTOVOd5FbPl1Dmbu49TjluxHt6hZcN1aa/VzqK1sqS3s4+kYynm0/Uk7SLA8yP1H7IgHW3et37qIKC/iohIU2BuWqd0R6luilrHJOo3FBrCoX6dyql8U2S5y2tM+Uw9ATtspceYVkAB8VenDQ4h+ClvXS7e1UtaC/cvhOgev1D+MTQGYzWKORUQF0kz0KVXfAPUjqxDrQvHwtuijpr4s/IfrmO6j5bzOi7j/VNkpCdOZnr9xFKL71DR5lNPyaiFCG1eISLV+mMhVHV+tq/PAYSFYNyHJ70jCIChF6L4glrA6lnDkCziB2nVx6X1Rlrhw03mPeqtixGYrL7viiT66XFeXekxORUtfrlAj1fILjWR42rZOC7/YtVqodK/nf7ze8Ws/WbIgSPDMjd6hmKvewNchWV06qQeSJji9P2NV26xsQDyWyu+fWObLi6PsBcjnKA8DwvXxY1G/deMqLx34xq9mgVqy+TvQqoJU0NZblGo/iQ/h2JyCN8PFdlaVapStGQSG5rzqiWKzNcAitAtOOPRv8pWn4R6vjb/ysMl1xQoZbREUAiJ+Ds0HuT4NNztQnGkenSYpD0hB4uc4CFVy1Bwbkwj/Zz+0DacGahdnaNbBmMYxXDUwxf9mBo+ezlSduNF+IDXOKgf+0eka1ya/LBySuKPOz+7s0/g3DdR+aiVoN0NxQfpGCXNXyhV6oADorH/FNLH/Zl+CE5ydn0V4ht0kTlzYmOj2uofJetIKzVHv1+yh3RppyWkgS9RdgCsn63lTl1vfESeOwglHiz4IfTosWgUF5cSrYQFuX4EvdhMZxH4Tw4fwd1RY53H27ZEUAKhMW/2XwjKfzkjUrU3YJI95xN4fdpIY+c+ASNM3Zgt7UcvQRVucBPQIXnSfU6Zr6hIm3dy2DeoMbW4usIjtpX+r0Tpfq7NoSsfnF/+jX1LnZG8xZON0OOtn+nb2AR5yiZS1ICkpTujVfXByCH4hyItDXc5p8z7w1RDsF9jrWxUBdPQYGav/JAHSUD+AZ/7gCtuARuMnmiZV90mc87DwlI3s7BM52iO4b3WystqjMXwIrmkxCghRi+Ezcvs8sEwvZEWZc24PX6KF8iCm0jUkKsO8oGVxMk7BBXoMmtT4MHF+lztv0xUtiHUT/VCF3YKfWa7btco37n14n7Ja7VgsILVTLEyL9c2DFTgiMnikB4cGtYK7TyqRgAlx0IPGCqz5vHR/DaZqBVR9bC8v7IytkBUFk4mkGdoaE/MJGgrYK44V2+Ky55f4RI8/0oKJywah2qk6xlnNhbTDAxwfzCsqa7gS7o/2dLsX9aanxSvYAVppubEugIwciY/2AiVya1Vd8+DCShe1px1TGrB5/isjid5ZqCTWh8qR1PoS7KnqvIB5wEPkvJEJjBjXHRTEg2BXIZRS291tqspYhrLkv2Z6rkhUkvZ9CZBi82TtmGTGZqm5RnTm+fp5qrkjHJDFIcYVKdjo9Y86uycl0fzOoPaZXznz4Ux46AKqT7foawu3JKVxHcTjLp7UdjqHRYTwFwQrRdpdgXI2GOfcbdbyTuA/isxJVG76T2+ubi7k9wTO70TZG0JALEGaT8ooJwV2QTcj5oaAgbBMLxjURPKHVHqgdcRfDYRulmtt1NWfJ1iQiVQp1peJlK17WqL0y25GfSo3nn9V7S6y0voKLKLbY3wywPXab2HN/pqioZU9JuQJOcJ8AtnH/DOEB3/N0bdxYE+HiVYT5WD0qjgBiNU4UdCg8nMAhAb1V1aeKKgmgQ7/X+7gDOQ80r7XlQVs/TPvDIamKUZWZ+pCfGyW6xWbMuAtuk4iDzFBUDpEWqzW9JYU24wmpmMX77OTyyYIjavqEuGAw1m3UQGUen3ft56f2OeNcLiwUJICcDzZhj+ny4oKyNDG/RA1X3TXnsNgfEbmKHOCSljqu8dByTRxr3LR/bT//Q9OVNpSLhRKWq98kX69zAehtrqPEcqvQXhy1X0JjldVx8W2ZZcSPRT/8cwfXULxOYcfLSAHFboywKsyg/joBvDqRCyDs//A9RjBumUVHCIWXoHjnRIJcu11MXc/m+0a3knbTC2He9LSeJAajLSkrcmTuvgC06SIxLdHr2lpkFM/+rIlgp/bDB50Q+CADaerHTCrRusPhkogE46kBbkYg5CdtmsXIP6uOkAgn4RGVBGvjuOAkCCMm12xEHUtLWUKwsefBMVKNvpqaB4KV/on+ZqBJgUEkW2grzwadnT5V3dlZLqRAacTIYAXA7THe3qQPowxuzTYANOX1EXpv1eLojW079ZmEj+BEM3BF3bCp57ahywoNKeejKqGr9wJ/6O/WpK8IANmrDuQm0fyiHy6HsWWC7vZIXFSJzYivMPWZ52HzH4mTSYZLKxe/Qd8bSP9E3c58o0AgY8i33GXUX1xDbFMK0RF4jJ2i2lU25PRwku9Bq0mlSD2ehHYjyjadftB1LSw1+EMkQgxNSf7tpaDJkNIMTglrrdlW+LC8ER1ZNnA1DsXsYR6m17nd7Qa4OtiTTxmAwIOUwMPJ1szawAZV0n8yNI+4fLwn2SVi9zZ2oKUdVDUtW3bmBmceQbmGf3MTGEa4vGWsxNtdx/uFBntXosiAIlqEUNcOBUHg1WtkwU4gXeWmNuOkoYPOyN05NW8wvh5f8V9x5nq3KXUJx/g5crgLwU4zaPmiOT3mQM7DtRdMDN90Eu0d+NnJ8TnOpMnQwIPBAF/szsmGSEkn9B1qZgzxvR48wTfUK2LDuoMAUNpzfD84eqmJMV3rcCD2QbagYXpNn0GfgyOlz3nIn6B7EuGYUhHxUgLaC7ZwCbsdsZ0Gi275z/5RJU+1KcfyjBGKFH5euYgc5xZ3bbGGXsav4aIwXSDVbZMsD7JHzUPnz7YlSYddjmPky9wVDmkIbF5B63enA72awWURu/Z9xbDHr5nIG3dYfJqR4SZ0JXxG0Yfso8gErZUP4nxMIbjkOKYy5eCar+/tMHxfUiJoO9lEyKhfUtAZA45J+fT8irsJKOlOLprf9OUysKVTqhrrccqRDv/NLV2G1MY795I6UtGvTgVXpcUP/H8/We/xG5h8XFRnbZZnQAO++zDn3+hlBcIyLB9R4M+IzZOb2i+F/uWhEPhQkpwSGIL9reub+80dpy2zYSzTOsl8kbg7p+DM7kRzU/EDC2XhzMuujd6wItSHOC8J+ekqobRF7cWmw+9a2Lww+s/R0I2bQa4a2B1Li5MhyaWhkhFwbl3jVY3UL5STF3L7T2D9XasVPeRLXKiJRjBTYsVBIe2phuIXZBk2ea8vA7lKKtHLMx5YcE7SdqySaBBwrMQ99dWerR//V0h8WxGev613c6/tRmpcBsT8NJHLiF+9Ay7PXlX7KEWvIarkjUt9wBsyzqMpiW1hA9ep1XbLl7OGXc2gtc2+vtnzDGKCc82OShfkQRoj2L76aa6C2UXNBf63zRGCfUncGMPFugbR9c0vGNNlZMcpJ+SmdfK1h50Dpi+5J/YhqnRXxqZW2dq6jZ/EzzVn770cYziiNvfTUwLD8MKSs2A03fk/7QeJZuO3tD57SSAfB3OKql+FgW3FCD2PUsmYzmpLBh5CALRYuD+uqDkw0OMMyamkpaHts+4HPvqerDLMgRrILhKvEeBZK4SZYvLHy58yQ2lUR6hJXwTehjQYf5QJgzRXdDWYmWFFCXOF0X9ku208rGAPzslyGHmwmG2V0wRWMkIY7HI3Ivxv8CJYwdnz9XK4w9gYm8V0qCgImnI8trgTReCox+oos+N3o0SkujAPmkNQyqlHRI8jPqbRFsqt0sZiaJd1ypC+WVVwNdGY5EwtdonBDZMv8sv4paF220Y+Kx7yeAEAtAxlWMtX1eUNbttsTixz8idaoBDL1IMHFKSFCbbdaAwBNOpLDJ3hWaSsVSGsc0boqcvs4Uag6ZMnFfxG8av2YsdmQ/lGb8AEkJukaoalbWC90fstB8g3RUAMSBc47B5vmIxvw/fF+BLjU3cI4Cywwg7ECjCVI7IILsQQTjdyLX7nAOgm1vE8AbZQY4Pzo/MNsMxHawpgio+IP4s9Uxe/hqDOgo/xRenxSgZengLrL6bU1XQ8HKT8mpLspNXgrixB+uKiyamdyhHbXCuSib8nNrz/2kT7QRGBcmH6NhsDEMaW0BWMfyMjcV7c1mGE75CFhvNpnWrSVNBpnSInPQ+La7DwJkTN+wTGZY5V6fmIs6DpTjMM1ch+qD78KKLsngMVxKKgyU/O9UdeMgsYHi2ruUmAisE2D4NGnn8SCd0CxbJ9DxGcJMLcSKZgGCRP//D3DXcopI9/j6GsU5PaP1lDWs9UCWZKAfkBe4uTN9sDhgWeuoIkZ3Eajkw6DvvzjgwRTXcpF5TfzRXX3OtGp8Wjcd29QErSLHP3gJ/BOaouRcvbTzvdvOJhh6DG8f7t4osIEbqK2sM9AZcowfYVUG58K49VsdQme/LYzgw4zQnqbUMv2PETqihVIQ6Cn6leyXcPeHIfysQXF4s80rMJ+reS/e0sOYupf+MVNFP76PfV6SE648SBFDHDVa1f/mwSgajN1MkpQpQgLnjTvyiiS7JJA+1q1DGaPNNZRayDB0D9jQCT0MJVgq+xfY+F6MPqTm/D5uVXdnA43d6KlrVO34+V7h8baabd0fHlpmrTi+RsiA2Glo6XzNiVD1wu+mribKIGTpfnA+z8AaBmcHSHrA8pNsABp8iZ09E+08fv8oxu9SIDWagOXNzWy3R0+jpEUD03gEi++ix7MvJUAXE4QGwHb87vgUkwz5SSFYzoPjHdU0M4PtkWLkKbqcBKJqEg2vLBW1t2aIHTUvZnNneHRoX00mbO69emZRRmeSGTgYWAtfBVfONAuoKaXoRvwe9kr4XMQAneLZ+cdSaRsMKy42kyWzr5CZri5f7pSG4Yfo41bKOHfbPQ8U5vO/DUJONlf9ZrOXmTIYleZk9zQA9cM/kbb2GrnwW+mgFTEUgcH+lZCeDN3xEqPxhjXfL5RDwlBgTBcN2+34Dboq7pB9E/lHFI/fTVi2uQ+x+apINnsGEkXhgVPxnehmjM+x3zFoIIh8gGumosDFrxKp2JUI6C40QbgkG477knym0cTxK/K2Q+dnSgmquaniikSlgoDRg+Ya5NR5ydl1m1dNHvy4/XI9JWdofkJh6hfTSLOVrp1lGnCpHwDxniJ7Fwux6d8VlD2lb8R+tZQ2XOljiz4vBI6Gzl4B/dPzqM0ni4PAKKwcAcr+WrISzRolDNCsxxCPOfGNxVm9wysyXDduaynqWwk4P8OaO74amX0j5Aygsl7JbrZWzhhLRnmv7zZvV+1fzfN6c1RytuV/HVeJeZJRJuLcUa+tooPs42koEonAH8nS9rjlZPcT6jDWBYFzBXW0Rfgy3LaEHTIRtJX7Qho4xHPaS6HPmDdq8Db9Hu8b0SoIRqBFAp6oZeONELe+WBMLnJP5PoficbEM+crEnYgbXF+d4ldtiCkhrLTdIEAs0MbdA3/oFYnsSpkSrcO32kJf+f+Z/qN0GR5Ulz7mG5ceTYFTXL/gfR8ZsHiA8wNPc2hl/leiRL9d0BsaLy4Oj/E5QiYwSOI6M0oCIfcpW0ekiJOHbtWWZf97g2O8yRdnsSQUOiNFUZasZYTAF1ZpSLThbMHk6/gCECbzj15Ujo4pZkoRidiiD/IT5m4e2Uj5IkJvwDxEGztrVBGC33YHbuqD6vkyIRQUCcV2GyUTHC76UQZl7HDuvzi4I3a2wUCdzyK6jCuqKzDLd9xsZtqCpi7EoAfSF1wDmYFC0o9iy4et70xuo3GFC0QcFoI2ZVSHsh59fLsG+lcTvhXcpEKMrk0sEWCPJnP2N4Be1ADjUoHejLa0ASa/j2RuFXq/dtu5DDyuoUSMCTD49V11r36zm3Mr/00PUBvu9LqVHa1oXhiEILFgkmDmFmOIWuv46A16VvA8lFUfoPZxeUlPAr/0VdvLBcyHFY60lT6GqmkafmTA8UrICXeN5jCKP2tTrfTlfO27thXQhSaYpaZ+qPgH12/dY55bMEEX5mauvClv72f5hFRhOm5sKsXSRJmsVwMoye+/p8/+n+oZcaUx12gNgMt4PMLBK2TsXVL7s0P83L5AzQP7WjFw1mESlyON7pt9BYVpoR2r7CWLslhjgrqLUeFFd2Ttv7MAB96eN7dhsub6A5oGeVgkUczVhjcR3+JJRVejONWMga5sqEcmm6pY1UJvHdTxeFgCWxPC9X95LqWzowV4CMNsaptAwCYh2u1oEka9Ad6bmX+wmHz/uosAMtdHBafRhDl6NsUma7zjgB9SddknEO6ajKVjQjLJ+A9RqTA8G7EmcGKxrTO8NdcivTYyWJOR8puuITFyyBE7E5zUbSw/lHzs6IEReujoG+xTqhAzfE5/YT4JWzpwBkhcMaAjTlFk/HGJhLOfDfxWm5XRJHxUfThT+Y/CyIBv5L5fLwDjF+rcQmjT1gACyOGHO3iGF/Eo50xWfceR7Vb3/bV7O7lgGvaopfCSK80Wh036UH5cVV3fmf3sNyS+YyndkAP5BJsoNvuryOKwb5CSKL9wO1Q9VMKBrEnv+lKhtm8ux9k27Ji5je0XjZDScM6aFi2om7RwqsW5mkm9N966i6biLfgrvUNhHmHUt4zSeD8XPyRQqiZeu9rYKdsE0AaYOdU59xFYYgnajJclIDfggXlQ5yVx3Vp42I9VrCXd4NAiOd/Tp3iXgDKCVqok3eh2zD3TKALsbhnXcH+XubiBAHl9EjVTAK1q2784CJze2fztsbgwhNLEZZxbjaDYyTXEUfT4V3D5EuLV3bRch2dLHzkO5rpFx+PTOu+YSk8OO/9ulu7DKTP+CXalmZPTYCDJsDbHxziad8iJ3115N+NI+Zm12dY4lbEePH7dxp533JBEPb0vQ0B9bLAcLSUr2AiQtcyJ4kHZo7egT4/DRyWHrpd1fjBkFiayyidTik+K2Jj1GoUtBtE6jvrDpka/6YP9o0Btoz5O+XLLyEl4MkTPE41sP4a2bzKi+B4aQNwfWUi5gyIvqyNuQyXg3l9s62oVtzxTONej2xVJHEB+k/WntEvcNwnMlnzuQ2QFILfRs3Uwhg91qky4wdAXkvYCfvq94mZMytArK+O34i7Rf5uHi6sJDWCgY/Xs4+Vt1dKJwhhwQDeCnHlGmIiBL4Ui1YC1lkhbV9GRPM9CGoY3lwmzp+LJpxrHxVWZPpdl+7b4wFAu5x5Q+oAJpi6R6cBZIwP0YneBA8PBq8XpwUCTX2dQrasVp9o1u+sebzEDb3yF5G6vyCSOrNCYL9/E54/De62ibgu2riu2gZT44Vt+54I691a9BcDrAQWpQ4G+H3xNC3YN1pmg3usJbc5X2BbfWp+xqXAKnuB9hRC+1TkIRJBUZdfkayedUSysKIZYtU1YNk3XJ0EP3nkz/ujrJlVVt8bANOeCu2tOVSwYOzEaiWQ3A3S5akuMpGWg+yfW0wlBAjBeQX3+wfFFJnu99atbKaV5gOjITdQlfYPxT0kriNifkiBfnYBcTLJyWVUNYnnZcGixDtQyoDdjYcmHswN8PRkr24g9lvRDh3RaYrL5Y7D7HVmQn4mzEJ7NrGnus16LP61yc5XseVbxug58TDOWEPREQxOWSwWFz4QnSMLoEt/zBwkoVmxWhZ/z+udJ8amOnecXBkf3E0ru/xhlqPHdU82J2JdPZkP8KcMbLcljlCsQR+kWjcJKl5mK0v9waX2j+Nu95FNsi11bnAppbsQJ7ZkXR5f1wyRVY5BTtiD5r8qKD3/4HGyFjl46NmOOUCuOjGp01nbruxq/9gFc1fSlSuwIbEXdS/ulNSTqPoq9jGn09q37rnxB+1l5AkBM8FzoQfDesJcDEWsyZkgZaqg6dsWxbCeDK/vaD7YnfETq9Io7funN4QWKZga8f9k99HqkRqWhltiDNjoBGbAkkc/s4cFVkl/DiRM+XY0CRw7oehBh7pQEO1nncSJzYKgLamRead+BPEqDo1zesDfNbnTC/RUk/F0mrLldrNVqPa6PcshnhJemQrCl+j8QQ8d/n6SHd11TA64BdlcluREnwSOUpf8Yg70EqE8qfxKCfxnkDw4pQmjDGf52FnRrqwQSTm/Ke8XBS1+JHPLHWuMCnCkLg2P8FUqvlBOFbX39J80XnHgefLiodxQTWDosaqmVGIlxZAq9Nxsbqfo+VB8Ky9y+v3e2EVNeAQgyQcXgcQiyOivco4p07Cs3Dsbz7Hcayece2SRAaPD6K0+FeNlzycH80ZP5UNciiGBEYM02guM4c5bX9lFOzMZAmp+x1Cx4s+kShinV/gfAv6ugODSbIsPQY+ngs43QE9lq3Mw1TmAzgpfOW1IQ44rjD/uk9tPhUaiGmd2Rdf/r93uyDx1WKxArxn9zo4cXENr5kqQAVRsQL58Pa6QbZ4rTFX3U66wUTM+UjeBIGVhFzLPyY3FChQJI+Zj29iuY0Z3ZSnkoopMiWev/57lORcTDLiJqDYvSoJetupAITEJDzJCWUjREkZ0I0xLiF2P5OIN89/6gizbH/T33+b38zHKUOqBFMg5H5qWnv/bfwxvlB3xWqty9nBNmRSq3TlGeTi0ZQah84JQDZVSWcr+Ci4FufX0BIkm/wl6QvF5zzygMBQat4jPXy/QRgvcVdnaSJROGZteVhcqRYFcqXAum/oFBgEfcexR97lCzmOleNTnlWUs3VA6GnPW5fHau7wmXKfcAmR7Ovd+8gatkSBRXLo+TYviieTqNdWbg0e3XoiMj4UxBnajbxYlc6fLnPG/1Wf3jX+o9VJsK85E2yMCfw6W0XQdjR9EQ2r8Le9BkNX0NDX52uh5CV0AcGbCCmnyqNXRdj5UzIWvUeKHk20d5P7P+Jb1CmIN+1U5c5VXitJi+q92qnPW1rMZmvQj/S41Bj/eXMAjBlmA+PoyUOxUccMEL1ErMomATfvpSLdHAoXmpoN92kYS82RFl3PRE3hrLSEbpIcuQ7wTsERgn7wb2U+AFni+tpqv5pIu6uHA47d3pRZAzObqTkiGbfv3LvKEheHwgt/YJCc5TNww4e6VJwWbDWqA1Qz0x/vcl4ljE6jtaxYLk71iJQ6HIh40AhQnKLNJbnqCny5pzeUW9vnv83/Lu6DmIGh47jNpiECnoGYY0lMgwPIJtGJrC7qbBIOj5xFAcvhrqFz+E3/rRRT7DHz0kxQ6ie2Q4YJcT2FIzonRBnbpSVLDRQOHlFStqvHgasgWCcRLm2YhJHiVrvWP+GjMZ0Qzr7fGhVM24WVW89KMksghcH4+QWPIHqs+GAXnVY4srydw+ClaDeJR+MLduTKGF/hjaJhfUvkkTCqWRCuxJ33nVGxbvqhDqf6Qs62WOZ80km7pcRdaIUVdBRLJVnBdg2QennDhxe2oh7goWJTJDqgwT13Fcg1h1dqZ0F0DZXti47wsR9eLoRwQfuquJSopnz5Q9eBbwnnBbS2LSOMwg4K0cYTDB2dHM/dlggZ3c59Q8w8FoeO+UsuwGB0lxLfoBjfr81Pf1KnlqqC+t7r4se99tS7+hap53z88zv9wDy4462mXflT4N80Hlok9pk/SknKMcXCgmUmimszHthzPXrUySGCA0l1AC7WU+EdQa094YTE77elpEdgeUwiDcPhFE8WTvbrsfxLNFNnidgz27IIEd2tVAqrTqFXF7ggfarUpaiiAHYJCgIqVbaZmmy7JCcbhFLRix2E7pgB0lp0CPxLgIy2DBo0SAjRdNjEehTRnW7+8DgIlk6jwFBl/N5LVxTqCAdtEM+D72zGSA54JiFjEnOO7l4ihcvThgAqJT8OTMLNalg6USaEz0zmyE99zXF9AbCLf2glm+r10zNX1iWjFsu1PwCoYst18AXS8ynbsMqYiA1mhRAsegOxrMc3BBKkKYfcb7014Qye0ik0ZC2Fmv8EYb6MCSnwEcJwUXNz8LDKu1pDlSJnhHBluyMF8kS/1Gf0mQw80ZOal2cnb0b08dc+2weeCVi00hM9kXiuEtfX2TyqPaUOry4onTKEQ++8jPIckVPjRHdB5FOEf64yZbuHjsCiT0LtcEyDSvP9rEhE6FMux0evn1Qjq6Oaa/e94ZzmPxmGOnruJ1cwORSA6KDxSewaZJKVH1zr88KyDwcGoTirxgKg1F2qFOcuLn3fgOoVULjG+CKpmgmXR7Tz8oYTnRkkVdvxOpMu2keCO5lrmy30C0AglOSl/4Rn859a0NtGmVERVpo24fRmeO/gZdkZjjWEmsjKwQU0zTcQ+LKN0gL537ALFR8bh+eLErP5jP13ZL2hg48okEeiBC6iqPdeU5XgGMHOTBtiABiG9Dp/vlnSrBERcfDhX5N8zPykqquieSLU16sOcMNo7e1EUUCfMZWVqXSyB5luxlAJ8GpuU8NZk2T3wye1YOO/4ntNASMbi/SkW3V/XfALFNXcKkkt90U49JgGtDLnTj5a+G8db8/TC8wJ+JhnGIwQTcAdY5QRY63CPc17+UN/rfb+hDIgiLMTv3LBOZJN2Y8jOvTNE6EbmOP33Lu2mt4gfNPmFZvEYB67/6g4npS2gaCNL+BeefLEcpb5D09uGDSjQR3/djYrhx4B/+A/Ba4llqDYAU1/78pl0/C8gaiHZX4UsSre/0yIorP4cktnap1kW9iKwm/bJjbic0u2Gh6YiPYaiyEZ5sOfbh1BHE8hbh8MQrj4WzHnxSS76IMZ0mPPKRlF7VdEXEuwabkQVhf0kWloENIaagTCpthac7RTpcrILKEdcixYFlnmBh7Ai+xjTXh44yg1dg2KEpCqz2xmZX2XGw1cd97GfwPkOfeC6dS5cAX0ER788umbKEVHvVvOi4J7iplmZGyFguacxPv6IXSsuCGVVljAmpftNZYDE8AIDO0/Frg3BivivEP4GIZSYApZ8BtnI5S1MqKYzuUjHB3xAYhdZxRKMWRp/AAFcV7+TCcdzUmWPuKXsBgJc99Cp8zIuBEWu4S1jCKzQ4T0QVxPLhSZ2MyHk89sVpIZCYOeSTkQCHvbQSRvAwvFhNJIrMdE3ss0j8qM6DbSgJhcnK2iOx1xO9oELDgGz9NGyvuc6GL2RrJ/TApRiOh6VPC52umILPM8AR/wP196OjaR9AvDNbptd7g6ZKvDxSttLk0OffwDptK0QT8mGQKLqxiLk9ksn/CNcswC34kQt2gl/S1sKg3ax/wOOaq1E2UKGbWVqYsSeMNFD2qyDelHtKLGJhzcPeVBP8/6VF0Y2qVqd8ITErVEmIQ+IoVjU/wDtjVF7IZ7NCZDyUvyqVHYGYNJ4+qzZG4pJVkemr6hnlxI1UbLrmC7oI0+n45GxwohfrzS/g/EIIyVwdoa9QRGLovhOOVCEgtQn2cS7u9CzqhA0KuLXYx4/KygH3UO8fBzlKfVY3aZSLSHhzleHvoRBycnQZPNd4bnfT2Ky9Is3Q2ErwJwYnE70X9476olU9Swwjvz7ZbK5Q6Jut2m28OEj6Cdv8r0/+zp0KGw4XgYDfPVMo8jYq5UJcpO8z7L/3fsb/W5z9A4eLDmTJgbkGJJtxzC55tDaUgOXSeToYPEzaQkCghYSfd8y9kNVwSGm0jOoX18vO2olBCq0xXLUg2iR4F4ivHWSSJwy8b0dfW10iEUyl+lkgb/w1TuZr0hWHNUMKH//ov4npsJGrAv1Y5uWtMcExRuHL5m6br4htiTEvYfTvS2dmMCc1+17H+3i253AIii8UIMgtEmgHxGJpeSG+ZWRyfE2ihvi7im2JqZKsoCJoAQfO6YIP6DgAv47a/WK/9siZ8/Zo633Jitk2vZvY/RUi8PLbf4N/T+2DwebAfbDsM+8NdDYfZpzPrxet8lyxDwhn5Y3Iqi2zhvixtz56zjmzbni3RmAKG0pjvruOPgZPNrJGPdxQTjLBM4Tbl0JYf4Aajbn0kcGckkuMrSPWSLw6yo4Z5LX9oNv2u7+027sq/g8u0CPYooXlb9158wbtAkotvsTXzdE5r6KVekU59E1gnFcD7oSwnfgqaS7Q4yEJop0GjTzqS030AWgLNxTHlWf7GSnAdN04jYDi+N+HjprSzMWilA1572sUdKxllIifklHilr8LPK88XlKMU6Xa2uxcRy0m+vXGYCGI+vwLW5KH03qCarA1f0IxYfdL2pNMNWVgMWZ9Epq01gDwi6Lf1KAuhhCsiCJA0/O6kd2zC7cZoX5Ps5pkT7xOU9+LlGTZArvh2ht4rnlaFehfP2diKKbQhB19ZKUhjCca+qNpY2Qqcj+b12gvoLJvN+NEP6XYniTaz+cZezGUawf1k38Xfezevvry+ofeo2lMKkHPhAM8Oq7kpJ0nhECVbdVLos3TvS0bxW0J7/aXUtSX74APV8IJWAnmNSvJJT6YMAKTlCtWqXbBoiH1z1/lg4AGEiex/LeHdb4qgveDw4JD+nvKla3n+j6qgDZ8rbu+uA9ZCBEezojaP0ebX17XbF1/ki1X9IfUVoBw73roQNEVIj/cWqHsIB6Y81iS79QY+lRKuOGL9vT+s9wAZU/Xndda7ORBYx8sXvcj5jGqnigIiQJaQMP67oEq3kbYa/cJCVEkc41CfVL1YEAVHJypRFRjuccpZjogPQAEo1zAf5K5cM1t0ESa8ARJchrPlrxxTuHRgWp4e2CM7tbum9JaFm5LW96yNbtDzPRrQHQaPvq4kLy78RmtIuuSN42jAl9ygsAoZFo5awikFLlx0KagriMDtfMczooVjRdejGtiyOZJ2Fc8EmeD7o6nJ5V1tzSzMiyDrUV1fUdGmkMYiM/vfNjV+HHO+Yp+BiLHCJCMLsb2m+sQvGfgVmy/NcoxriVRcn0OXcfUZ8qEg3J7MZHqNJPvG+cHRvDj2RGLqsslQk0iRHcfceU7LXMbdp27xtO9SCL8bM05xRTlPm5LcAVZ6D17U81hKDrv82gpCDUz8MoM8JIay5loZ9NWYqZ9N/jXjiQVWf9spkhphrqM8vYTQ/ydu5F4+7MGamw1RHom17L6Z5pu3jAd0D3iP4UfQAmu5QPX4+6iV1VXf/W/xfy0uVdBwmJ6IqTzNiJX0c/p+iWMfFH4Ma16yOR9cw4ZaJ/NHezSUgMUCjuZ8g/yYOxcs+W/5TsN/PSTOjMl9+jlJMj9sS5VDQj54lTdymzHjXokRminvqIBfUGCaNloaWCCUaphy9VT6QfbCwA5M0/d/4usqTexuIS3k57Eb10irToAQ+jdOUNMXWDydmCgbobb1Kgd0abN4cxpQ+LMaBzQlHt0IeFbO5kvlhZ+wbfY3gxgWXpDDn+1KhTTahsMyp0jprXtXw2/oB4c0Y/+FZTwpj7qB3ScWfi7MWGfnop2DX1OBVTQ4Z3fn/C1kbuIKIXRPeCsUgswxFSl5yi5ZvU319D5t4rJePofX3yyC+ORkLvoSWbqwCs7BsFfs8A3FgsWJHPFsqNgH1fGo/8StqE6lhi65jnwB2bnunW/Q8S/VVv4bPgbipz58VjaHTa68lOFszBp0c69TC7JWMeJsbXYjaXdmW11i3enbyYC1A9kNoupeM2HAFvIVhstJVBXLS6o4yrvYWNMzQWNi+WdE9SuyB/0o/N3em6xcwktmXamh3dT3edyTssa/73MC5T04uK5f3GAXUtSWvQYB/91e9moqps8FOaj6PmGxgC/MOdSmZ16ngz+c4iFO3GBz6IMdpIwtQ3mlKl/TliutaT80NpdS1QYtvNnACW+i5quBIAzYk4yx1ypLP62jXxhf75LrcNHyHormH/+2uLDpVGEkKo3M/OIjKbZo16dL0Tg1N8ZJAvlJfm9oNs9YUPrMkGDsL68mQ+og/QNh3J0nrbmyZR45qV1fSFiEc66dpgXcLM/d6BqTW7p2GWJS7KARJVc1/4FRHKWduIsoNZ0OLXEdFNlrnjB3Nm4QoL85HAtcrESSNvS8R3rPS7eyM1bOpPjf0baDqWNqNWOWAxXVxkIOHa0xmm6IYEtK+KePuZkKe44wwpTH5fS6UzwZlMu3iLCTQBPcR6ZhgKV5yAUv4+o1PTbHnfWvVMGkf+SU3dMTm54KTaUVteSuQiFjx6P1FsinJ1+BUG80PXw/mogZOyQMwwbGyPYXUFOosItL4cR6zNXq7cGzB47PMUqLeOThj4W2iGOQty2Z3zvj+aUyiW4x2OXCYwb+Kx0nOrXLumu4BnjSDrS0Qsozre6XHlgz6XWyfljXPxNHgat1NZtTXQCTGY0M1R9iNuSGTWoxsG+G6l+VBIj75by0ARl4ExNVBuHWOZIjOvOXArLVEUx1pZubXYTYGgNyB6UmVAzF3B4P4FYZlgtm01/zwC8k3aj6o9RxtiaZcInSz2GIM/jPBXk6DOA2W0tsODfbAJOr1aeoUb3JD8Sqx8azSlrdxJY75OHf1mouhXfAvrrPxLGusE4060eGacH6miuLoMLjzA/gvyki8utF0tJAh02S/tzjr8nCmbvZH61wGgio/0zUEdEh8jUlZ7wc+hfAezHYd6yXuYQtGpMPENvflyoY9uISMqE+SA0wNaSeLN0dAdjMso0MytqW4WH2F2torJOywLNA8ozsaxFetnmc1m0nVXEuvDhtddoAe1FbfKfBU0GAbg+EyL+knBe8ocTysIQ5BUZqUNNZpEDKfBUI9OxMrQoOmIF3avi7l4qLbiq6vRpOIcMJ1r9Gj8cuycGSlcg7gTYhZooGedbWYGG1gPBVmCILibKSu4oLveeou0Sak3vFkRC1hnqA+6bjnzUT/z4lEtFFmVblpKZMoMSvNdpaiZyZ59DD65JKZgTl9Hd+8LMrdC5KJF+4/V3THSZ39UL7u2kpalMN2YYy1zxBZcpFwubKKV4j/s9Yv1mKkWqM5DQuKK4A3Mhop04IHcnpl2dDLQlOz0GeerdOc7Q6RSaHpYHv5JAJ3PetFNmjIbKzM1a84Qp/myMgC0dtqW1nG764f9PCI8tEiv2yp535nvMlFw/Pt1SuxCh2E6RNaAKkExMeXUwp4J4m/gkx7d/1HkYWfs1zGEAUgcU09aR7m2BDNLBOmuEc3kA/B5Vx6oil7Iu+m6aSOLSxJX55aVFFiclVriXUzDVBHZHeWjvk//dXZyh6jAf1ezxfqeaVrfjNA9G5bRaM/QDKGMSmdy2ZS6FZhpSp4Kp6FwB1yYZjttbxia9d7K6ImXX2ty4d5WQ0UgvVFBesxStP02/T5TXyoDAo4MfKg0c0kEUjmUcle9KQDbfAHdcpOW46YMNFDx/r6WNAAnYS4tj7HrxeKHGJacsjQ6+BKMqKIZ25p7FMGgEzozxzIJyRL38o2xXO6Q92L39UFXyPa7dHSS1XJwnjRJ+4ugxnanD/ypA8BZOj8YLBW9hjqZExEK+9hOagulkLvG14sp8E887enRetGC2NXqbNM9VuVxMZEv9oRNcaMMBpQ/lbnCBjtjNP/egh1NzvAy/tkPKVUDEHmnHLuj53msBYWrW1wooSF5UPmI5QiPMQ0yOwNq+JtwjRCKLGbgm8IeAAsjtRNIYWmfHvP0wVpzPpZMPzTHlG0dpb96WfLW6iWDxby0uMWL96sOZM5+je2E6joZrPlbItPNLoG/Rwh68PsG5t5E6frUO/2wOmWQ1WCjEJQw9J+R5xItqGz/E5aiKXmVLAnqd4lLMlSSwrex1y+vqR6BzwZUpPscz1MwSEa8QwR7Q0swvtzDxJYo7TOEHN3wCJVTsY/pBGaLj4MuHQHhZLCbyjPJ7dxbIwxaSQhjur7E4nTUncpmt4r06G0iTmgxyi4TV5vlcKzHxd6vXk0zpGo4obvj5Y9b4DGOoaN4DP57MzLMVY+HG4tpK1OUqA8uMJxJmrgY82/ulmo55rAuNP93Om8EFVRGY9Tnwiesw2JIb10+PANQgXJtSwg5jYBlcgwYgHA0IowSZlZkrau+Yq/O+NZGRiUQB//qWwTDIaTN/WCBd6ydBylJDApcGG41Ks3URjmdp/Yt9udDpC5XSd8nUxrQiSJprFkhQ3/1oq9BWmbX5cNUUX0SydN3rnZm+3Fi9B/LgkXi6vNuD3vCnAqhNOJjuAs+C78dkqOKhendoJ+HaW/AFZjM1rXZINPd6/60N5zITmMn6vY/ngg5ifCZRrCSMYdB7PU+bC+QZJSCCm5pRqxAgorV3U8kjGFViOdxVw9URXh1oI5aL1P8kgAZnx2LmkwF3n2uWn+zuOktltlptRRqx4jW5cj9/yAkp0KTT/0UCeYvqx+m3JNvhSAWJxEhENP//cU7P+Jxhnjj/4Hqo5TgQtV4V6OCrFjF3n9kBdCIWKZeFBb9NSPPHKDsrhxhAZzFYKH4UjY7TUuYdXgZO4i1TZLtVuwT5bTTDpMjValp9EIoaRKV5cVcwxSLz9A9jSxWaNEHLzhdsPRenhjWjFZc+LIa9UijWcJ5AEzn6dyhn0h7BAOHYMJXKzv4UsLYzotwEwrbeCxgCfsxgoEg21MLkPo4/KtinNdT3FGG0QJASo39Xt7bgUe/n4wcB8yBOuW1626Vb/EseT9XOCkc4bTFujlMifhXzOlcN/f3gSxYtRKepTQGSAV+lJIdSjeuUY2LGw4hl0XYigOznn5W+eNmygNsE41/OTM1ikgT4MC8DmoQrSlp0rColGF4LB4+pjfwj2dPIP2nDxLyfBcZcJ8EWwCzPKlxKsnvTvLLzLvFlN+gTjRmuuHSUxmzvr9+nZilO17fcqLPkgamj7r+5K1PgTJK0pXsOi38GWwq3lGrHMhWooCZkGoaDCqeOJgBtKLNaR8kT2nxNTz0TJN8prJnC0C8pJlDH9jQ88w2oL5fRtNbIhFQ7evlLdgN45Xq72boEGfoSgg0Hir5FMX8KjAxHDtTMyJeH0Fzfr4oNUkoMCHAcFTlcSzR9U/gO685+9uokXu4a70Wxrj0/4GjrIRGd+FulDs5wVnXnVm6sR4bTGbrfuVC7wh3d7GNCh3G9FQaQkobCMP55kkDF2zSg72lI29ppME2TN+3HJcHlySsopxKf+MsTgB6F0UJvKvEkPPfHjU8W6XZrza+UuJZJB/kSfQU1GJ+0GzOecvHx0wQenQKf1TeR11oKquYMpIo6RYTAUHPW7cxBcmSwP3rwH51xnq1cYpBROf+45L6wCq7QkBLFn2uwEvrYZPwz/FFDc9FvJkwXsxljqZSSEh+/U93p6W7mGfNnlD6NcpOWHLlKaXoU0DMIaT7ELmfcwZvnnGDDwc/2lpArmi9nXye+s6EZjJS88iraTv8t7bvqW5igrLf8z84R3wJOpSi/XTXXQ72F5k+FP5kWwaBGl9tVKN423SOF5LQZ6eueT2cTj5B+z/Gn4Xy8QYDKRkd3My1vVLhS+foWmHG5RizCUMZPYyViuGQ27UJzvFeIl6UE70GJ1uVtAC/R0ajZ+1ID0asBn6EXPSAdJy7gCF7ZjH+uy5CwNThM0XUwOB2sacnlqbd5j1F6Yo48QxLqCfOWj5G4RY+2zIsff7K2swSrz/Xi5y5t4yDjXhhr1wlBvn3wjrcsn0z6gqkt8jZ1547Qw/bKxaEBsXTmhx1AKsCqZLiGxCJuUm3gCEw9miMziH+M4x3HMTAD3oCLFHEd7Mu4X2weXDMjqClZCSZ6CW8PwV14XWv3ohLxt7gs6zorCdMVr0v5sB2RVGhEECm0djNVzl7cn6asC1/IfbIiC1j2BBxdWspagvqUof4Fu5GQPZ3QSAtfEs9cbtGo5mq+5+kP99poMXWJtouoYFNXhkb3cMNUBkvFV5VJwXAlmTHRHDcHXjuGQJdUURhTU+VrbvGjw8VYK2eeVZev7cKxTWZisaeqgzCqDIN4brX18zAX1qqJ3jXsoEBumfHgIlHjp5SgC81K8njpWmL/CTDkCEby/l2+VpDYxkG2BqjKddHPxoE4Ep8EDgYiJVaQPWuh3/gjwMc9cyn8yi43KhgXCqQvYV5EzbjB1A3U7oZPrR1y/BZ9USa4byQIOfekAiS/BECi6QeYLpXuvq/4X7ILFoGMJNBP4977zknpRlP1YeiZ69d5g4yxDgsZNOq2u9X+UqEHhOEHLnrk7R7V40akYw+nNNLuYH8l9Rv/bwQBOYW9ythKrm1ctNFPeur3DWM/XYu5y2KrbAG1Z73xDTCvg0zFF5d0wZIkMOACl+mWrg5tR387IDEnh1n7WWA2U+T0iNug+DTv1ex1Dua5T5Xw71f052rzk2Y1+wL94J4piiI39nJdyxeS96yAq73rRiskK4YV1FXVe975Uu5E0DBdUrn8/6zkoVJ9GBNyz1UWUeaBSHgbY3kwXs0AFu9OekWSb9WsXSBKzTeCtXkhFdENFgb+WdCZ8VV+idDR4XGLVFw3aC4E2FoFsx46pSDYLGJZCccbnODZ7/q6jrOOHQKyhM9sZVh6IlessFb50/Qh5pinhSauDlcB+8ncoPAFvEe4lhrYGVE3326Jof52TJ87pCWfrtZdXZ0g7TRWDFDdowXk/SJ1siVLYbY4gVdpMzw0cAegOMbwPf5m44+JaVDOZ546Wisnl3sCP3tX9Oe3XlamWTart6kynXWwxQGboJFVHI7GjLn7xJ4uOE7/7NdDMHXMQm1WH8XLN91+XMyjvDKvDXfclOr4cOXGt9xFcBCgl3EilwHGAZtsYGOgM3WEU+kvO75ANQunMxMyUZxLWVWnuEh32ZHmVtDZkqhlHYbPZLnV8pFfO6FP81Ie9fMV/Y8WngSWBrlOu+YIyZFQVqpP2JtiGvbUQPFM+DPWYvvX7dUL8Ddh6gQOkn0N7iH34pSEzX+gV8wvTvavs1VRjVcS5dk+cX8LJqPaV4OS3TEE4M2RnWUni1Imp9KRL3pkEkJGh3iumcqoa+yPntP/uS46jpm6/7rZ82UuoR2NugRAsC/IHKPbY8z+WJw1h0ueVLacoDfXddosdIjTBeQNamyB3BXB/hbzOcxy7ce42qQZN3yVtd+EwJh7XgpO9msM4hn+7OwFJynSMrDQGhGMl5JNefAKp9NznmSh7GOhS3JVj/p4afcNQhS8JSX9LSXc2syMNei36DB0jmHYWaNy+E00elKUX4odSD/ZFrmENKljiOyg8IdC1AXbgqZCmX1FBe0nnQjEpZFzig5W7Mn+heTHlg2SncMJ7T/7O/NzCKg991LGNDe9lkaD49a48nu19OpYcFbGbyfRsYN1zh7679DpUjLnSICTYPLUTgGDDyhdhCwU605q8NLjsh7BC0Xn0hpt1zljDoQJOZxLrlYlY5XunjgpxhFZkc1+NvO+8yY50fnzC2osjM2nlTmBb7eQVLRWKKXyNsQ6KuL5w9irbMibXcL9kMQL8iOE/e6QoNkYJzdvIEUmKGRQFcleiAbjV4ppUSgr5zfTp++cHQkJfGoU0gCIZrzWVEiAib1C9TKbRcG5ykEsvA2orIf/jRqUA85hi3NAKADEKCQkuFujfcIqqle2xSkEGgOY6SEXyxOx5P5w+BsmZxx8bOLpxaXNCEraUdiztqC/L+ndULAbMXZEcfvb3U7ZA0DLhx8n9ORsW3e4uUayANdrpaO8kkKSGAMqzGHJgeqkR31qwe2zQ0bG00PCM3dMZJaDdBggZ8IELQEBYoMjfSY1JL2pP9WS7Go7JM0vGZ52fYbyK45F0lJFI+6TBv1aByyx27yl1tlWVwqDcda9SWYExo8ijFWIaHrGLQHOe9iIgw9HTnn8mJ2TAtAWW4boC91RzqjkkgyKU1B5w8pS0G02URuFzSJABcI+b3hrgfeKVuuzoAO/F8iZU0rsh9fdd/kA+OuA6nMrlvprs8sO9dr8QuGx9xZ6lGjn+ude1YRVKlwzAfrt2aT6sPYLGE2AWq+qijqMuCioAShIIx5+YjtnNUS4hlw7lkBpMVZyj2yuz29+tgGGzwy31cqorT0JL23GEy+staUWWHDS1n/v1ilt9k4oG/fHIymuwU4I2QFKjlIuL/PY2pENC7Q0+hdR3x/H+irEqyA89z4222i3kJwbsynHjhfupWSDTwEWmX+KV51PVxnLaAvCTR6O09UujUoqraZzBgTYcm9s79+56iD4CerAfGpQM6rxtiaMasf0yFonUlz1GxVwoGDufcuK1FflL4NKQwNL0R2cD391Bf4lr6fLwWqTQ8COykDBd2bMgeuO+LRVtkQ+qvj3e/op+XfYQgBo5A9mH8mxyBImYsmlEvFMn+Ci2xDEZKn/gT6iQ9eiptmP1IeTvZJJjHc/4YzxyJt9nXCWypGf9VL/pUJK2I8hzECGKIUCWu+W8uHe19MDWYjwtxEWDCIeSqilXmcdjB+FvV/uU/VnMufKOgRl0fLEMxdrOG/9YNl53cd2Tg/hv0hpq3SkwX+u4YoEwo5YA8x7fCDweuW7Zm5INwmoyEjqcLVGemOwSD2En8mmEcfVT81oe+iaZa+papfxLxbHaCY7LPiFsq40e0mHawW0ZzMyoQQahu85KFBqPKGh12vd0z960Da5Zhx4MR05Kr+s/m1qrNdpX38uylqYOspkmamqmjrYt/2nHDUzy8L26CZ4c883aJZzkv/6K/7sEyV+ueaZv2+xcV3EMDHY4ivzahI9GojMgVvOagDUpRu3CBxdq3SAsHsT/KWvcaaIuyWYMriZRR6FLgrgmqn7DocKLumSP4ZZbSYs3q7LaSSTtJLqD0peFQuIoF+h4NzDnI7Ue1ocrb8x5vJroIqw0fWw2wxuIGeJ3aiRByzpPln0u/UP2R3s1M9UmLiZxdFVqWh8r7GVT2q3iNHidilgShpZx+OJ+CMEwSpU3XJT6GRtlr4DPvdgcbim30bI5XhF8dv48+hBRvF63/o6aoqHKSPVNYW4HhViYUWM8Y7oZKbMPJM94aGA97mATvaPJy4oQIQP9tiCXZgfaLPlit9vkUEKLdWFmu+CaW6sVtoDz//SxLQXI2I+xpL9z6kYkbSZ8ChQRSY3Wqx/MBcdUkATtEpiQsjodMuGz0LyI1haWez9aP5AH3ZiHoaqLf6z2jesyLHM36lnk3ek1ae4qbybVsZGj0uF0LEeR0YUnnXDfDj9/SDgg/jC4ErVZJPmZe84tp4lZmsx+0pddbTnCz0jcTbOHz9SNTJUCWCrix5rAle4M9c4XJZBiZEcPDqxJ02gLrYdHLAO+222Q39TTESwJlmioRQ6cSUy64hKkCJvonDmSz7afdm5IF9r2xg7RoE/tr2GYfKiUs9bGdIqed2+mE9xZ2wV0JCnUFMEaFcm6D7yfzpuYmw8nWdM9BhFEKwKi/XNw4jrq777c3B/Yem7Nb//seDgDzu2G8Sx5duXgZreT6pQcNjFjxdU/RLNBPfsM7rG9OQv84OFF3uUvVdOLzFQIgQgvqAqlZu0s6cuucQVclBcBNFbmWZz2PllkzX129Ul9DsxSQoaNltG5nnV6iua+wVysDwIOQKPloVkNFOd0ey5+LqHYxukTntfo1/jTmi5WTE1c1B9lEzWsOgXkq1bJ713jGhHHDt2kqcgw+OlfjVvUDBbVYjZYOuTvARojJFid1N2BI2OKL27VUy0BT95ZJAQsyW0wByzuPOieve1H1GA0YcjXCF4WtQ1jd8+ufmKhX0ZT1feox/69G1m+nvm5VymG2VwGn9zAYFSWl4RLrQm08fH3OP4wP3U0nev8zresnQqOf2WpN+kEmJ+Mo3wkkK2mpxtUsqfHAGITXXz2BdTBlsOZjLMiGeZJDtPHELQQynJubBAodNMrMxpFYjqNoi8ERhKmr7f0d0IwqsxLhJ5gOrF8OqdFNSf97NWg+ZHrmly8m1MpqUqXncoXuTh4RM5UMwbOoYqu6hlfZuillJy1+EahmqhfNDLOVlbCiHgpla/PHVuwkd2fj2cC5a9238CLhKUCLQbVYNOBJKYNe7K2Baa4bEuJh9akEM2dMnrl+rEin8+JvYIjtZ34DBex9AEw3P1AfjUeot6W2/U0j7HD9qtbaBEtL6NZWAu6ogM4NMdkzlBbTppXoXBpeHPffReCp0VpZ0gIBs3IuVCsrvSkbpT2jJerFsCfFv6s26Q4OsFzFhUEt/zlJRcb0oI0w5c2I+lHX09p8m5GP3CwEm6CLc1Ae1k5qq1Le7Z6jMCX760lNKOt8IopQzDh4Am7c79OcXzKbm9jcMp/URuhb5s6TU1BBnDGRQlHEqmK2o9g62CDokzM6sMualYk/x0tmRyw1NG4RGE+R+/9NFNAHAWSzkdoYjnT6QMiT5AoV0nfgMprOnWs3mrgFAZFZbS0R+UFp+2j0Hl2LxZoCmeR/W5jk5f9k+rqoW7ftliYElc0kvyAR2/vfSK8XuA2UbBtO7EozJrrv36kaXPfvMAupi/oNuJruv+UFlc5MJv57QPcpARwgN1j4q52kX9bzLOfSqqVUsQS3Ez9TbNH0lQFrJaJ2slr0lkaEGlrLJuiOFMWwFyXrmbaWz6wC/1nqMrfQVcBEl9e4/JHtC+/9OIXz2yxfXCF/q/2rIvBbHwqd/n7FFMEnZVpUkoCv+bzry5gjaQ=="/>
  <p:tag name="MEKKOXMLTAGS" val="1"/>
</p:tagLst>
</file>

<file path=ppt/tags/tag39.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060736425"/>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AINHEADERBOX" val="True"/>
</p:tagLst>
</file>

<file path=ppt/tags/tag41.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PzPYVFw3D7i+DR0JDst7poTFmHTeNyDfbZCiXVp1mo9H+j3OiCcU4tf4Cwphig4PyrsA4lHcnx2MkDeNGe7rlGdx9ecnQOgNIjjXD/zk6EJF4KVd4fXqBCsSBZcKFWWx+DaP9IJv6r0Ll8IELusP2Byy4MqX1hSsyG1t8hokgqkQdCZOHOLPfMUckozVFvyfUXQMmEZnk3wxAWaI7lIy8RBcy3a0X3N5aRGS08MWA7aQW1M+p8HhfdYKO9Mm8gNkqHAvYZy5OnxQL/H1RIIcYCVMdWJvrjksiHm4182fkfyyFuqccDZPifBG9TI7k81MYt3GFxpdjQbh1svAURCnvC3hioL1CJkcjWcBiwrXQKgrhZJz5XrK4vPuK7lbUBmpUauCs4tXoRtGCV3yRt87LOO5QWDi7uempavQY2QQ5zv5JeMxdiPWBiemD5dhEeRRPtsHKC2BkihqMQacczMyz1XoGaaZ9gEY9OL6Cwkh1+QgtgRYA9btnfB1RPkS0/TZdcfDsCAXoOYf3TtA3AoYORyakQ2/ITyYY/ZT3ijeXHlASUWJkC+NDF6FtkQQO8XMyq3ZGp+x6Fzv9iSLMC4wzKUAvJHsBlq+Hq4AKUbkv//G/FkbD61lO70liC5rFU5azUg07/wLyNvGHM6qkv5dIamRvIQQYbd7oXrs4AYJrI6VxPSLQ5cr0Ye4Gp0EA8dCQd80XDRfyDA6kahNM3ZwIhrLh+IJB7G+WWXiyVYKDHBrzSDAXW7rIP841/piq66pC+GISepwGJvKP1RLxC+0L8uLrGbhbgGXfg6WDHC2jw8qVOeG/DMe27vhLvQGja2l23T76X4OmoLgWHtBiD8e30FdfuAiE99jiIRGzQOGRFOVSSs15gwo/8gsOvohGVgBeeGCTs2wQnDJCG/FlvyUp6GpjH5BrVunBJGM1IQHqeDNHu5DhZ9KfR/OVDsOyfcEcvPfN+cShBN1kfcbmYvW5PmqyXi1KFQL68sRLgYa2MleJRYNhdmY9howudLuGgtCxjf01FMsWTyuvaYuQqg5xgIcJaJ83s6rTrWnJE+e4TPOcqdel0QOgfxwZoCt+WMaAyUkcXaBop73f7Cc3dP/cqZbLhWZx5efzX8X7taw/zEpsBFgKT7zhnkHHxQ81cNzxXzGMzpzAbWTlO2Szmq+NOQ/2eA8iS+1gs+q0onJbESTwT2j6Xn+ck7T7KKr+qU3B2qfLjOFDBFzSShHbKRQ+9cxuwEu6ydcldwSaspXJSCNZt3A62DYh2GFJ700DJMTDXST8LPB5ZsAInloOpcsw7eN8nKI+y3VT0Uw++5XRL7/Ja5QdzY/lOXIZyr/vOySU072d7RyBiwrd5SKoyQiR49Mqh6jgVAkPsq4UJmXyywg25NxIbV+Y4aUC2GMzNquZu4eJOAKVfaG0azlF9uJy/CIrJyH98EWav5HIYm4GeS9qex/SQfG9p67FYdExLlt5eZ2/TVVx64EMfJcbfhV3zKWhDRp/uVb3YKentufYuraG846skJqsdFotRpdIzs370sWL+oV1+8PUmNSX0HiSHBK/5ld0ZDujG1AUQ5HL7yYHkYRdDLFSPDPNTtOPUHRW9ZYecZwYOpcn956kexXUJ9l2Rh0n0we6kBz1n0wxykLCFjoNBjdH1aXCs+JH6pS+JghZCPySen9PZbVu2N34ckTRhHnvyWXQ/ojmIRA/Z4ydHezjOAZ3YjuwBZakRdVWvGSWjtqt0eetYONsI1s81mtsqDS87x9tDiBP8ntA/xA5qKRwiClE0vUkMYg0Eab5btpDXx1dedg8RSSVI5dkQdJ7LYMlWFx82WTpIfj2bA/G+KZsdRq471CIDW7qSYh340LwqMk9M236xCehKNRX6hqjCNJ8BYbAA2BhG181BpYvzt+BGd3GRjMa+UExk3BGsVLprnvlYbUealtRC+LGgGT7FgRyFmH7dHd3B54XI4eyPL1DxlLGVWZU50Ot0fV/hWh91jtAUDuTIuKRG8PxAmaKORoE/EQBxQQ7iUrV893sSQkNvXIkWz5rEi9rPmqLZcZEhlRj6dQF4NjYLtVilfGuK91+oSgVD5gTe9eeno6bmfW+8/HdYEnpHtnOE+8el/fNoyYil0iTsgGObeCM2zej7m2k18a4RQmy5i3KTqeg5uuqRQXwZtr0o3hMI7rw3p90IoA21fpiNpptiEdl/SJ06CbtgbhCnUOJSomc3wE3SFtl1PQncQEhqdvWn8U035n4uQPei++ZPDXCZeZk2k55t3xoeWeAfNfYvmn4yQ5p02SFWglia8uN0ZNsPZDK1uSCfqpNMUdN8V5PCdPhM/EPftS1fVVJfpKcwBdBQtrMHry34WNX3opNXt1dsoCqJE8yKtltKG2zU17DrcnLKiuryYAlVifkna7IQ+l2lEv2SkjN3x1MPlqu0lfvS0T99OCSE6yMc2sJaNPtpy2zxmuJaEhugQ6caQnDjflxXsLG9j8EH6ipKvfaJ5CZywkVEuHZiAiWNjGrIr1VE8r/9Ru4WJ6Oy/gN43YeXCK/Xnb0busQv6jz3LLn+v3m8B6B3GEdSRgW24pr7FYg3iHBYpGl9hDjgMspziy8WiDF7C6DgRr5VRTBN2REpTOgdZEV6IJltrWeaQb2SkV+DIJ2LSLeKX6iyfiftRgSFG7sKEjpVy24CrINKIcbt5DS7DWJSdN1Fjow2q6tonnJSFcxJTSIXU70PEgfGSxsMjAEVMFyQhFzSp3U2S//wNqTNg5HRs1dp1oEmtb5KfDKYsYbozzsBDvs8/+gTQz3cuixpE4gZhQkwXB2FTJXoPReHuiF0pw7QXG4stzrUmMxHN08PoEdFPmjxfwx9b9EZyeVzVoSmN2X71tN1abaHF9cI9qO/iUK6zKsMRh8efA+s4I5ckiFVD4IYY4oCFen8Pv1QVa4HImZhdFeMRYWDEPzwt/euMZgoKp2uq1jVLMFLAz1ikz9tSl5RZ0hW7SOXt2qgiioCrEkT+WXSexwHRnGo/OOxoRm4uv1/fFqNc8j1ZVS6eu9w7apeOhUEGfqdgDBp9xWDEk7dnQdA267Hr/hSeL2yMJ97cwnmKyYzNkmGd9V8sK+ciEc/0Nc+KzFlddubDuBv42cGlU9WyedOHd8CNGNAAf6PDNG1BIUcNYK53w09NnRPwaNL0UghpxNTsuT5PJAVyP1hWhnC+dExEmbc6nYRa9KODEppybio5iuW7f76M2JPq9q3Db1QSJoUArZ51f9yrpb2Y5Yr8xVRtRhrN8CB3kOYcdauFiYrwXdvf8e1B27CI958ZJoThwGrO29DlHUqREpiypxXYyocWier//SJi+NcKLCIsySzpHE3jpTA4FpEx4JRskWuQ1/lbLQt5ZhvaeHIDNT2b1XdmPyd12UkrAbJs0IBJH5u22ER0cLPo5wghRizTQnM88QcPoX1SsMpa6cwrmvTgA+D37GD9H+x1d+d8rqDYAH7X9tZWPOcUcFOtdOL5PS9/7TbIRVwSfZdA2trIxbiSTQB5+3ePjAWvRG2Ql3uZlwyRjD88UD+LZvNh/OniG5XilJjbfay0kDRIhunNjT5k779z9VG6wZlb0yHdMxih4Okf36Z+vr0vwivA0Zx6dMj1NiAVcApxF+p2aequPscsj0DaOCCxcrKJr9M7Ivg3Cb4Mk8N1mAy/16bek7NijH9f7YBjzu9higJR1Au7KwIKpGNsCY4sMxn9Vzi1fe5HZgT1aCGEsRCgkaZzA3g3gPZLgpjjVdV6vbFDgiQYhX71MTGjKX5aTnOXMaqu7mB9LuoNoBKaRZBMW2tP2JpgwApUpC4dAPX9LzE2Sr6wq1Mt3b0G+1m4UegBJOpunUeBJwqQEm1FAozski3hiIT5B4nFJ+dEdYVq3Ko7oO3XDzOKiPUD5Dkne/MCuOmrIQHVpOMjaUuqLqSxGL5/piDWIEb4TJGX4+tS7rjZ6Q1q5kQpce6hFacrm4kmfJwcD4DjNqc2Sn4hu3qkt0tAOqKEdwaH29zSBKYw/Btn05raoch8QKzZU8ieZ/5lLG0et181IFx+kaZZ62z5jT2SKPkBPMejZJ2b0fYyohtegX2NVvPFd3EvANt2fJ6BE0DFhPLzib4LDbPMtNxnq94L0/r6vCECsGrOXVi2PSKzVO4aZ/HirOlspi1X2GqCOca5wbqo/komSCvwdxkD/UlWD86GDwaTwTTEpmWzgJH1m1PO2rFb/tUPStazU8XzVP1pC7H9lY14lOw01hovXwFs5bemaRmV3AOMFyG+nqwXJHwVRB05+Q9t+eTeun3QQSPuq7wwKYQYFxUb7StpD5eS6TRMm8yDeqnQO3r+S9C2A7ZOtHwaAyEbqHFiCd+CXr06/s6grOjVGpSceN/Z8Vmrq8KNZccFUhESND566sUrw9K3ENkQdwO3+rkuElJuADHSwoIDFdbZaLQO5+RmXlmTKczm+hCrRLCLkPIkqGSV8o3Scn0Ed2QGjyFEjw4UpBwN+e/YrN01vVbXVWbJiogn1FWV4z93S/ooKh2AbIfWlAWJZIxCwiXI5UMUgUfv/QQDH/PwXP2Ngbpb0r6Cp9thzmfvdnJjB7tb45VcnB7Zr2xKDtWtOiEj/LmktyrJa85McxoH6HZXzojAwMH6+66TDsclB7bws51J1rSXQT0Z7yXoW3+tynWNrIjvaiLILCiKtyrUGBYdtMLEDBu+rZpLpsG1n7DUIot3jRZ7SUtiRbVzFww1R9moJVpE1/qrQVlaawLjDX+6Yj2Jd0ta/H+ebEuR8jbm28e/5SEehqmP9IjL8FlOmE0iLL0Cy0XRoow2RQeZuEewiOfIJAGiWOFL05aoKLVdj7RqFeyepKXrSu6W28/USJ20R+79uNBBINZBNg/dHWShCSDoEAoRtyz0HpvzB1fe/H4cQePClotlGeymaRxX4Un2N20o3TG+jnjLWehdSt9O2ZKDqkw5+WnTc7nlcoTCwOIOW20BlAKkRvkVoAnukVYjaZRDDdpNdK0ZAfZVKNroO/kIKuW/W+LeYV5wB99olhamqiVLzgjwLiLJ4u0rCQ3fy9L451785MiKhEIXY4GgLu2ef6toZlkVZ/uNWqaYWtR4+wRKOKq3mEl8wCrAYH1M5vUysHCAx4O3dbCXuUN2cNVcYIkQXdgpHjk/sxRvaYTwZhTaUjEiCa84HAR93vgzn828X9vKXQDeB3lbdOH1SMuKVRTWdFG6A4ebpHtix30XGiyxgiJrU+xVoZvwVQmLfw4uf9k2nnZvtmX13npmtBeJlSFV3VlRqoYzyppNh28dKoabw3gLXZvckFa3P4pKB6tII9a2T2RlGyiR6gMq8jLOpvc2HzvUvfIImxW313HLpptv+LHkKI8QIYE6TgnuwO7AsXMsovJ4ChF3aD9W7DAyL09XS3LGHMf4nv7P/euZfSkqVuxcL6dhbsWcpQgtB+En3GR67ToSPbIoGiGDfbU/gZeD9SE6j7Gz6NJYGIplj+ff9ijdEa2UmPYHVnFmNlD2HcNjEM9N5grkqFcbNc5DF0x4tOLlN0B8e+EfA1GJVH+fU9RdnDyexJvIXpeqMYN5kU4DeeC2uJqNxIZ6PuIsIHB+sRhjApIix5BazZ3P01x17N5HY5hF1Z3Z2mdg4LSsgFk4Npr0w2Wufn2bwkWOrAqvqB8fkbxxIltwSH/ZX90jr5706T1JmDZ4Stvihwf5sTeUwSk43FiLYckrXXccu8roPY8dcxNbq3Y148B+0zgdJI4k6hHR0leuin6nyt9sKcwJGXx2mDE3PgT1tsR1m5ScPDBzkFGBrfRhmOb04kcEA/SAJpyLch6ToQBhr+YvBHz78cjrMisIfNjNGxgKbk6Lm/YjTMEG68G8bLI3cKmy9NgQi7jjuM1OV7LFjxXSF0mZah1aLl98IPWHkIb/iQictm6/j0Ts+J7Cyz1SBhe4Ta70z5V/wxrIyJhcUqtiWZAyvy+IdRMuhgr8NH4MiBGRbfURjuI5dNoQG2h0Axp1cvWeCFQRXjsWn09zYlTWxEC6hz1ZXDuxPB3klmXrsm24p4lweIxoaaydXXu+0g9b1LsJn1kOpLYU+LX0mOuOLdmVcqUzNMjvIO++WJQ7ncx8RewkOYWcYh8hmTfWBD4eplSQ+2IzJ7bgmhAPvItw+Rbju33vMnhz0IkWXB1giIKhw9HT8Jv9NoUyY7+PmWWu8W709HCp1AEw6h2NtsvF4d1yC2IIXCfhq4gr4VMqicXsApX3+BnIP+uePeWyvzdWweW903M96WAnHldaVmaNn3BKYlyVGQ7M6FxvAqKIxueDPHXtcF6+ZQ+tnzEkwDIjN4zXomkfK0yla5bw7MiENpNBqJU3sdBaCuYX1hVcbKDjUlnrF3neC9y1oRlo/3IIDkmaivRIAJwO10dAfR9ZzypK8g7PEwCoXAgn2DAR88vWbwVLVNCRiFUAPmi+0sDO/jQRUXXwF2wQ05uEnF5RgmLsoVJ22Dk72c3UsqJtqSyX1bt3CEUgS+5KIig6oFXkoulji8mEnHhT9gU5c+vsyvK64J5YwkDJ/b4Gayrmb/vxyqqFbgI3PW7mZZrWhDJBdvcHwO6BuY9oZRmNCaR55IK2pCfCBaFVXyXGJumGe3D7G75JmQdAfGtcIu5O1LSJ/eEuOaldZwRRMZzpkDfSI3cR/b4qP5J/60TzDzkGTi79pNCKdJxRPULI4OiRk8ibWrouUGHJaHJlwTdkse8/g2h1a7b0FGuTOucXIJrzqwmQ7ymj9Mwk89L2aAcjz7EdZLK1RhC6La4zzavShfILmQ+wFqZfjzIXTYrnB0nIXnpJRAW1LoPxEy7UHSvPvaQz4Kc5M4SR/oXuuurI0yAgZ7/yBSVGETH6OjdL++h3hVLfOB0gtb9HJ+VGCB8IjF1/W1n0TNc/0i8Bzai+9tbaWKl+tXDOJsjW/5E/g/FllR0C7uIPyFKLQGyn4SXJJumgAp9LU2PJY6nFl7Oghwdzh7kj+5WYEbHeMntL2C/MU5rOXzud4HpOUxt5hcnPygh9IhPdmqIZm/bBxO5MenoIIqbbQM3Az4Zhn+xeEJ1iTk3QNJ5sVx0U/iz2SWYCX7lFE7S60LGmVrL9urFE/8dek3zSU++R6YVMrKBTg/Ua5JBE1Fe/iAVEy65v74vIYy7mrb5rEHqCoIt9sk6hYD3LI2RKVDXDMKfVZsRGJbBh/kzVDubxWIDzeSoekaifEn5BXOa8jNZNYRDKSobDL1e93Y/thGCdcUN2WvaMHTr5DJG0TRo1elqV9F8b8fKqsAoevT7xJUwrlJu5G+k1lvUcpN9v6Ld81A4xuT48vVdjh1X4GrRbKCTiP16Dt6yh+LpWEjOI9P5M3ZcusdnhPcgCgWmfznv0YBNQI6EGGrEwitEobCqkTt+82BBiMzuz6LR5TCE+sSoqIAPa9YXLJBzcywdz1UggrwWGGtHCKC5bCzU+4NsgruOtdTKkMKaP3/Qo+PZHkrq9aG8/nhGzu1+mAi5G6KMloFBe/2czyKLA5AYllwnkcVxXFGtVo1iD9Uz8xH6zMCTrW2qw3rkrK2M8gFoxkGhgNMvtcWu15OoOyBJB7mfMRgd/XOEdHHE4U0bhrSuMNwWpuaBtyQtsLiww4ARHu5r1FKzeIwpJC0s5BU65iVYx9sZ0mQVouObzvBFz4cbq260B7QA/e+tggBct0u8Afdq6L8ATTOS4JzOUdiow133lE2gsXHPQdC4z22V16rtp1WFpK8wz60lxDAY/wHVJ5B2MifL5+M/ZrOfHL/oMV9Dc1iU5+gw+PBbF91l6CKUzkXjQWCym+OWATgBB1eVWFktnK+rtOCLcDRW+hMM2KJymYvCn64H0WSeGri/YLzVGP+2EMSirffSIArlWs1aRI9UwCP2yMFz4IS9qCNefDoauVT8G0wjLgrF9f6tXb7pfXu3w8EHcs54QBMP++qxrXbHznHiZQbPmm8Brptku31UMcGWs8UBU+JXq4BeTRwx7rwazznup50IEvdeb2FNPs06wQ+wRm6ES9GQ1nLKL5Ds1zFLft6WhImgkVAuLCf+Q4euwQ2uuwDrvxFtypE0ptGPB+WHREHHyts8KDe54bAu9pTrSBUd/tZQmoQ+JwXZ5IuamLfhgM4rUIDUhV1a1ga8+3yGrQglYGArU7qf+iZShsuSKuJoCyJ92ZRBv2wRLw6SoDUNN1e9Nn47xTXaooULrbFKAqRVMNPZmH/eeZEiVnAQ+DUP9eyxpH8NzpMj0sa4XiegouadlbqVcKmFlzCiji96iWUduS0M+P20Imw79fe04T27smD7QuJ9lbDR7L2AHHB19L/ao/wlx9qqqGhnCmEtRRUPRM8VY95CiKWfuS4a0RNZxRmwlUADYfvQMexXUIC24dv7t3wHBJzw1meNsGwJg19f4WlXFdkmWF/PIlWaEwM4F/H4n0PO+4h9WXucEANaNd5pM2lY+uTQJvvx0MI4TiY2rKt5yNLsZEhSAnn53k0n61jNb8nY+RinK9jtoD9xVIHMvZXlkcZvy3ig2Xel45cyXE/Xp3WeJsp9zUDjSSEToD3Je+hrVOyMGt/dwUHPGptHixmkXL4n7vUWSgflqt5Q43DX46EGs8wjE1MkJxwMgTExloP2S8EFARalsd4z3VsHtwCNTPs1kIguhAWUmRpv82+AFY39ivB9jUDYQe9V8jmcI3MVfWDB7oqfOjF+Mxc4lpNyY0yFdQFbePT+HqhyqZ9qo+LYLgmGVU928Gd6Ktv5lxOPyf+Q64O4WsWWX2AYwgRPXZcnFV+eQz/yew/bzZlnC6ME85XeXw19i1qsJAvfHoU2TbOVi+CVSTIkfout6e9VWo9HvD2HIYHw+hDCX+1xfrKhm42Mq5weKgzJHNoPVlTIsq6IdnPdEDYB4RzNtOOtSk/SStJ7hirBULRBw6Nde24ZAZ1WCayK2a4VBEbovHYVxznHzxBjVQwk2CR3oVXCHYgF42fTRsGdd0oqlkjoGpXLdngC6n8ADDVhfcV0QdShDS164xBatpbNIIpCMhN5QfBjNDK63UokMN86mK/nq1J9MnyoT0UPzITR/l/hA1PG8UoawMJy2v+lNxAG7cwcSKDGvIHpGiYoeU/Ms+C0dTtzotjdx4B9u5XMvAsGTgm0skPxVNRvnQqbDg+jsg6t0kEiPZxAHbfvm3KWSYMl/X43MDZ7+OyfV0Ug8vvXG7M9sRDm5E8aqwBsly8L62fvAMLF/g2XeOUh+BfiQaULSDwf5kN5RE2xL7dGCvch/Ba8fxTVvDeaA8/VbuWtGIqATquGuuq/sttkF28mgA6tbeqIHZ2YUyYlq0Wu+InyUFb3lmIM1AZpwSZjZ0k+8qWKIc8StOWUhPni4TZc1YNq+/uOv1MsdCo0MMdJxoMcsbCyfEBmeuySFN6lfyI0iI47tWeQuWfXEQkctRFyyw23C+HZVWK7+wkJMsT85PnYXhBiLEnegIo7SND/OEQX69ew/ilgdZfrya/6Gq9bpX5hLGpbG+5J0SENJz8VQWe8ZQBlMR0eaTwdM1TBPMFZVSnvsYRQv1s46Y+tJvEHmIRxSw5AFI+843t5IuV+uNO667Rzzm/sjUglDoF5Zmuz9AyusCCqkwSHEKi84M+OndX/k7XV1DdGH91bhvTykSlG0qRraGO0k4qZ8O9q6tHb+uIn1i+eZAeLQQQzo9XTvmYXbngM44JSTIvm0NOluZ3VbycS2LRlizjLIElHHTNmdyZGQdPrBV/dJeOFf5EXhOoN76YLZ1clBc87LKcA4F1d1LHdEugn5ibcf7cLYBMWoInTsfCDNNCg+aXKn7Bf1KXyVcU3rVDUwDhqeCgQXBWAfob7qYklshb6bWvvwYMIkJecKDaFa32xZWPufCAQzCouCJS/GW8EHMYuk90EuC7DwfwSevp45jxwGUC8TPog8fRWLZ96+V9gAiAI3su9Fduh0elAQ/j4N3ujOFaQxiNYVEyPIetXjKLYAQsNxBrRQLHrPrs/q2WbQn4eKoEWVgmIhH1rRJgHCobraoNyf2/GKCALVUs2CeFCwxInNrhFTQW3996RbvhXlc6GE4w0JZQ0yoLAHjKhH+14LjKPvc2Y5WpqJUPsZn9scVMDHGcWlwdt3pMZA5uUvX9199NL3bxULCXYF2R35Bc75rnSu4EZNCVm720J4DlIAc0ta/b+XDEZTRq2d4JmlGybXzmajprTEWVOTiMTTsx9k0gaxILD+tMGXkLyzVY2GP+yvw8/KPkQYrQv8xQhgUY+sPlVDhaBMzLCcTkserAwP/RoxK9Kvh0egpANadJcvnKaNJKLJp25wfARusTttgiszl6lQ8+VkiQpfQ+PPVbGOGPJ/2nbl1rSwlrhRH6dZ8FYKxV3R5EuLdSItsAl7O1EGDB0XhYTaX9YPWNQtmn/GZl2wj3DvmK7TIGBkbmQtBodg/j9fCfoDtOxHFLn62mPxbabCYgw1azUePTea6PZ2Rrr5iZ1JvgRrNojcfAUUryiU1VpmQYOn0HVm6vr4GeyFFmhElCrHNFlsf1bfEtzmDsPlHuPKW0cXbbOjuhb8i4WhFH44gTVj/XA9AEInEfKkBxHqdjY0w8RkEo/BeNDfugfrrObRMwVrxVsZTdTKlKfGkpnhs2JpJW3yBB7go57ROFNbZAX2hehRZEn0i9ntOgh5D2s//47FAq7igwRiqZSa+t9HP5645tn8XF6HfBCUIrJuSCEOqQVbh4Cdgq4CqrTk/Axl3NbE7E2VVKqs5/ebIy94OF+XVxJGFx0QYBhnFbBN/1H4Zts03p2fGhHz6aCqOP9H10SpwiBbcRCsAb2ujPygNAI8hUzcwkUsZslJTszCQ4ovUvKdbgnTrduC/6DkKS9UKu8//Z8L/9WBTzoJ6SlJUfmuiXe/UQWQQvs1uI67mrsqeRLy7Er6j6s1FXywK/GaiMZZ1C0+n8jqOxncAaOYiLfbFpcMMkU+v/8wLEnbOpc96PcpsoKj37anvY1RUATKvYzuZdrBcCs/KH36LvKhAy4el+Tw5LsUQfUBYbS3htOYOgu2oK9YO4IzzZD1H9HuOKjBafHerLysjuC0LTK/9o02OQDfs4MKvJEv2H3//h6fmSIfCdl4aJT1AxnX3IWy/yZaSu1SRewsHFUiG4dJDr7F1nUnQEn7pibQleUojO4NPAopz6XETJQ0t5E7I9eG7VYN7TPak2cWE7qCBE8oPa+lCl56n2BtyFBr2vUt/2OnAw3UHQDeVUsUnaNN7DMmo8qdYGj9/G/ZrxeKk2eSeL7QhxwpjaZLd+qBbbkFlrJ/uLaRhsgv6boatGk57UvUkaSkaKCqQsta5iDYLipHb8CKJ0Pcj8ijYTXuCOOyeMF4nxUQL5z+isXMOoHJ11rBGk/mYwnXH4zwl2WWCEr+FDHHuq+0cQ9Ge+vlZAzAUfGFKS/jzBlCyxHa7Fin7CZzNB3axXnQR2PytL8VhhzBT8CgWsrtzBU2Y3UX3DjyOgSY53+uciV2VHkSYwEBb5S1V7aGwMz2UMEN8W1Y3Lnv3EdLiVcCZ1EN1h0y9bFwIUoxxRrjydhF5a/IyPosIBBl/OpEoL+skDywtJoIF6p3sqkXAU2LdeyBAWI+w1hNZDpT8dHmRb5XUXozajzGF0GKN/eLu9d1Mg/zUG524K4wo3qX+d+ChmF9W8hF4nmMXbUBnIjflPdWXgR5XKJhlShti20E5uK2HSvx/JV5BHz4+gEBx4lVY0dnXIwOdReHb8dm8q7ORsAC2bHNfjm8Q2rHcf92bQgAHveCWaPHvV/qTtBwUTRTHHF/1jEITBhjiEnx+XXjUFZ6n2Ad5zLr3e0EVNyomBm5bpbtg2SPqOLE+HPcqaSmoXzrPNHxGlB04ypq0Tspwuc9D1+AJOOgBwrypyNtluKiPDpjR/lgbVHHM4qIiuBFjWb88g4ovnRvhTpXyZCXnbYCc0PRBLkybu2eoyWpXdGjDuuS29G3hYmuB4yYWdSF7R7Knz1o7hN9mzrSQQTIwzJ/9MwlMmxoEIZG4VL13910SLlRrPpEWuID8xDiUtvp5IJDbMbL6ITxpiB7QOP6l+jXQFmG+FXcVK0nIeKkaarSIDVZ9SwSA/irfxSJb7NDhoxyAuawv/KNGrKAXT54z2D2/P3WZlQgkHmPaQYgE7sMkBZGe2fVfZE4nK8fXgPrKJ0V++6rIawGtqKlkHWF0VJSuL1fEcjCBUzzPcEADrdfYPPLyxqr4HZWchHyO0BB6nbWtnQM/FNiCLTX8PFjiBS9QtGNpXhgZxM1WOshlzzGJNnlGzuAzLcN9n0PeAdF0UGE0zxelX06D0uas39KQXt+j0hx0T94Ix0EiOFmZAca90TitXtA3bUcmjLSrfGcoCN5q8z67VIDV54MbW9JWV4RgL6LdwzoFJC8wZVhe7ojqmoOOJtT6JmD+RfhPjf3iiFXIkW+mAb8KBW3gslORWxCf29HOhmMik+F3ASDXyi2+SJlYl7wLUuPsE0UG3rMg9srtal1moll6lavxgBEUWhD1A3TcV61NKxtj32FfmT1CzO5Ck2sxNGxAFm4hsEJ+LO4ijknhCaTSoUz2h5UaCZVTSTmBcdS/LEFuQ8VfPYSSBLtB/n9obL7izALtIKUlaPJzREfz5cRjOFNsDV+b7E2aGFYZBDpiBNTFhCS89SOOxekCJt6dqMjmE4iqL8ElDQtJGs/5Sw8Hlott5gsKJo597GjmbK3I6188ZKPck6N19Ral3Fusmwqe7H3jhIMqcT0Ty/y+Dv/s6uReizPljQ7gHIc+kjQwAu1XB25ub6nwaBag8Nm6zui7H6W4jVRN4N7lPh1Lr8Ys7+2ao2ttsO0xxwmyQYzq8dPrOvXh8KO46Pq7P1w0JgPq3quma3dLChsgUNl0WzU7c/hBh016SEbZHHTvoKE0tUkLfd2kA0gvzO0XPVez6q+/yxJ/fyAYrVawlyZHDTFa8zdxSNv2BOuPTkVvkowyi4Y8w4pYmTCmAWhWIAPR13qxrBBJjRnNvHoxHVfbIN5Xd73DlWuDSQydZVxVSM4qF/zFWTzeXAXAtDBqBgqxPfRommLUfUqJu5ZHT5zxF2tDc3Wu1bHb5tFNfQEnN/rd//wvrYgMFlx/DxESUkrM+c/JmoE3QmexvbacWV6VUsoCfQy3/rEeLXd4EtVTv1lCTXmCLCkanQjleQINFI5kagxHHb3SDTVmnAU/oA4AY0SaPJCxrkV2ugMCX8DNtp4PSfFXE1XngyCsa2rPjtuc9/tlj22KH41pUnsUFZezJn0S6q/Q+V4MX+H37BwEXNyI8Uu3RPsOhUoPAXiZfD3j3R2EsDcA23mBFd6OZLJ5BPE1AslUbnjNoYtGSO+eKXruMGs56E1ccpS5Ac4c0G4wT79bx3fIEyDrNZPXk6zVnP5eJFnfs220b1ZJpWAr4e538NzGZ1AplwQMUA/mzfVL3x09Nq4tWSgKKYMHsuEapWOSGnlN1j662rr0O0NgY6kPHwHBaoA6UZuLc3dJ7ye3YUBx2130KuvBizy4XU6IbOkB7lqfWgh2T1sxGG+ugdr1IiTTtriZ3qsec292PDqh93Uj/uDr60hzQCTcMUYHqhfGw1jBBipraojt5eui2+SAnRZXNXfvAqP99wjfnnJyJUSg7j6bb7JzlYGWTIOPLEzEgh5hhFaqEDUM8mV2JPLffSdKdEQkbgsfyBvrx30pA2ND6D0H2IlP0VCpmvrI/mZEUXJoyhaxSi+lwKfA+7syujIqTiDcJ+Fum/bZsfYWpWaHkN1cnnDl4MlAwi/V0Ha7Wsqmd7jhEzDOkEieJrV7uEcwIexSY7nYcs2Rq0GT/XAYbhLkcuux4RGrSKFCvfXGKhTmnvruKK9ap8/AhZGU22E5C8uuNa5OUkgvWCVh2Gyd//t6MvNT5RcPJenxIimiHfHyd160yPrrIjkuaxxN609N7pOdIlL+8B0hEp9i1f5UBKyloffvOa70Q9U6NJ0HpzZ0B+fACgjvPrTWD4tzKTkJPTT3HSoTvIKNWkTgtv8Rw0H8cwDLmROi6QgHme2oy4g67+wKPDFxxFItm6iodfwRNCAM1M0KoYJR8pJfTNWDXs9xnIVreA0PeFKMu0kAcpo+Z8TTMKL4Q3OxL10hYA9kKheiSiL7u3sXQ36S+tYm1v9XR/CsOsVEW3UMhLxZxve8d4C6Y1c4LWDVZ60F/v9V6pbnSWHB1K0ke1zC9xVvmTJ8+qVgwnV7b7fqMWxfBksp85mXsxeDJFSYuuNbj9SeexukWqMepHkSZv5DgXQq7/kOTJPTX6EsVY5KFJAPreOKHy+zm8M4E3/p2HGv0DnFhk5N6DbvvGDVzfYNAew5IXrp0N+awyPzx0I2GFExiCG4CeuyXY+jutSR3yV4ZQMWUIoAX8/vuGvOBYI1h2n0Rlz0UX2fHYO3xyNWJTmzHxs/XeWfewyx/xdiUx1tkJ8pHp0PczPFYDrzKWBL9YVoGW8iCx+WbYLEehzQlGgTNzGkCl/QbP4DWmVHUjWE6USFg+fB8W5/rDZXfslmGSMIjO/eT5RWGT6s5asBPZRtI3D9JnLHRTIDicriKVRQpNRFjoDW2NWQr+y097AutXGo6aJngYAyxNA+tDA1cq6DYm+JK0mS7jyMez42uLfEshAf8+lLTfJTTIH+ST6vBLZhC6lo5UFRFKnJ8+pgmNKJt6jHJnEDUyE5Z03gFG3aUieuGEzIZo32ddsGpbvnFxJvsQgn0a3+7h9fHpQGwDizrfgadHiJkOkGZl8n1RTRcVib17kouh6ZlG6Ybop81qFJhTFEXsl6l68H3jDCp48pEcAOqp4lplT9fXnEDRkkKtYA+ogE4NCgITGjgPWxKfvGkBe8fG3HGoJGCoERKXeRiwDISK1tR6pPFBZuq7P9mTQNRFY2qzQO+/rmOL2wnoJQMDQGLVQ3nN93wXZCEvZevT7UosnAEa/qIxK7/NNhQOQHNMec/WxZw31tDcX/Ugmpztb6wdfvcty8DTrufU6XDvp1sQxE8gkGQwtogLj0EiHKZtwoUSHY6RnBtSYv5xJ3YsroHg2lcuCH2rn6sbM9VESZgr0qZuuUgcajxF4x4Paso1sBabjMExhs7+Sem6EeC+ACuy+99Rj7wiLcnmADTFKp6KSGynh6VWzzwCptpY8cjC8euTkx1lUoO5Ls4x9wHeh3qHEj0LoL+PpZIvjjF9I1IU4zZkC7oNG0WHz2q+S5xrU0+UDDn3thXBBJ3g/RcuLZ9MT9okvs3B11h0MQhXa++yPJcIvIwrM9ZoSqBocxC6ZId3szsd1bnm8CIF6nRmEL4ux7Lm5KJvh0btDGcv4oQBQJUxie/30E09rwZdsFxoG7w6RFplL+fSbCD4WOJGT6TzbFLZTkm6rINZs7UQcq1aUZm2iNDkJ2XHyvxviWcgOa2IEqaiD+Wu0X4fSYZXA7Pm6smOKVCSYrwK7629zqbSJqnbsT3j91bsYU9wxhH8Fgl+KOyLSYCK5H006Rj3QqgWXDLwJf40kamacQdvUl4jwIGLBl6gEehXfZe/D3oBRVYTrb51QR0VaBgLQci1BI/LvbGPR20BBc/JDDi4SG6DOef2s5yP+V20vzKK1Vz5GHV/F5V01jWtvz/zSki/8XsgbGDpv4W76mwCCU+9qrhEyKYeyE/78OQBPwnLBVD3qA7T1U0vO0u2XcOV7Qc7ib0i1beUgRYd8+Y9mfS++AUFh8Qx6nuJnzS/DIH94DVWTlpJ4jBkzoOQNJniyfr5YduYkh4DLwaKIdlXthXplPRC5npVrzVXJFfktE2BdNqW2dCZEDMcRxCptU89HfnqLzayVZ77Hcur7EzqxgmtvkfC6RrYlyM7uuJScGcZzwh1efQIqR12dUj8xC28vox7EepKklS5KYyRN8xpyeFQ8oFzPEftJAwnxSOVl9h8HxSgKrzw8ggsm8W9d0f5gW7z4+4Kk9Oi4UfBNF8Azt4fhRYM0kn6wLDlLcpnhdR3aJMoO6ipe0famWZi2wZZpCyUYh/3mcn8fizCRY6JuyLkrhxsjm8A6e1EG/0bNKhZSgPIQuDXgmTm5b6YsC7E8lWTuS8eWkgxqha0s9h4OrN7edF9XEWGRRXk8Az0BicEdt5+4CbzK//OH1/AE7VKpxgDpZWG+W9HkwBG/Tcug/gZGIEKMsgj9wbpvWznReeRBhCvRK0bUMv3UDan5ZlVltYDSHRxd4iFuMrGD2pEKJW6dt0RF7kMhaA/YVchQrfOHJkSS6PgptfMpuX9p/2/ecHhVnc6N2mVMSOJtAmnHTnYXJ/iI0xwXKSenMBCkJk+edGwYQ/k5FG6GoGblQ4UwTnZjLWLFbGrwUflfUAEUCfbM2yCnn1vTxbKG3YQFddYdLhMUg2QXNJFlZPrk2/smP2KIwVx36T8hs2I4CAhsYR1R4jIGTrJKoB2EEUikln3MLP9UqnwZw1bjF94h08ctV/Rai5C2K7CYFXSm8CysIIF5Z6bQ+GpblKEKcAeOALwJ4hOinLUPTzho5e52v3Du8oZlbX8rSv7EAf+TZw1OlggJVIoA5i5kDiDd0v7Q4/egve7l57acmwXJKXYbkaq8jgRrWAKrxYnooG7V92kVBfFbX5uYXphttBjYCGJpmKr2D/eqnyfdnBuDB9M4n3UsuxGiE7Y+WhKC/almyue/ga4+LWu5FOW0f8RJWPJY7bgtGcbDBE6wuLv4rHS3hezFHtpIkzMkxsmL/s+2XqihbqSrFkN0c+PGZFwtdDuM9wRW5M5/vvh49h2//qlVUexSetGur8NI2yiJz1IHehAMKC7qW5KyEtPa+l32DGnxXlnf8mt39np31HztfegAWD17ZvuMruz6xmynQm1kUYF8ujAelX835QYY6NfXosSmhVywcCo+afcneFtp4X5t7kcUfSYB7bpI3vxbc3PhuTLKcZQo8+Ebg2Vf47EvJR4vo92dSQtDlNIsxP7nbxQL/1c2e9S0+CMCst6eQii57zZj/NHwkSI2kNTDCgYlbFW8mfWLUN7XMu8CK1mZ/YF824XJBwr+SyBWVk9GXNlEb0wzWKikfU8XP0NOjoHHrSklOnb+3DGzL6NMfigm/7SGUFlNO18Ha7m6IawY5D/VE86RuXLblLH1DXq9QQ0km2dIy1EcUXyQFDen8fSM/7VO5M+XlSDKnFJSPYgTQP8MYkgnqtOrc1EJfAKlOyYR2qS1Tvbk+Ps3T2SPaMdznJJpDMautnK8b+L06yyLCB9KmvNa6xHjhPYmcshnPaJpnYZL1lgYcXoHn+wLJx89lGbMNB7Tc1356sUNnnl07q8Fva9b4qB/g5wcwDW9riPJlJDoQqdQjPKv6aisix1M+oJ6btiz2Mq4U6PM+rxXZIeyLdJZQuA+Okg/GxytcdxPeDKbcjqmw/dl0nhm7JCFrrOJSsnKkrfq/u1D29WxxYRwG3NSDlaa2gGZH/SRw89HN4MKdgjzC5T4g9Qkbpqw0D/LQcWF01EKanOMEyknFClgm1yYMIgcOYXR801nC09mh+B6/sJPbM0wQa+e0pFIywbGgRYV8jpzoAeE0GNo4lq+s5pn3MdkEcZvplLLFomyexkXPgMov27XkxYk9x8GUXh4Ffb1rcpfm7P43Da508yUGsdzeLjkv94nYEEqFvqDXilTRQ1sQwLL5YOskuw6oM+OIDAVYeCd+snnlB7xsnGD4eptXxpizYKgmVVDWnp/3mEIM4ddUgtz4vapr1Rl88OZbekuXgkE/fzXVpOokglQZJrCT8GWlpxiurnS8FrMsmmu/iOnG6Xu58HTEn4E/fnI0Pe5ViiHyICFGo0C8OkYZdfqMwRkv9He6yrodk0ESrsfFJAljtozNHOIEulkhS1b1AqLyDBoVEsii+oaboN9+rDdm+y8S6EbI49F/vKjVDJssiDRqTgu0nHaa1GDFbA5NH1eL3qJbeTEYDlfGUECbMGc1QE6qmmQh2z6Uxx1UkahU4+dIcqNQM8A1ljGn2Nyp/61ttbrOTIoB+KhVukGjKBDG6NHnPnPhO7u5lrLas8l2NU/qN5sOIGtnL6LiZoLZAwfahVEDh1xk5Dngn2/5M7L+HgfzHQdEQj5GGDH4ed9qbT/UMOBKh5iUOiVFpU5bTWp+iTcDqNYLm8MOhTsgtGYj6IYS6Rbwew1Z4kr1ICLNCI6FvtdT5hH/lFs4nJjrGYsR5jCoJx3oZhDpJ4FGdqErmzeOkQnZnBIHzkTIi0RXGBhf46fqC8q3XaG+FyMyMswwoWe4pQMwQc6F//gHlb0twoR4zXSA2srXmJbMjej1MEkPvruqplpNgSGckpxTm1PE6khom4VKpvC6sO1B54srVx3bQ7xwfaJll3rS9FLotF9OHfsXaRG7vhA3Jk93OzoXa9ZXwbNChkaHsQcSUg3zrCgcUVZNT8cAVfYiDlJ4G5pOn1gZRM8oH8XM9cWRN4SAlLg91IfniYuHd+s4njBbxDsEw4Pl/jKCyigyZXKp5BTvVmM0WNFp5b3LYz6LWg8QQSmpoMXj6XXvBwsV38R9IjnzMiROf3lxSqvPTAgQ4sF+gGgagB/pxoRGtkNEhtuWoArFywbT7on2pLYZSyo0CO8RU575xSkWHLNYbNJoLqivjm85d0G9pY+i0/mCe0F2Zb1S5R4XCk5llYRVdvBcYkQjzPg5QOwB8pvXPP2t+UKa3NOoJrNjX7ktNh19fx/AuXAx37d6ziU6CCE4xqKBq2MeBwAt6gcgx3DH7548yIiES8pNpmOS3X7MHRKvQG9JueYqurKKvZ2Rqyc1bdXwQmd6q4cRZlUKiX1MfGdG5+Ps11/iV/EplyU/MhuAWkMJn9zWVvh9Bw5exCyt2HwETzo91f8tLZbLL0gRoTTC4NlqPNYQaRaA+/y5gVEj+wbqqlNvIrvQo0hvb1W9dyGg52nRc/ZiRRVCLIDdWEZJifQp4DcS9c6Jm2BD67A93bzsikfKCiFoa20kxMp9pnGut9XslAXP2YZSfb09GJQJ9swecESbZ+czarQNL0yBSfyhPF6ee0B7JRf4tloi+wvWumF7BZ1DF4Uq2wRfrIOOzm6hQzzxwoF8mdjazPZxNBQsMPiagJu0WaqEpxK48kP6UJJsRN97wS3QBPi2yuzZdhYLhTn1rmU9/IfN5EuB4KKncfjvGMMFfti7m+HAMxw2XMkc7+JTXK0NqjwOLSnWgj307qy/t/OQ6YkiVypjV5+RHnYNL/bS459k23UnX2SraYOI9iggBg4JrW3qM2YmqbFNpi+TtReUIWWUoSldZ++ZxTB9Jg4eoPY1iZaQ2FFl33hVbVCvbawmtEvdrblUobb5DHLJqMVkD4oaO4pVndzMIbEkSBz6pwyI/jJ3pX53CW1gAYcuyBvDsdsxxM2/HJiKOjpsXow/BGJ1r3ltmgtkFmscyNEP2AJarOTCo2sOzQUj92dxOc2bR5gj1YyHkVWjh+FIe2Ndarll/22+WhqNjAuqyJEYh3RLlU8zkueDTlWcun7q3TMftf4Tg21mLgcRFyTw5eXjI6j+U8OdOrHkxt3b6s8NoTh9WrZT6yiSPbhhSByAaNhUnPrN8cXzlI1b+NIAR8OUM35dZ3IhkCJ6l7iHnF2yLs4aBSsjt7k/BekQkkzZ+savb66jwat6fwJv+EahuKtTp6x9qFX4O0JDRPpWhY9H3Zc+eT1mczyA4KgNNRb5Hv5bmbdrRI382VSlbE4H7+zaeCA44rpaC8lnYum0gNBAIwVIEUbQQl9XET0SVO491ktVUjsGszvgyBMfmAVEi5eEWa857qHmCl03wVnCHOYHUgngive2MWvlpZ4M60DlpcEM9XOp1zMQpYc1b7sD+V2Mod9jMBmsMFcMrQ/D2Cc6vXzZQcLn8jJviWOGLSX4fr6iMDv++0HIvZswUCHTzC139vJEjvWPWLhBZ/hAQJhPVivLK9CN3Y9jAea/Y6htpW9UFgVuPBc8zO1PLY5oDvWigt8/pLj/Ncs8zGRQttYRM1jobs1ttoQvQfpCnLoTl7KRL2QlNpyMiWZavwVYpCmrKRKFbj/DC3nCX571gBSmHV3YFqpClIAUGW3H8edSwJfpduyNGAGTn2wE0GgGG1SE9i0Hppcz5XBNFsbfIU6AZhufJ1aREACYK2hIGY1SmAoiRb9nsKkCzMiBYzPGF5ZGUj2fii5yrjiFLaqKWTmDkzp2H506HX/D8PES5vK2Rf5SWjXH1H0wWtMs8IDTpekDIutunhPYFQYPk3skt8KKSlROCllwffTvRA1uTqZvd1g7DVDDMEBugmVSzovAYAHSAx7kAWv1FR4fAxGL1r52RkgSSMGtFnaTYN0KlXXocSjdOyg+R7Z8BHl3dfco1pFLOlG4qwIzUFVK9BpsQbpS/QZAk1lGHIUO6WeILsq5r9Z/XOsQTTt6lOg0LwVH8h8+SVTJPx1xvunCTLl0fKyjFqYmaRQ9hAor/0ucz3PYC3s0gsVxN9Tza3mIcXSaUsIY1586xPPw8DdWnuBQXaQDJDyuly/ppPqh4uzM1I6Rbhh/qBUdeYy40x4h4aOn9gxGEpAKUtxAkhDS+GgkwUoY2zrZpD0tUNhZ32VweR9j8e/W63F96vtpHah5ThakQN1Fsz9izFpQVeDhMbPFg7jSTpk2JQ0OX8Dqbt32hgaTmn8lsqIW8Swn7t9IEmQX3CCMbqzq7snClbpVgH7hdpEYmoHX08So7BcGXVk9IA999Ne3yoh/ZZ9hX0IBib7wtpbzPEF8DD6W96fmfS2r6edyOMDzSB+SKtuQN4LN/+Hdf1wmjG9WjskvGPQ3ObgAlJI9g5JFZz7UTYu0DGJ5jU06Vs0FSe9b5E9USOVuQMhxXBFUDQzMLaPOnUt3pRxHvZQK3QstrBtm1/6Ufv9yS+Kuz+8RJL0g2pRcc1TIRXxiHNAtrMW761SDlghAat0yZXt7xYGstcvV5NvoqNpdHs3pZHDf0r5OL4tFBUCWEDnw+O1Y2QZjNs9BbpTf/8Oks8sglFvNQToM/tmM8F2tOOKgIZ7wsG7mm6tXkRi2BNP8dv+yuceWSyfkjBLWvJd7thxk/xFiqD1/ADOKZfcsselndXpG/cKpMJSyeofWlf8nNHgLFlmDzQdHT6GsDk2VrDgla2Pj/OYS7rSR2+Ony97GzDCLDtuEDYotH8svZ+ki2pmquspI7ZjTgX8a0ktf1qw/AZwYhwZwRoAHFSMpjsOy5MPVrcAgdjEnqyuKdfiyGzaoAMNAG2vtcht875+AENB0TRBIAeZKigR9lT83ZlmQndcMDxebnUeKEeWZjz7Y4OJIuUkg4E9sZ9WZ6RzEzgnQ9UzaQ3BrMe9EnmFlLcZq0hBP0PXrH3oiuIR5BAUmPvggh8vLi5pwlbfcO8TFPG1BfVEa3iposfT8Ur69GUPJC5ckmjamIZNTTo5ny2trEQb2BjSWucjaXA7zgmNWRs9m3Ec6a5SB5WwHQS891f9VtdjwaOv1Wt7gdbGsjgEgds+tN2nvmwBfUYMWddV+I00Y2t+cIh7ju6Umt9egJNjYI1eScXd3KTLhk/LLYK5jqPWIuHK8QJViKxL+OSZyRCkga7uTEk+e6hE1bTVApQKohwcUm+fG3Db30UI4vjlEguyXXXTEnHgA3GMY8CSS1e5AWbnidjPDHaZEt+lPIBTeRN0PRyG+FDM3Et9zmMrl0nq4imWqizK59KLGJD0yqtnBZruJWnoQCEHqTXV7egMBRfqk1iof2Fn6dAwHafIMmzrOXXHkfxopXRe0xME0DpvJtEUPyePPp2u7Yy38xOzE75MUvzhe7T9++cGk/1LdsfLAk+KpA8y5+2ObdZWnAzVXtGl/2RMv5MrY/YCKqsdS7iCBK0zuQHVqy6ty35ZXFxSRYWsLr9oxYtqt30i6I1vVmi/CeU0BA+dK6fY1SuJqCSv3v+/QwjqRBt6pGEB+nywjk96zZo1x7mes7OXqiPM5oGIQKOz8eP7v+eIeFXa0qunp3qeLggf6rXxCBFav90aVEox7waXidhv+c2H5JDOShrttKBzu4lYvdLc+rZVB3j8ZZY6kGbFvvz2/YKu/iPu9Ie6m+mKlON/mhBjS++xpIxGpv4I08OHgevuzHpj3X0MNQMysiS2D7Ov+LWeycuqR6lKwnN9zz2LKibOBVoqoK+4XKQxb5h+8eApb6gv9HKnQyxmph2+C+GgVJP7S8acSlLRfKFaAgUf+um+099hv17FtUYyFaZXvsnQbcuZP4ObL6hfjEaFu+LEMpnlyfrorImk8R+Wqb2Cogv4iMpeXRz3YIa45hHUglWSpslSEAoRvHCmIA8qO91I3fzGsMlnGaAs72ZJXk2MyZiLNRaIXa5StsmnT5YB2ZpfySLnkm2+gnLS7wPwnWtkBphFSntt28EJ3jlIrM3KGW6kQ2N67BG3UXSDbRElaghY24qXdpwt6O9VN77vkwv1nNAT91tJQwUxjaXQzGcuc2Z8XPna+G3agRK/MbtP9qWE/hPWa8oOoCbTy+HZJESHKfzD5PeEgd7cf6J8h2OxGa6JQT9dhA7PNaEwUz97x/S/D7Ydqf5brxBOEYyFjfrqUwdzvZu/jL1ulq4PtPJnJXjmXnr3bqrLNZHIbR6ZUz5J+mVoDOCZR/NK47RsKSMPPMprB/0bbjxmM+j7CM7Go7AUKU7xNEb1HePUj5qNv7NBhfLuX1nRzlam+F7gKwk7X6boTwqITPlFwrweajSfKiHRxAGSiYIplrBirgNti7vP/nlxAhlrDFzHMc0xs2gYIv8aeQheSoeMrW+aQr+ZIhzHTVXA2iFIAX5Gcegiib/vnexkt4vZxikfyGSiCmU9+vlAv4aNtgkUCin+aos0v9+nxR1Pgv0aqNz8JRFNNwKZYv34MScaZ/9w4cTwASJQTT+AEFwa/6dlAQV7w0LJ5bnbd/XjiEO1oUaKUldo7DEpdGB45w9dWCyTp0XpaApDXs++orcSmzjB7l31RfahtrX/ZLIozLD49xfiKPa9QuEKUD/Mc/vH2k3EPLbU2bmLeFGSfqEFXSCo4UTdwZHO1FeDQ13/RcetTb74FOqvkVZjoOTal0Mxte4e2FlN/OjbYl3y4M3t7WMhnppHwwwgBGGuD/cfNBCNmAjxGmP+86b5PcZPHTs5wY3zS1bpN6Qpu8AwHLcwh/xh4ZMvk9/PshhqhdJbl/fBOIzcKOzxrWO8JW3VKVo80EMdoFA2oosRet7fGBfG69B8NQ4Sc3kPf7eqBpk4xYLjzIlDskOXYNIi5C8+L5Se653SxF3fL+3jYZ0ipWBoxY2JZKlk61ZpnI3FHLaGYa8D6yifo2Ppg789koT+WkPdthTjUaSUEMwfAR4VQx4JXB7y7DAN8uG2ZEHfw1/ns1B/ILAnhRt5z3RYbUz4FlBi5AaTuT+VBbmz8kHfkjhxI8ICHSdKOjVqZj8B/AxfvBbgbz5UlntASM84aOJ+yn/SPqIDmJpDhFtDRkuoLThp7xOhkFA6p1kJ3zpTr9YE/FtN6GTmmKXcRDMPcsESvm2ndZWf9GT4VrONXSta71Uoca86s6uULrjx+zY/IV3Sro6kcmQMub1LJq+OGFeLlVXgPVYtvSAiwjWRgEc8lbp+k8xQ1xjFbhCiLoUGXlO7gS3RD9z0YnSsqDGuMDSSgyknREBucifD1mhJjBupILXwYU4RgU5AhYU2+DsUt12FrC/wLl2y6JAfIl/kvQe0ioGG7T9QwimHGU3JcfOyaKl6MovuvInVZSQD0bi5tMogEZlwA8XC7u7LTlI+xArfvxp2n3JMwCAEk/yn6yuB/oppZf/BmpZVzvJhp4szG7r2yrsz34U63Mo3ZUnk76iJNEVF7z2t7SE9+kQkylXaBNapjkrlsq8mVldH40x7UWYnN4EYMzIFwKtR600J1pQEb4/aPK2/ek5+P25e+Ksk+8tohE+4I8ufrAAhDAoXZ9urlKJkfP0prFa28Cgc9+fQmDFZ9icYVGvh1rFeOQDGREyu9SEDhMGYZYYr3IcjiGhLXRxGzP/SKz8U/kTGgJpP5KhZDfgNHTcBD8CoFZ2qlvFHE8rI3HLKXqXrfCJyZFaoDdVyeZVP3pw2gsLiiY6Dqatqpt4JbAqFZfUoXg6SGGPSm51a1uUFg1M0qIYL31Jkh1b2Sg9mfvTXPHnffxtWqqSDf8hrgEYtdsLvn/FkIuNX4rnim0lcnuaJ4bJqkd7Ul8OWZr1LVvjn5ombnaQFF6OrMB0JY6sOlfdEto9c/HJ3h271lUVwPvGN0XL0eXj5UiWJNDHKOBWXCsNl/fc/XmH1L3hTIFtO2SQiqZD1AQoqh+ZfIlI8UEC7rMvalQsyoRV8QC0omoN/HSOTHIhox2kEqDS+RslAbnrbGEzdUH8Y5WsTnNLtqc5cM81ihVEjAxxWx1bwT5PQ3roMuJxYoagDzj3H2gNzRDDvk5oJRKXYyD+E3u3Qb3zz18mAaNjPHRqE8jVgeTKj6xFZjhktBqGKjJx9Un1ZHeB2Hx+PaUOvZxxZyEC2MoUEzQdW9E4apZzLsaIWMDE613//gDqe6je3iXBprbidusRovyn4YLcL4PGFQsRGYmUnP3FVCTvnxmV/uz9d1YSxR2qAp1PTrPKafLfC4MasYXpdCvY89JXNRWJ6hdpPY0cB9/AqfigmlEfDOGvaBTdQWLZuGYx17v2dpqIT2ztJJaTUt0fk+uR/BV3d9AX8Rl7fNSiX65JYzJUq7xJOk1oCgjKNB0cdfIwe9CQGpDi7MkV3FGvPto089/ab980nzFUD515CYVUIc44b+EsYDQPj+xnJJoR5t7NluKpVr4REAxDFQup5Mo8jB4bFBAT0km2k4+QsXUVX74s8EUh4EXYrPvCRJsa+QOY8o5g+WlaEF9YLP4kjhFUeM6AVdQ5aRPQgBA1veIWtYB0y7+/92mHgsiXWPMU1m+Jha+s7GYkrRl9x+w0+Ng5Pqype36Vo9ESg37UMqFudUKv0pWGCyPf1TqgKLBXdCpouWGvUsNrPnvXnRJCms8w1ugZrJQ4UUpimrxTyAsP8CRgRC6svEfWj/HUr8AlP5eJhdQyY9VYn0oguF89cqycHLQv6k+iWaVxyVkOd2FYvsq/bB141FK8YyYYZ6HrYww5btZL28kMH1lBGylTUCKoG07bpnEoKZ7+5eSsg3fWhUUQAYvDDk+moFP2FLaZjI66/oFEQy9m69/Nv54F5X6932gkBnTz/2dGRddkOFlMCUZ2BEsV9mJKDfvCEFZC+Hgbo1rrsIe65VVS9v9bEi8mKOhevVzoGYL5zT/A9G6m9XEsrblTUMyFLV38mUNANNpATNx9PevXIa2Sj6tgHfExkqQRIcLMiC2CDRLpleJUOCs6L9f9qIMtlrHVRO57BegqUtfX+SyJT3lojmMYlbHNqaf6THEmz5D4XpZFHOkhFEa7kicrNweWU19/AhYEl131LOeN+G2SI4WnR0++Z+BZF/60bAZENr9VxCbokIe0YeDc3H0jfHaS9XwWYak9vYB4bGw6jVge+J1GBbwzJCWGIZDDa0+k+y74Ka1Lm8TtQ2/CmDUsClUCY6X7nnbluSIyxVvh7k1fZv2KUcsgvWfwKN9o60WvDh4pJI9ZM6qGvseVDtY9eRnomJtXsbXzF6kAiuYxIBrnSHmYcWWtAydYwdyf0pUKI2PlDG0P4dZk+paW+jjxHAdNODI5d+N8e1xDXeqkPX2QE6Ozw+G3wVQDQUclqi7g7mZN5oaphsMKyykBvoAnNz2e2Hpp4K6kiN6RWgF3+jBbQN1uQH5RhdXW6KM93uiZ8GAlcG3sHycO67/SV56XTLDjX8XAdYxCOPpSkl1m0vgxEdS8PYxi3Epwedfh2CrG8SisvHDO92RsJd82Fe3walrxMILzVb3BvZGDSRVel5MMrtbquJ6Pi/OmUgig6HOgqmWeN+/bCN2O9YXYTfIQpSJXI/WXwt1p0A5ijy5w9Ohs6Dhhn0Jpvr4b3Wk+LlK8OcgfNRxM8t3l3zdwYR9kpvf9wgxjD87WlQtAwym0+ZKlEHnYVg21VjQMW5u2m9uyoFurtY3ORHC5aH6Sf5sGddDdSdVZy0o+ceQ4kGWFRE6GYI5JNWDaoK/51WHeq7sG5pfq63PDCp+tnBHE88tQ8qApfNehR8aIbJrg6pVXdBRx2Q+rTE4jCp7Y+7QWl/5QCMSa8DROflWys1Yf6coWpnuXWFbgt/gt+Qhe1xWutqh99297wqmh/YPpT76Dx44wQ4XtwXDIC5hHIllBGkyuZhEsGdDdVICvaCnSXx2NpMwX1Equ+jJVKYYGylQL4BskPZLwb5qWKA/St52GqL91NI7zxy+d8sOnA8uJ1jBVcX26LwzAul0TJpUq6lxGAAwUsc+bxHG0ozFt/iag3QoO80wZHKemuXy9IyGI3kcV0S4sYXwGiJI9fzhvKoWFRyVrlH/JTAjG9jwZnRDRBguS1/2FSKmSUDaRNHww665Zi1QLo13IYAL6OCa+zMKCgOXLXdMiIaC3M3LMaCbFHua0RO3EvQkpFiqZ2aU2EjYQvgDDu+0QhGFa2nLOONAKRQ1NrP2cf+IBrqZixRtdTjbUllwj9B0XcvU/XxaYVtBWmuoyI6/VjvsHSQk84p3qoJc6bKiQ3nMGiWq4Urz6SIXqW9eJGnx1+WXvtG+uS8zSIBF2809HCSRyMEGkAthEQ3lkMU7Ux+tfJvf33fn31pZ3BtpSO2ETxoR0Omlui6QVt4foHH/QJ69Nq6MCmgC8efZoHDP7YA6/AiGKSk0+eQa0sC/rC/ILl7HmBSYMFUdcujmrWPKeURf6ArEwMfydcMlarScTKFjlWhimUjJ16GjLaHjJQ5m5U3TgYuhf4FGG64cdUWSZI8WTEFV0H4Rlh5U7SUSsvGvceOCQRWQyjLUe7fNE/n6DRw2xJklw0j/BgvR2a0UDtXPZqk6LsJMzxw61T5EhZ8vpgu4Jf/+ldO43KuiwIvknkTnwmw5rBLK6t4mpuO4YK9lTSvphEEgcRt+coLX/+WyFZNbTwZ1dBkuwTAl4HwYJuTe6oZ9Az9J8xbEBzFEhgxlFAwFnN0rdohlQ4wA+Hl/AzIX9yOp2uXrwhHd226ZGP+uQYnZkaPm6R0Q7Gj670ow8CiItS1SE9ZeH83c+CbJM3eCgZpePkqelkpPuexPwJ0aYo9mJGuQSZ+9JhJ21nZQzi+OYZExdpRSK1BQl9iEXj3tA4/fLASyomkGC+D19xHu30i2WA+81KW6utp4OJBmW0357tT4+Am0Al1uje7c+0jsvHifyrxCHqGG0EuCuKMyWAynR4G0R53TXgMKzSntAa0LXnPXCrSPmBpeMIbR11FNDqRdm/H+mPZV/fLjpfrmhowfzkMvH+0MTWOm0zxL7vtbO8RuIW2Ba+upDz0TfjbUi4vkAV6v8qjsCcM+2BajsILJZCY6dO9BYS/iJcBWjnUnCthfB+8w8vMWa9ehwtwsgAChVvIv08RinmpWmkNhIOKPoMGbENCFWNItTFenBlPhY5Nq+wTp/Iz5A5rfEKlbV+YhxiSPjtYLToUnbSAgRaycZHjnekJ8jGb68rpUowKInwvcnfARa9A5YgFR8iQOF0WFt/ZmKU5N5HjcvL/hR5xFZFxasbK2FRSLw586PdsSHeot+yCKxe4o10UcDKUwjfE9EOCJEX2o3xIvF9V2v8qz8X3t8a3dDDn+ZeqFqJHYre3Hhyu+Whvm3xu0/sUmGOnwvL72M9co7OlBbjrbAy3TgP3BAqkX5w018wb9G7/LPtkQIxjHeeCfPdm7qbshyh0HTNLfRpflYqynlqQPGidq0TBT5RPH9EhuO9kabr7hiyzP5xODE++IYYcRiCOhjwh4UljTQ/9To62ye6Xwe9ZOOhGKD7F2CEnnx3E2Xq0l2vbU9lJ76LKXj6H3tjcx0Ln0Q2Eou9uGSnr/PiE0nIzehPFLyp4So69PUwF0sdta5HAGlPQJ4XWIWHiWRw5sAWA7BzPLxmQJgJFW5I4JGpF//bNnYG31qFTY6uQcP+fHVBYnfL4Sntf0oi2xGyfIFVBhOypkv8i7bU3B2/PZK0yHCTGL8Yzuu4YPHDD/62YztmcNtWkWvJ7QnF7bVqI3S7igdTJoegFdJAv+2UFyzm17E8eQpxJG7sM2w3rlU943SrVGysV/EeJSOf1rn47qN7cLcyd7q1gGk0v9cpKPB5ZI2wD5zomFNL+QcCMr6hTKFQtVzQIuq3XkAPYsLn+OIUhAG5/eecr77fbuze34ZgHa0pj+LzhCe8op56K2nPULAkWr4qmix7F3spGrFImfV1ARzWEX2oa1NoUuXQjLaKyRWwgow1rQEGhZWpvVDy12yNd8GrpwId5Nq9cSjqOpgxXpwEqerlNEOYBezXbAop3q2CVzVE4bKRlIzndQ5PEeRxkkydF560B0S43wxZ15T2Zn7B1N0TQBdXIGyVf/xYZ1PWhiDdDksuv0ACLZPnr72A50dzm3PFA1SalFrxFX1IXYecwzBOpdmTxIqCIizInG6ixITO1nGvelEi4zehwsXsmwdnuNHmsDCcxaK6iZx7B0dbYTF2bdPflor95JtTo/7e5x3SoaLCb7agDESIuih2r5VebkbxiPRs8c0uM7nT3MFD3dMW3D8ziijaEY/sNR46hE9dJGI7e1j/iXc6OeT2We8Df4SJxxJxK2n1v6kkAcLgy6kZKPGFj/3iYuUq5hwbt46B7dQr+f7kDUrKtIBSr0jySeajnp7l7kLBHTxCkQ2ydTEVjGrULoMR+5arYS7q3sN17BnxHeHiwB2zFsuHA5PWGVyznP+sIa03fv8b0CGrYJiT1hYnGGwVrU41TwsJzrfzN6uS0DAQ7yn5j3EL8dV7kpvnQg8yW6ivkELb5/eC7f1eLLq1UZCcmdlv/6uR1uyCjvMEmNEfo3QbE3DhRlDvg/KAPYePPQ4vHam1ktTypAqQlWm4OjLxM7N3mtJ5OCG275K3oKBoTaq6ZjboGJUincEp1nCUaPL7jrDOO9rmW/74jdsx1AtU7YF0EtnVg3eWZY75KNMInpnbOLhl4zZqI/A3gRoi+5D22Go2l/+yyDiSjrMVZk4z+fP+fCyuMrSbfYrn3wWXjDhLxojvym1CiDD8PN0IYqPJkASUPA773DvWXovbHD9am0uUmHHeOH7AlGgfJTQoM2jjo1U0Ojae0f8J+fGJS9ZBRPLlnVoTx3OZ3qd+QDFunhop1e414s/AK/YOjRzjvhvBfn73/FRae9/BoTXVVr+g8PZLT5p1JsTtw7ob5/EWjKETlZTF9pkDOjyu3SneJ+1AybLB++i+HM3x6MYkdAyljUnNShFCZ6L8C3KSkKIExuTWJ5F5KuCBaHDveCjHHEXlFyhkksVdVuouydO0Pvc+XdU1Y8tGHbHIiIyi3EDYhodMEHB/mOe2tLDhsoexsKqAEiaSUkzURFrkTZSpNRUjlYCxNn5mr0z+oruC20qIlkFVgzvttR+ZPbjkAnhC3Ntk535uSCyQ6DRMk9oVKxqahix1cMkoewucY0UJLCJpsVmU6N90LIcoBKTQXd3oBZNszA1ZX81BdiTMEUb0jZg6Mf58gaExnh4YiG90HFXqvA+RQ0XtK3GjPxDYf9BYwpkECgot4VtK8ndxzKjngD2XmxskcCqv5+1IWmZBN9Lf"/>
  <p:tag name="MEKKOXMLTAGS" val="1"/>
</p:tagLst>
</file>

<file path=ppt/tags/tag42.xml><?xml version="1.0" encoding="utf-8"?>
<p:tagLst xmlns:a="http://schemas.openxmlformats.org/drawingml/2006/main" xmlns:r="http://schemas.openxmlformats.org/officeDocument/2006/relationships" xmlns:p="http://schemas.openxmlformats.org/presentationml/2006/main">
  <p:tag name="BAINBULLETSLINESPACING" val="2"/>
  <p:tag name="BAINBULLETSACTIVATED" val="True"/>
  <p:tag name="BAINBULLETSLEVELSFINGERPRINT" val="-433620015"/>
</p:tagLst>
</file>

<file path=ppt/tags/tag43.xml><?xml version="1.0" encoding="utf-8"?>
<p:tagLst xmlns:a="http://schemas.openxmlformats.org/drawingml/2006/main" xmlns:r="http://schemas.openxmlformats.org/officeDocument/2006/relationships" xmlns:p="http://schemas.openxmlformats.org/presentationml/2006/main">
  <p:tag name="BAINHEADERBOX" val="True"/>
</p:tagLst>
</file>

<file path=ppt/tags/tag44.xml><?xml version="1.0" encoding="utf-8"?>
<p:tagLst xmlns:a="http://schemas.openxmlformats.org/drawingml/2006/main" xmlns:r="http://schemas.openxmlformats.org/officeDocument/2006/relationships" xmlns:p="http://schemas.openxmlformats.org/presentationml/2006/main">
  <p:tag name="BAINBULLETSACTIVATED" val="True"/>
</p:tagLst>
</file>

<file path=ppt/tags/tag45.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6muQvGDY/vFiLEKh46lgommakGUXN1V9qxCsguTOH/UcJWaHVJ2jK4MvIiDlYEhoU4lwGHOHqaQ16slOdEIDQCPfII2ASpyjo30XWYgzsQR+Ka12Naj7H8aLCupTy40KLwlgw6ybzIsxS4inTp/S5b0zDN3IRoOCi8ntsGXnmlT03Ts8uTT+kDlamF9qJPRRqlEkqtQBrQYLr8s4b7HKLFvSQXFh1/ldcslcReSZ2prEkSQYi8aoY9J232P+TZmakSSCpw5H2aULimCevtScrfvT+5M0BLUfBN+8GbkjVtpKMXTgKbcw+scAsW6iVoQUuVaT4AGsPT5qiHORW75D8AMDZjRgBTYCsjSpqJ/EvAFQYerrAwk3oY+9BsPuYKs7wVdOXPbS0N8HbNkGsOTwsGLHEIkxftj4fTuOAqWTA82heCwUGecdhITUr/HhxGVPqk9jAT4Zlw1sHWlh4t+PqWDtLWB2yQf+RPvd1Lsoe7TSExnoVcUkLDG9zrvI7ZRogQxIrLwpyZQqO/PeUM/6yC11goXWQ9BKYqYdHGCPxiReLtPwQiK7cH2nKVpeeFWHLansO1RHiE+ge9GAzKfOoRJYIMABM+5CAbq8+f0ExstVlIjH8YVYb6HGT+TZIiqMDf6BQsqp7QpZCmvVLcIigvOwaSd29jrgw52bCcnw0mJ9UXg7KdgVWvJO/mBNCe4JUFKfHN1LeNDf66cZ03H8n+pIwnO4em9yVlBT0Zmjy1nbYd+4Ik6jyS9v4VX7UUXd3F3XT//sDkAZDvUzRz3yOFrZ2gEjR60CJ4Dx3ZiJAipwCOXJT3+zi3d6k20O3ZQ5UhvL7G5cmQidBga4CEruEtAG/mmCxKitfLUMkqZ4t9jEs8T61+po9bmoF8Yk7SZ3cLl+Eh6MzYGffprB1MG9xuvALuQrOnxxiSEJcsVkvUkuwkNeY4Lht2lJ5LbDBVr/cKi8m4Q75Zm2vIyr7ELJV4a/nQtSwZ9J1dZzE1tw2+uXBQ3A5T9D4zAqWhE9WT5g26CyUOXhOhr+AsgdJHVwLQiPh2HgzeFx3lpz3zbG6mAP/0yNhN/P7q2VhTErJujBiMJe4OzG5IOIslr/RjwST60fgBIFavjiK10BbZ62wlGRXfxgIwMs3bg1hC9uXLC/puYXox4lQiJnQ84fxpOuooNTcoWIHFG79amfTiliQLLCqZF+R7DjTXmi/fBhB11paVNSM748wyTpVphYP9SOF3wLHbzUVrgXQRGc8lmdeZg6kNQi6oi3sjngrSPyoXWHfk2+Ya1Au9OTTfL7AtL4Yf1bbKXcZDq31qPEeYWKK9lZLcfGph8nX3RNskOpeseXCw8iZSSwoVfGkFPylX+WFGB/puE+u94DvikO1AKuexYKxDgTSNQpov16ZXQG7c3rOwM9CvXifVYsHOpUgzJLCN148RhN7Cx3ZMRRfg839uD2le6z5geVS9J8gUsQGnAhYwB9MXityX7CieGVWvMAmmpLBrU4Wbse+ixcpU9Vv4yPJUi2KLwB596zq8LHgU5lroBKvlfaP8/ux7H2J9+D/Tp63BpdRQY+ow4/HGlYXn9QXh4dzvtcKmIcOmM6BBfs309RAqfiKM5ziYOEbPi5ghheqRBEKMqkECVyKepQAD4unYjsS+iUWcHh2S72TP91bDm3jB3kjRaFZCLUDnjJ9G1JjYiJ7HKdYqRMmd6yDFR1eLzXyXlBdUSZA2Ib1TV6l+jFaeL6F5FbX4As99iXb6ve50JunqfgyoJ0v0hFAeSfqvpqACWpqWc0LAf1yiU/dZVFRcV97dMCiomdzeB4pZBx6p/L0Dpmg2U2nm/u+xJRAziBeqZj0VpFvU2gbGzyfiufkygjpzmV6tkkV7VYfMr5szyR4+DtD7al/ocDWrBnECiVyWH5R47pJH/A4NiqTZOSwgMRl4MiYKbczmLetpqgPwfd5ztd8p6Iy9QUYmpeVfBSNpo3fLWws6Q88tzYtYnIlGbNgSOuPSGFHU/SzLEuWCIvja/YuAcxkInom8zaTihjFQzfws0E+rmnerCYCHXic2e4f1GpWAlpMQwQEP4TPkoijCA4gXRy38sURapO5JQEsR382Xce7PLmYyjFYTChv7hxRV1hXqJemZ8aLckAoHVuvw0pmNKhM9gAgXiwREcU2CZQqAZrYt9JWPL+nes/EGok2NL3SDkX6SylFR1AOS9vwinAY24hhnacQXX/CcT4mbcNwL2ZWxzLfERXAYmTY3dCr0SGf1VS6HPAhVUql/zVpehi37T/CSEisx1Q3lh4TLqODyGhuko8yJbdEoTTuskO/VselDwOv1whLn8ReIHv6/2jASJ1UaJBqr6BXHA/ZMaBYtRQwydpzl0LKEvfW1WD2sNqafn3D8Mrf9Q2Ub+1MU/9ckwEHsaR4iTDkXTCGcAc0TDgPphbaaNsvl0MOksBVwvKPCZ5ENdKb9TxyGT8002jQFeVb79EpziwMcygRKe0F8AOFMh2doxZ4GJYgWeng45UCG9qU+n/elTUavEKBRT5JBCmI01esZxW0mUeArxTq44zEgeEnglM1B03S3aqIH5XQiZdX5dAbRZ7ozr1DpU/aJIC0lQe2OL7x0BihyUwr9IzSfJVCsxbzcikHN2UW8g5o9ITrwFmWTvBpOd6Bk5fnuVGunsz1KAECUSpq50GMWIVdVhwhKV3mANa+Imk6t5dZYOlXXnv/nwhZHjEZROq60yfqQOmJJGekaF9d8V30NHjExh0EkwZ1gzB+H8fv4LTgh30WktfKosFISBCe5bV9uthREFXKiXdRjyOvD/u38t6EsnqgyPZIifpOd9HHYJT9xUE3yHVE1uF6vEcG+pQJCLdcKtwZqMwPrfR0MT00GOpWOZhFmpsrvTIF3jZVOx6e89MjiHYCPSVZsl90n/STvnPT7Y5F7u6eNg+ubT8WCHVyW6Zsv3llcuh1L6frVOTZxDQrQDVGEaM5O/MBMsZJhbdIyKerY/mj4vNDMV7nbsGbWH7HABniz4n+Is7sLIxUhXZ0gOSvUkrGFjOmjxDaFP5gmXS5/NvZqnowUfVenfESR6mXEeR/+u07MJA3yASrS7+T1dl3TQDS5IPsGAz1/c0WMzmgMiwaaUNPdEpnL8l7fxmWXKfi9hzar4QX5gV6VFH7dwQZTsHBqHoGx7T6hA2+WIJbMN1STLxsNaucvpM5y+UOY/5CwmosqMGGrRKgVp0q/SlkOGNPVC9vKiCtTL3/soatoTZtaPBIn4g8MOu0QuyrGc6jzVnMK8Jj+SokkGGdjUnBPdSbFv9tAb9xFVcaaoKbLZ61wWke8nFv9G2RyvxU5hCNhHXvWl51SfvRQrcxYlyteJ4TmJSoZTh9KdbGkxOPd6vnWoOeU1H9yEwTKHsrGGASFVF19bU04wsLGyp6hEcPb3a5G5gmll4HNRkmWPBEWbccdFM4+5ZQxDCqNfrPtjaym4vXBmWHK02HxeV718I4jMO/NOODpTzQ1F2XtoxOiDYSoF4p5pZRhsFlJW83wmFnFpfBVgGjT67DESxhiU74EGQyN3umWJi4tooDOQHTDJ1TT7i0rpUGKwgk3sKOiCpyfI8KBqgBdz+X734JlS1B6kFPK1Te2sz1HcgGNGqLKKQYTMpLNNLJOfgTKSc2dhp/exIudtV1vJv0l3UUy3exnWhUVB5+IWJKZs3k07adPDdMSoRPFfgTIt2+K0vERq6L4iPblPvqxfOkx1vuYKjM6WNMDD8DyMIr8+QqdyQBBpYQP75wCT89IYbOD36mpTFk0DHPHhudZXRrY1I4JsNIheJ7biaJF1wIIYYuEzl0YXoiEOHeU0/r246tpzyDVPZPBi3vg9kBY9e3Y0D+IULPULVLco4kaFKxpogbvvzugYsp8GmKO/NV6FQ+6TvwDT41pjw6HQythgFR+urCet5K1DCq26dHdBsyDICYbFztQgRT8RMZRWQGihJZjljkTNgRceiSO6V/gQxx7m52+gg5SaYx22NAVwwOnzA8GNudEYCSc2TrfFDf1qIukbRzbwzDf3pHQwFoYwPfDiZHf1RZI/tpXn+dMzVv4Tp9lxmc3Fe5tmEzx4rbPZF58lBbDDPJcJZkQQkwzVo995fSvECP6iCyNoXLEj+UW0aptgdRMIu8c47Y8TZ6nZz1WcD+TAY8JBmgDpt65lXAeCEjpOcEbI/QN+4H0uxZOX749ZXWeVZgjfKHiEqtIr4uzXU4odUWpu3X4ZzdbLAcAmJVE2IEiQf2iBhWiDHfLWVvl97BwaxRvKlxMWUg6Fe3ujem2NRlUBcLqRkOTpHpPT3KpmAW30PijuJiGciMkbO87x3NyQ6KRUvAcZxxWKwH/j/vwMSpvsy18hZm/BB05Xo74UW/w6d73S2LwWzxHK6gBsIMnoMlEB+hTbcr9LgBsPTTzYhigT39NIjvSOlFr0QzIPr4NyQ/pAKVwa0iJ2AyDWf8SOfkhKXwwcZwpPwdJMRPRqScF93mI+j6QL8TvtQmFf8nY8JmfpRnY88pnU7YnuF54Tl/+fqd8ob8m1z3YyQSoe0tZQjx8/Cdwoi8I1LxKAay4+jeePFz5hfYiWPYuMyMTB/MQtUCpsiH3oCFGguQeRE7jBV12l8zdo4+2IkndowqtE+xv5UrSHau5LyGqey4+NeVOIrLmF/C4WeAa4L21ZiN3GhJtuWO2SNKLhMfAdOtTEu7xx4zpooUfsZ4TQz+9kWQ5o9JQPF6WtYcX1CvCapcVAQmZlNJG4JGvSvwltszCIst+d3sER2M7niKVyjuLQ76y54/oXUFUKGkzvLkU+BaQRcT3azX5OCnUXqLXgOVbzg2/fTC24qJbx/Y0nXkpxK2nGryljBf2sdwE/SUsWDkDttfMkHKi8ADV6rfqecku4UHiu1p7Vz4KQc4TWxw4Ton12sn/rB3J7pONWoOltpvwCHUAsG7+Y71pqzzSnlMC6yDRrIiiUBO/ZIj8audSG9dreq/kvSr7zcVyZLcijYROs4pYO6QHHOOsB+bXTpcKyPJRX28XNQkyUCmos8VfFeR4UM5GTwxqn59id7/0e8MR+jqB8XWonnbhM9hDCr5n2j23rQ1N4gBMQIymMgSqMOstJ2hiLS0miwr4rY3I/04dSSYnZhgjLGWUfuG1wZaN+sB7zBuuTHm6Cnr1y4jdihpCCdqulZdDvYUq3ZSEeNho4fsl55KJGQsjJCJIPzg9On+NcD78H8UtIq4jicfleGYJ9NEZFis5so7Raq2aUKt+4PFHAQ9l8FnUfxnitevtog6gtzozH3bHJYs6KXzAX0gLpgFRPMVenzvoGXJ7Kj2lP5lwSSt+LX5DLB+eQp6USoNed3Z+xcKRYu8hodz5oFlQtS1z29BVF8r+62NptaJDnw4tARMTbcJU5sqS3L5+tBt9hkiZxp3fDXjHfbMwXTpSl7PlHcyKO5fmD02PY+7BwMJzP5cRdeIoHjY3MpsQ0bLcT5B49sSqk/qcwR4XlvTr2IVSwGV+f8JT2sZ5LzaozsN2RJ1AL+CKc9qyJfEA2NPPrNc61NK4NLeQ7IQB88uafKtWOCnhc590DQTNG3pbB3onCtTg7fqd5PtKN4XDJ5bjsnMzfbQO/2PbWpCyylTBt2lw/vutgKmualZEN9yeseEp7CIyXK1Y2Foexzy892oQZhbsWA34vpR1AJOTzbSGYju5Y9dBws94TULJB645LhXGVg0pHjMjjbXYzUOwstaLbQLif1w34Y5quvHeMqqguhQdM88lhPONQ+w35+bAEx6TmoMGXrDh1aQlyH5HHdJrZrC8OIRcHor8UtHoO15x/uRKr9GEbbOXNR79B90/aSzjXa5hbB/O4b+AXkVb9rjZm2EyIQGnfuYIOVRtd7wUpNgZ1o3GcG+Q9v1EUFRkvXP6IM0VAQoaP5j+5BBuCRQNaBdk7+7IhW/IEX5WwbeSXI3aIlXMvPc+LkhahCM9YyKos51n3rZxSVfT8+ZJg/voMofgzBTW79z7gjLRpq+zZNzmukTQe4QrSUEMeGvA1/XnAqNRE1ZfPZn5+aIzPdTsTyNwEazP5UWZFdi0Zm8g6zlqkOEwq36fFSLdo7Dlq13DD2R6b+0IHaEBnroD+wVdxAb7l4rVGWNP2bMb4yDPxiRJKbg18XlpaN2cbvwK0SE1oEYh6ZvlE6aax7tx4axPgWiFpE7za2OFgDwdrcXUV9a/+fNreB60oEqTJDP5tqDjtTYojZBW67B1jWvZo/GpPhLXAfaFOnG+TTzTo9wkm3Nr38FztOwKJ6r5x4dZLsjtjaVGdswG+sD3zzKPX3wPNqOsqez8xR3WPmLWTueDepNRcgkNc8dhYjVnijT18c3gqApaQAIsN9MuTMV2nXffAnO6vFfHvVLu71vW6/x5UWk0tCYc1xb+sERKfIOXIdj6RK26sn9KMKAaBEleVtl5Xf5vHUtSIrC9tvdrewTc3AFm4NwbJUVe66JF8dwmVxtJ/xJOkdSwiIWrVDN38fw5cexCZ0pMrjk/wT//iDVgi86B6ZJYrUinOLJQ9tTwH7xqLBc15FfHNb8wTUcLe1rTyxqIVKwejSfhP/kChe7SSohyJva4pywT5o4tT/9oSB3U5ecPbGV4au3JZtGv5LeQ8FkcueQv3ghgZGscpXV/VnBSfPnlAqgqfn5EuB4YvQAM4Kd8NI2JfM046DiX/35eI+V4AIoRUC8STL79ZB4nfXzg1ih9W0NthNJDBYUu9kU3xE3I7rXZuK1AR2kevuzZJ26YXg4pRK2t9SzW4fiQ8Wk7LmrkGb4wUmBrdq1l/BiBd1OWVtYjr65zuWlMQs4gbvX4DAMsWVVwjK0bC2XjDtCcwX27T1MZ0zCjff1WfNogyxLupGd+CveQaD059PJMdBjpHvQ05FrWn6jK4SjudEUvXSPpifCDKK39pcvRhhMW0m5TufeN+hKctJOUEa8CDE8/HN3MRZ0Q9371EDPQ803mXzmk4L8nX3N1AJwQIQjNEqdDlLDcCMtljg1wolqj3LdqHa2hT5+vjdK8Ahzz3JOtNWIxJxZYi9idcbP1sBG0mjvixLND2PZYDbQMHFMEgKb+EE3Q69ltECdwpUHF8lsX3+d9tu7zcZt8gEq1v0LCSug0KWlBmH1ovkA3MQvLQ08kwyPDR2JopuEjT0o5Fy1/u2fLZavoj3pHa4Cb4TzN/1TLBLHgBG/sC8olhBnVaUHtYEXDZjf8qhPQiilR3ONv+UZcgtP4BMopTUL+ZZwwSHC0rMrD5YRGIvu4pbBbvpl9DmPClIPuevPU75TKv+nyc735TtpdMKgSVTDOnKofr3GP6AxdXgM5iKg+MuIzChKS01oQ91od3GL26xXJgho62H23zRo/lA3/tr1EpP8NAywOOgDdJTWh4FqGxRpxfuefDKH9mW86addlFP8Rx/Lak81YVEsYatBDLObcH+5Pcw83fmMpDR7/HvcLq02m/Jh0/S/Mh5iucsT78EZjrP4dRs6oUbolGVYvyDJPHK2Iu7Z7zUXwrfL5l47+2Tf4DVxUHNMo9lgZRcinbCtbvA+ZEyB4jGNGEjc+mX/CZo6+Nc5MAU57c1+1P/a8UgFyQ4fDdEWgtgF/Db2sRs6E7svthQY/AOURuOL2U5tqfwkL5D6XV9fn2lk82Gwqr8k48OsPHT+0/LQp4vATjeRki20VxIwE8aHnR9x/ovm2f83w0eq7eA5tU7rzaqzH3Ax/w8sn3BkQAQNbdZrlLHCLoNubxZ6MLEjalPREp5hwyQT/vhu0vV7OvLM7oCzy7AKWSUHqUvgCyehBtvpH8pAcaBZkAuCOk3E98askvX695U8+lJ3u+FT349Cbu0czqijiIXpaAv3/TA7B1WWJ25zu+sACdyuCpqff2IN58xMRZM/c/vfu+uX1Nwh7wAl0650K+t83W7y6tCZPflMWvcxdz56IWdlX4l/BwDnwyFrN9T2vHnZGoKD1zzgLbrgv3PrxjNn84gAhOZhxhX3S+cuA+8NdK66Y06FK51I56/DjaV22bzYwkIvpJDtqfBz7aC4IJ1szLDV/+HEWF1RswTzlrPeANqtlrcu5/50+MkL/h9rJDQAvIELi5vChmZZrYeIgPfEl7nbecHfF6ryAMf5C7KyTaQLZ0ACbelwu3zOVNl3L8l7EHHcpoqR88/unqDsabB0X1o7PGF25jZJEmJWGPpOt4np0TH5wEKUtB8frW0vqWp12zlPXHPUuxJOAxcLgxHSOga0vsweRnlnNHfuEB27Ywf5rhnyBMk5apdPLsnck2JJldJhDEeNcaro9GJ0RkGWnr/iEFcrM6ZcKpyLdmTcoAbzN7A3Aq8s+G+jFUN0Q//ApL8d878cE4FICYzaq8+pMl6JUWstrQYugwGFc+YaszpfkzhIY1XiPlolqQctiqYEC4Y3jPm+bKPgOtgP42qJc2AvwrqkOGEydT8msSV9PyFg4BTNURtKgvFX4mepvoSjkaJlwmiKQdlhOpSxSla1UgUS6SXFvMiU6fOgK1rTwSrXfYae2hUr6HNFmU0AVxa+BkTipgotjBIfndR43oiykeDboroHkAWOhhXqWbBAwWp88xqXc3XiSE7DxtYcCggPtnOFBuavj7p5BDR+t2ejJa8Jeu0mRJpF1B6xf3p/lHsF9RU+joK9UYm4+4IoX9kaIetGUPLs0Rksh3Uv/x2qDrG4KBnQNPVQRuMW602XgHD0BJhzGR0K8eqkY3wYE/mFq45kpPVVXPHsWOoVJ7cgiVpoocyTwWxe1vhc4vImZrtAZKM3VwEDY13GW8hqjvx3S+0Rq6r78DUS/DASC55V/EAxjrst3hvdCxI18AUGIjBXhLN4HesTbzJPpU37GXgvlEe1A6d2PQiSAqr2OXbQuZREVbEdHj6SrUXY6MlxGMQVMXQ8sh4IxQiBKdKJYZtKxIXDDXrId0ubTncv8cb3897pdFO9x/vJas5bHsU3ACXub+ddVdcKE0BwcNpIAqd/zyS2OgZDFzCrOq7oJGIHYLq6HYa0QXGOp4+EdsR7tgGOXdRGrmCZmblrXwc05vBwW1+IeS3KrcWCUE0Ezk43TzzSpnkBKeJBHVBJfugs3gaEzh2j28xOniI7os5mVAvsS026J/KBYfWT1VLtLmNaYVjYrWKSiXhJCEduvL2x4TobsV8IWzAikZrsPSSKIrA7ddHl/M+kM1Mhd82akArJntGb31MWYcoPo3kY+uS/d+GaH8aHe26rE7pQOvlwLjgFruC90x/w1XxaoekU1TLZDNaYnwuTN6j4Iv1dRZX33QXhty0YT9/OjGU4taEO5QnGZd1Bsp2A3B7dtPZbye47meIil+Noy56lKw13n9Xp9dCDczf1HK+zIQePUcAPLQthPohFRgFQZtW714bnvU6NueFgOzop372ycx9voY+3r8OUhsaq3FQHSZDsZ6stCwcWl0RE5u3UNcWjqm52/Mvp00xoimKL9F3ITxyPjqu8tVAueFViGuxnS5XDyHBgwI2lb+TANz2Uyn3KuWxAziEJLMKavRrn8W3L9PIwmCEfWcXm8zH3CJNiBda8NnPd8apX5TJXVD/y1aNspKw+AXtqINTgmAQEiR3hIzlvluuqD5E17rdJAeQZvwaVhLO4BGGIWy5TtIVnfjI85UA3EjIQjMfbtu7iTdE1hgKv5p/40Shz6f3Mvo5c0J+GlmZbIiRYTrzm80gd4B61QOJZlwuoRsLBn5bj2yT3dm2/fiqUswqfO7kTlp2OVDNMU/qLVJloFtB5EsZOSFeItMtgcuo1cDma6kr92KjrJgtsaElFo1O0MsG4SEGrw4Ujpi7ir0FIk8lcTrcTqHzMOQdjWMKP8UW28StYikCRNhiE+MxDLe9JztmyNizZJnn9U9pvwTHet+P3dMXJemGwG/4xk2+gA95Rjx31ghvWs1CQ501Gn0/xJSr/0FL24CGG+r9YdRPFfJ1/iowVxQPpb5cAZhNZOlZFwcEyItbhLLbzSK63Y2UJCrVfrOF+CZs8Fxm72hWjwh8Aeq4kDgDjp2LNvqtdrzOhhKvnaDWSZGC8mf1THEbgwKgFHdUwHPMgcbidDIxTXvNtiI+5NnDTzhvw5pPfV/Ff4+wNtTL7g+Uwgv5B44FwcRL5TlxvjFNAcr0DxhisVZZxDiaQoPSMAMOByDT4Alf514OpAOgtJ9qPms7XCa+GMKP3myeiDrYK9NkuEHzAJllVlMeabJYI9z9swUswRRTcsrPDscZu/2nr9CJT4W42JMqu8j5/AjawIBbdcPlKgwcIYWOKBlugdsTi6mrx0UR0WWLne0RRs1SzsmennskISirDJg6kJh8wU7OtFXko1gC6g6fTp8EP35LcpCQGge/DTikfmMw5Ee0Fs3xJNTO+y8f/VU1DmuemlzYSr3Ow8k2WrrWpprLLw2Fd74jLzjtcYnDyJ7BZSA9qzg2wu55y0qXv8i46hPe9hGOnoQAAuBjhahaUH1QLB1nG+fMSFU91uRSaQFKunnzT2J+DsF9PRGYWy9krFXYgGddleBt+SMNMBims427TilmgW+GCVqSKCueBeO+SADuvgMGRe/OuDmCQcyS2WjmV6RR88t3aeCfD/+QP+sz9HTli3bgutjiu6GNPzzHX61CdnmkifhuG1FXj+zYpy6C2FVtG+Z5dXSgfdWI0mt89DA2Y+l8MpYcuNPyKJsu9PGENNj0w+zJi9p/Nu6FUv7nBjVBaEAWBMwVOYo6PehUamQp2B7Tj7imj4vOxEdPPnRFCqjSXZF8bJNdv+fr8xCH/WpzMkeR+lcTaLgNJinwffdvmk/TSbzHxIcvAIfuIpRXw0JyPL6SS0q/2ALW/Ma7ait6Dilg0cEkZSmNIsw27gLP5gLip0Z2grVAjpmxHa+9keKtCTSjVHACkKT0O4uRQ2xc+NqyJY4qBa4/0OTIu8+1S6Xb6cMbLMqNxND7HujX8bWUGW5eLoENCD83dT+SLLudvt8TVO9M94KsvJ7bORzvzvf9ms66NGbpI89kmiYclV9sKPi20qwaauhqC8L7qPByNpEJSxf4GhKw0YOk35Sf4EsW+WVECGVIj/MMEdXDwhk4ydYfW9Xd9/6bpe1/ucVWC6dHEzHnCG7PSv2uDbmNQwealjzVPn92odCZXdwjqs6a36o7IiqRGoRJxdrvb4i2TAPHtAnRTRTrHZ8luuaz+t0vJbrzvlamDepF3hGbNg1CYvpKZ186HwUFkIkEHCTZ6B6k5Xzght1KTXnwXMEspKM87Cn5lIvsVFZUBparhagsznmBw8eMHfXwThNSkujBY3O7pbJar3kZEc5d3v2oNGdcXDN6/fNbYp606GIB9IF90GJbj0/vUu7BBYTycVSXZ/4C2ULmP9NXwHr3Wt8MQ/0UQxLxLeEYEBA9/ik7HmRgRGiL5bJ9v6TFKUE7a2cuvJ7u6TdgDCM4448QPXUXsdbBOKiy1sliASd9oDNVV//usUov5uJvo6+agwKDO99LjAsTvzU8LLaco6R6CD5su/Fr7J4+U2TOj5DEdJJolFNsdgOLBZnxkXkNVU7EAy/qk75SizOuGvwkYVWHMGs3POnZc0rps0tCRSDI+2iotjXr/API0beP7P3MO/HyHGidUg+6n1b38/diGZmH3HZ3bK+RYAjfZc/VWSrKxembLQDLU97Q3jkLQqYAnO6ZBLpoiiStiUz0mXOOoB/Qe3Dmd8y6wJDVfdHmCVhAVwHlU69Wu8Dw+QexYgdDh+CB0FdhB7IzsOkS145P93sXnaT1tcZsWZCORfhM2KBhV6Md5r9MLNufpc2LKBqpsc1hbHpvQe3ehyeWErhcpZ+SXJs01/34hiqFPLfnVqLZUpN2BCnrdYtzcWTfJsybAncyzzjfHWyvCumdlBe6jWzDX4HsAbRmIN6KnW73LGq1omnY5FG9bTiMRGBqWDF9K5E/KCbz/7c/4TdP7xcb5ZyI6aOg0dPSehC30DSG58u+lCxlXmT+tgZ+AMdz/D305JzhgbnU5tDXfELaSnC4W9YWcN3JCoLbr5dkbg6RSrh4z7iGSobbECKd5APgN71EkjEN2VXiIwjKmOvNy5LUEedCtQ5s5dO9+K4GnzDtkU/i9tR0ds4D3Hdq7RqAVQp8Y/jcWG4qoYNk0zg8h3ub4yebeRZa8oOSmDxzseby0NuPgc6x7So8kRT2Ev37GNn/LQcipzYbsdYcih7g/4bX1uLnMSp8DAjGjl1veFCHqcGUzZlQABCi6vDtZyfIJ1/9EQUdOxlUPSHLxusaajZvMEWHIafRiODgm6YYRm31dRY666w5YaSw8Z9TDHrkRilkjy/hvm5yhZm2OndBBG9dsMVlRW+NgZMjvHR2biXRYdi2QXvHueDW11HwfVsVkT8iOQffM+3HyVLqkgr4ODoDSvwxUyFyZ17GX0WJ3otXxqMTR/kpxluICvhQN2IIadsSu+baozrjSwPZKJakBLfOjDEwmaXPm9os49okp0KOwssqhteEvjHpp+6AXCPpXSKDtt9h4hWeRd54tnOljq93nexXxeHae+Vb8if+z19B+DGN9TSioWvaDty+FbPrGDqnaYqZ/FU/fA1z9GXBQaoAXRqF1fc6pzrUis1Z+dydzR6OlgI4s9THvhknTeSwHW88CTzUDTZ8chap+nnLcMpuDzDbR3SFmzXKsvlUS7VBA/T1UmOaRXx5WnRTUAeDYXyNFbvj4ayBqNGxBUveNsRS1N2AGumab70NkRQOm65w7197pZ9CpXHfDJhF9dDojHXRA57Wmm69TFfk8W5/7queohoS7Xrfkr6TLeufVwVNAaCC/LUp3hOVHbTA3zYAs8H/kWgb3NC0fLJDHHYGv7M1E+K/EstkhzJ4at8fS6OLREKB0fOcPiruC/61ZoxZyY+OtHyN3ivkVftDM60ozjfA5wCRFphgV5vg8ubye6lYyLs8Z1SliM/Or3VmlvLa58XWCEhXnP1uPKpsiXG6mRxDWzE0K/eHYyeckgnBIq2wuSGGWg5m2fCaUWqYOTUHU+6XDDyM7IjzVk4IiJxXAGDt6M18nII5GnwwKZuFI2bRZZmXROA3pLJS6dhhqIB4qczIOjNQG752Xb/A+OjgOggA+d784J03XyV6JyUAZ+2C/JL4md3SYX1eQ7vQ+35asTf6bT5w8ErGTmAFzXJowPS3nKeE+AA1QBx7TW0K6HzIONEVAeUaEQA1LUF5W8QIsXLkKZpzLS9QDcj/Ul9wLLHVybhJMv3RLNS6csdYU7YRmhAWow7Nkbv9i/ZUu9Xt0Ao8ninLY3xcCu3azn+As+IF/dFV4u9C0+GJzS0vDqfNQLowVXUtnqpECWJLXlBwXszuXOjY65tJ/Yp5MdST3ZUB11sm8QY2+K+gtU9FcPajJophQhuzKoZa3fyTAvE5AxjU/zKPr1VRJydzcwoAn1M6dWweGb/6ABeMTWqhm3JtLKDvu/3bYdWVkfPztBxE0EYiau/AAl0szZ55KGadJBeOYa1H3JgMffD1GE/UddsKqTK/e2vrGMNE9NORSFwHsSJtu6NIwqtTWlQrjcFLeDH1ErZLzFQkKZRIj+m+/XvCxM17Nk7ZGiV45m8wNJas7qwDLq7yeCeu9w3OwclcreXAsW9v+sC0Oo4h2METPiQigD2fmjAkO8nHia1Oi1XvXRdPcZ0q6HAW39qTPhUfPoHengIv4RxcqOq/3OqgLN+bglHxEc2tsf6u63NH1c5hXFGRDtUFJH0C0TBZpkn3O2e1hBk6u5iUEsKqDsfeZniNg+3z8wBO24jz/MuyL/58iWra53nKvYRLn1zqIcr0IV8YrxaLL6WCDbm35+0M1vZvm3tVKJl6dNvc9aiAdhXAsDetp37F5tNN9PYZbYjsPqCNTpjdZnFc6Xl4as2mmC1RDipXhGOReRXoqUlVnfYObAr5s24wWFBNfjA0zzWANiivSibuSli5AEO58oD1ChWdluJX/Eh0+dVjfvukBxIfqOjlV8hAKnVF0b86b+0YRtNK7fxojMVjo5QBfzkRfLQ27m3Z3hbvB3YAOCsstegNKw8zm0E2kYIyFcaUpHmcV3+BOKhhcqvhysOE/DoBg675qVkyk9n9nF3YG8Rwm/kzW7eDcy46pVgtKHpPFBg9lsI5InvTjhGMDnW5Xv2j3vYdI/54tOxnC+2nWrrpofkxp8ODLyC8eodAzOWOZrzZfL6bP3N5BKXz7fVuIrbQGE4E7NyA5baIPL9kGjnf4duK1UZhsvRm7V4YH4WaKiwsGTNFIU1Z0doku9F4pOqqQAEoYSUZ59Szd53L7llNTB0YlQoF5MG4kQ/Kmo50t/7G2dIBhLisObHTcnrqXwfVx7DXp8hG9PHS/ngD9WstfYWa1I+Zh/PLlKwHcsIBhf1x71XDwSnHtyA2gN7h0jn59/zbGRw7WFLWpbtbXMkSdVFg4x+sSBlXFpRi/6c7GI5XaBIl+r7ic9aAVde0IXrCiK6CXVZcHKJuiuZUD/71KWd2qfT7VO5PtQGViClK3Sxi8nSE0mVKcF/QzpdHRgfxuNMFminHxKlawpNj7nBHv0mhXfo/rwuGqPOQuZghyDz848rMmEQkk9fD/WSW2/AEMeAcUKA0CCLAJ0Fow7q3hegmdEVY7d5qmYW2LFKTKyqDwheeX5BooBIJHMefifOeIZYzAZMeL5SlytVKCA+Eg+f2bF3Mi+vcru7hDvQJDnCQf1Zqt2wFuB0v+7xIwuHDdlvyNpy12CRx75czz9zH6aH+FDWOaHVW52Fl6YyRm7O60KE5p4jBYV3vXhrkr/ILYHY3jTlhELxiKNA0fl9Mw1SS/0Pq03dWjFmg3Hbywc91LEA9W0JraOxJ8KlLU7E2VKM+ubP621WGc3ZM0/ArV/AXlQhCGeVZn96v6ZjBELZRlz9STCPtEStxlbAho3V0zsqGMRBycB+p8E3CTVl/bh3rcE+PevmNTl1DQyTDCqJoPQ01yN6SEm8afKHRW4ujqMjsqRtgPzrJVnAl63WgLzPAhJkH+ykI2URK62ezRXfwM6EcKRN5Bxkh6+uArftf5NLkcPvTKUOylG6iBF86iVtzoLffGZR4pbe1zC6N2h25uYhaXQveBmbwG3XRJ1jYcNelK0kJQVbR6nLbhasUEesOZj2iSY1GzRwgCc/FXH5gGbsaDZc+WGuFdDi+UWVltxQB6SMCILRyShEgMUCdtj8EhjYLkpNKCncPKTMn2710XbOOaIXuWEZ+IxlsT5teFMWyUn4sbCaXCXz0H/xrlfssPsthWp/C1Y/MWQhJmz/vrgyx212m4ISktSV4m0Jo5ovV17J0MUz7H6bxCEFaThCjxr9gW8BFghnsswSeWCOVBgEU7GJz79c04dwgP8vs0zzE6P6Rs2hG3E800RFdkrV12f9GvQoRC+f0FDWjejN6PAWYFsBgzCJTIeruZK/mMJ0h48+P203HieheH5YdSOMTnn4ysZrXF4pRs4Ef/4n1+16b0H9rVrZzqlwakSvdaPd+zqj+1qiKOFWCrlZg9MdAQSGlosTzlyA6Oe1MJkFJABJz3S5yr2Dn4Jg4tW6gpeo7AitcpXuKY10lS0ITMTufE7eC46ntqoyxlE9YplUKLG6Rlcqb95a5Xnzfxkr7w14DdgQnt+Hc2JwJw6z964Z9PcVwhJsmNz6sdM/8IDHBzXPBM7DDlZdnj6JZjdocRryMtqtFezd/9wbUuZfeAPFuEI33Z24RaVGFmUSk6mWWmW2Ez+zvhcYoUwh1s1AjgMKhj8fqQGrXj8bde98NVNPCa7jdcsw6/BRpeG7mhw9Rn5d1ubRHoPiTxmemEZeQMZRmEgdwnqiU1W3Tt+i+6v9f/2E3Wd5TJJH9LGka3Y8439dB0ezeFQQ6PlSKBt5zPH3KQT4U4U9P0UxtIIj3eF2FKWVg/tDfvWOCM5WsLX5G1hBMsgBA//Na/AIknDQU6box4ZR5nGbN+C0h2tr39Gg9WZQEQM9XysmNG5f5ZUr+qARRMHG4x38KUwn/pLYZxr78nKVCqlz8ct07c3HaVhJypps+ZH9kbmh+4oCBKNMcnsiZdZ3NIoHM8gPiY9R3wVlGNf2iMjz0TtO3yLTOOVmWU73OxuxUFlTOMyWYhHYV0NlYBXTvopUChjhpPCsM+vgHdOCqVRgXksfCdCXRl+FSB4pChIL30H2pdh5HJI1gZwQfyuyhR+YcvFFhbc9QFXchDlJeuulwP/+5Qi43IZy6F0aeYEvi1Eqc17Gnv12a7l23AQpO91a7K1IBWVSsZga2v9qT2zcdXufi2ecVejCEXC3Aa/Z/6gBopl/nIm4nW+I6+Coyp7vIpf4axtJ+wbzdzVb+rmlccPnaEUX5FFeiSF+GQI98RmemB+G4rRdYDr69bWil8QJYg0j9DUsZnizhD8sB9SXo9v2KgSnVa4UKkNr6YBTadb8ymOToBXS5QhHccMz26IYVpQynsFlHDJM7cw09lapKvOed/+nUm5NIIPVxeWr4oJLoAD4cYpC2cfFOsSUWcFBc6a+jvUQ5yZjZwhpcFo7gmHXluuusgO1VwG8qlQ6aDTor2VWfowLX0X7/YGn4ibF91MvN5YK89eYDzmrA716jipuM7rCOzJemBv7GvbJlr99pCWiCrfeHEtDGALsy/OHT4sUPj+2josd5oSNh2J67TENlDLCZ9HmQtAweneTgcRqvZRlvSa7Bt3Ghwgexjozg4tDZTOJkEOHnCWPspLscboYvKExb6x240pePRDH8zJ4JhM7KIdE8bHHMEaKSrNpSO597hYcLyD+KmPA5pZhpd3dn4c+RvbxT+fj4/tGHYRJo4WE7hRI3MtXtH6PYAhjHJ1uQf5tyrnBpXSjHRKR4tu41JZdaXXBoiXE/t3peawY9ls7FlPyLDf22ktRmE8PDkgFfXbsxdhJ82FOgEN+w2CpcuBplqSvL+SBOLdUjoMeqD6MbP7mlBmj9c8vzNgNxbEVWP8vZb1oFF7jfZ/wamo99E7cjdX776qoMzJf0RoKK19K4LN0R2ihxunqEVYv2kqRrUKc07zj0t8bNJnxv4auX3cUQ/Enac6gX0lBGZxEassZH6Tb4boXGmcYcuFPAC1x0toq5rxTt4byEMSGC+TXo0ilKqjR06G3CD7FLxFqjuUc/fkQpd2fZzEQWCJo5u+MsL36dP0bCYvjqJXCR5yuOIYZVq2lhDu1u6Zaa8INCCxLXpgXZ35ctflEiPx8DQ+PpmwW6LEIkTdwCW151NfheUBYnOdqfA9N/GfmRy7F8LhD9oL8UCEwCkDCqZOohxcauEH0G8EeKiW+6xUqvq27wcc5lHs3yMkfzAUR+IDfwYl2qspmH48J2y5QW4WIx/TFwKNeSUkYYI4ieuzBwo2FT6X9tn5qoMj+ErLPao+gXIVL0ixiGEB7xbLk8s9DfxTHfaR7WSMO8ynBH2v1g6fk5EmtSEtiy4k/WSdDTH3Sn9Ah2ZUNH6iio/weS+x87zM4wcg3gIKvM5z38rmxrtEeWUZyAT6GSLOpuRqSWGhLEPEwM5drHcED501IKuId+AvLwGoX83aLmaOUmOPeOFLA1z0eIISmwYfn7PaZVNTyOFbw4oX5O1954xijtbNhZDCsB56S0TM9qscA7ze0DJasZ6Q25kXPeklWJijUVQ+LTRdkIIpxnCPGidjrAHdronzj2DElQnjN0XButBDCXKvWFf70k6ZRrwQM76WVXdN2mmPF3QA+Pie1wBHSQIbRD/4p1/7BgScBeYz5yKju4Uh6VjxxfNLrdDFC3hc4AXHs55RPcxpZt+b52MpPovlQrPA7gJgKY2ZplBIYeVnKKI7eton26qDQ4YOGAJU/0SuxyuqYJRhBtTlKyRfwB+sDsYfMf7lggZV4aUrd8AqLA88Yqzjur4+EQJCoQqCLDWPOrrOoAKL7bgqMTumXj7zL2Qdr1YWKfiU7CSIdRvuCELXsSJZh9E3sighzSMNBfMCstpbUuDQ0u9Tn7B7HZvfRIhypb3hHvt66l6sJXSG/XL26ZM9GmmkNpBwM2nguNbIRm3VES3jpkoZhuLk3yFBNNuGWJwwZ9w8xUzQsV784UiB4EJg4iwB09hcHwbJeeeZKJ/JuitTgbxMJI4wnWKbcUh0xU23MPwEfgVV+ui1/vJZub0oHxkPtWtMYVIKApz1TCDpgV3q1KVHPviPakQXPHn0wcy44wsTRXTH1msDRB8i+Gp4FQmxg4XyL695T7XJOhP09K2XBeyNXFQ51Z/jc+cQt0yptEmuVlqRSKNDJi3dXSpP+jydCQhz+liGBUtd7MON3qYMQt79sRCEg5WVukoBQ38oGZ5AFFmkTkESP0Ghc1bMLA6SIfCF/Xx5aPcE5EKUlcjFObk90JFyoWE1pew+Qv8fyUPHMZ8Odw2lKJ2zTna015JVFCQWd77Mr0Xk+0iwiMLdWXAA44M8WtR0+p7dLB/7CBNqfLh1pQUvqV2Fu8fXaBfufy2EuY537nOY71JrRrtO4Z/kH9Tjz0BmfTxk2X6oxjCLfErxNOA2BdmOyiuH2mdwTfah60WUWjZ1iRDOB+f/IXA2D4LC4VauGGjwNSEifbOOHL81xAplyyGg396vHuaJ/cN21KuPsf4Or+NBsnqJPfKQBWACcrJqyhPGZ2Qi4T5giWELg8LjyEmYZh0HM9uRo5u6zOyVGmNcc5aTYbuoW+DexAZw/t569hfNCw/pZjzSzM4C+Qrp6Fh4JgLqwmR7UPLn1PIOLS5Gsi2WTzw3KEAOsJl+Jg+XTMg8eG+BB7HxRZCkwzDyXdvhyhbpJ/kRf9DAvjtgO4qGejVqb32+4z7NSlnUxED8SaZHDnwBRrYRxowb/wWOK1SvmTH13tOPVLFJm2wBbSjT6xw0W+533q2nfsQKHsJWo7hHwDdSLU+2MYMdEURZgeufWaFPC5K7QAXTewaKWJXP6FdAx7sXDdk+fVfaA9zcuWdZeO9rhUiNvNhrElb2NvJT4wp5/r4WHKM8qOFndgvL4AtY0qXHIQLeHqpDU+S8DjjvJRz344E87X2CU/d8AGQ+bl0GP3YKyNi7YbKe7/Zgy9P5Y8Hj59mCvKp1M5rUGi/5txfGfWKd2nYVABcdE/aA+tIQQY1oc213dFdigEZkAZs6JOGpqDFWPTzrQVCwSEqnTECmt1FeZOI1WhNgstw4xD/kAtxGAyl9izWuCUEpf0j4nEzRtMlexaohca8qH1suapxZbP35GR3SLylFv/fT2yj+wsiUtS2L17bbGAgPC3WWN87qEcrCZDtVi7lYTOW3h+xAgzdTNPDQRat0s1mAbOE+PNbqW6hEh22VgwoGI71pDwn5HZHsKQeNeIgCXKjTJye3/0FvC2W9gHB4bt4Qk6lTEOuh/pVXfsVbj8ayH8oag11TQ+dXaQPkLHviJSfph3Itg4mKXxxPEc+53zBHCpmnv/Cg+UR4B/avMOkk8B3ZfEAuDga/WkWG0GMqvbR3nEmLe01X3XDarU2BhmVGwADu7gEnOMcbT6H7Vwe/koaVzMlgoCGviwWdP46F4h02qY4+0OVXUHDWtKppVg/Yibn5GLF/cyy6rTf5WIrgdj0OAQDpzerjY/19AvzMwIFzmXmf97IJlD3GySxLi7Z3GQz9A0XNW8tOmmtyAsxCtaigtZAmFQgOryLSRux2xZwdz5Z+C1b0G1S9tVyVsfD0C573KZc8CNWWq6DRMs7Tax+EQjKnZ/UsJJz5vGZbUd+Mo/KRZqp0cChq1WowNOf5U4tlNVDN88cPtNhy7s1Cy8t/Sr1nLgrVJz8F3D8Nz30o5ghIAhJBI22oR0r0xegzMwwfUX0WCIjKa1BaDFUtJT4KD14wsUt3ax3Wns9rsXUcnw++1GsruMWWTe5U1OjgCJBtLf48z8gFP6n+tEhJFT89w+1zOhUU9BD9JuWkpV/5qYT5UjWNNL0OmK8m9Gw2d6wPnAa974MbgaHELCTtCwJZMKQDIFkW8WpradmXkZecYpAGplb6YSS6TuDmIgG6CURZVFdZTE6YFx6GBpATItY2XsyTJHMJwtXUtxS2idbJghKTL3Qmoq6P1uSolrmeWxlibdxfPI1qLYhKnwbc4LF3O2Ab+265mL+mDxn3IalE70IgeS3/kLDBDaF3iUJyJnusnTAx5g2suZh1YSlYIVl4ciWOv3zITZiwWKoXZt0tNvDnknKB6GNbJnEhIyp4yltQwR6xHhwHWpE9joagCB90VK9Ec2v8QOjDhEmlkxHe/HWQ9/BMUblnF+qg+aEBe9gzVVxfcMXtT8uLwWbMozJSXwcvX6UCeQGQGuQbq9dKUTc1iViPj30NHuvdjmrPPyjQ4Q2RPAZU7R/idsMZ+KPS/6JBSzOy3a6+SSdE4Q9T0CEfPhHd/pjRXxL4DEy1q9gVYM4OOIifUnBqZUnUr5ahqep/T0mmenvZR0mv3JwBzKXC1/bZi0xExxQxWYAc2RWU7EzLTccUbZDAdcqdHkahM15/ofKK2UwHQsSGfvSxpP44ec+fxyMmZAv7+QYVAsllhOJUUVVDTyrRtTN7s08u7/rZ5szn3jxlpH3aIUgmPWIJjFq3NY4XTbnOswzG98JOaDUrbvFVN8Yqn+a9pQroncpDUEj7V3Td81HVvt6BbW8vlXeurrPK4Uw0guD7Aetwhzm3iswGZeyqFQwLgFsH+FqjNhJn5HPwpwabdx2/LyEClf5hYfDGZTdtUXBBucucgcG+Kz9B3ElqOhk9OLmIsFuoJ3Bs0dxtoWUt+qPFQluOmbd76ZhpJMZeR3ybGiRct3YUJ0Km2/7P3lpiIScp+iOTWLdMKWY2z+1MLX3Y3XijQRfg4bxqoMWqGrJuNH0BvL9BgDyBchhuUD8xeqN52R6DjmeRDZQmhPrbbPnN7sD5gM1DFRsHullZrRHPwGTfMfb85m6LFjAUWZx2jzOVt/SGBXG49vBxNF592pbyvQyeSmsMLFsLeDaxkH7j3cn70oh4txZeTdAjEkL/bx0MgBlyrqmQQhzMN0E1or9sO0643/Jg1m07kOclimBMFuFf8Zk5uNGkJaq5ZU2A7cFfnTKRZkxQfIkh7QNz3XpUxn9LXnBbGaLlVY+f2oujq4deaENzGGVKaKoLieYvG6iKLEGMNclEoVVGwVOdc1ML1kUJWtIjzv2F77TVx8yx65EFRoRmgGOeP33CfHkhgbEIohm29TOOQtZLunWAvqsH+VOnurCnfyjoFx7i9VaNIqUp3dCSjk1R0sgWEqPtB3X9CmmwqwxHu6//fiA4PEZWRTtYCVkbKrDapK/rgs6+5xik7eioitDyDB91FRxAvlzM8ZG4s9Q0Z2HgE4QCHMFa53Yjo6y1/iwpdrn6xE62gwXsj1UFCtsO/XxWqV7u+XOQoudrIRwnlGQBx3OpXg/kTC6709hTw1rKycbPDy/a8NwngFXWHGdxC0ZXDviubsLvdd5C0UYw/YY2kFWV8WrAjl1ZN3jOf6/1DdnNNmYF3vNFvLLnt1MQL+HHJ5H99Q56BANypVuVBKN9B6aw8MDi+/DBM2fjCres1RHw+bg+7lR4JAuYMlLUVNMBbEmUh/PBMa/lKgFy7Z2VhUFFtYVowQC0sYSiGpTvSRv5m68zFGX1w5bUIFpXIrA13x1fr7RIbWKqbgeiMd8f3a9BECclY/LiL8RVKdmn0ULoxA6LhiUc2n7grCJ2is9lWfpIOIIzxgbn0zROhjIeVG74ZsN51JOSAdbh+sNZ2sxvUxpOcaxAFqRln9spcwwVJOv48DoGFDiDloiErev+e0oCG8eqMV7J9nSFG5qQlguub/weBTsxaFILKCzKa8mVhHzwqr5XiIOkYAwY/o/1tVcNwYG8TOTQsi+RcY5itX9Hae0QboLMUC9i6KOriMBW1hP4VXOn27yXS5tKKtniyQYSz1i1KwJ1ZtN6kBupNC7okAuVfTnOSbdBDvnO49r9knoNvRyhfjc3/ATNSrMDRKO5QAtJIWs2Ztug4Yj0p3BkDBvSoclAYafI3ipWNLArHwqiUa/WEhvqkaw8ynccCuIBnr2FP23OXKWHqZTrpdK95aq7s6tXU8XuYVNlodYXkS6A17ypI/GDBuZjA22cxseIKMSBphFHyGViD3rlrP+dVmXW765tZR45qLc9nt3eVGh6sPkXGJRY2DclbhQewWbPdBFbA+WBU9HAb5ftcjiytRI+MwUwdqUywgMkLPClbiBW5JGABD7LUEAiOI7Nn5TS7S2Nco0gQ4ThaQ4MlKjGKxyDaLMwDQ2G5GY4BoZWZyElqxtB/HtcxDH3AFPCMJYnaRdoneeeDn40+ciPEF5o2P9zsymO6aPqCEa7EkfKVrDDG6POUkh+i2J9w11i9yX2qw6MfXgTF8TAosWf2W54h9b9k9aQZCWaOhE4VSeNh9pKMK4lG+Vz9X1+fS+N2M4QwHw7w+lwcrI0o3/nv0kjN3WW4xdLbMPWz3pjT1ZUxKDy/OC8MLMXJ2vF9Cc8JrKb0eBEGNtXRu6kLaOE26nnNBV+skZ8RzVwXQnFUicO8Ja/wVWkBm4GBUvyifkDtmwov/GKemqHe/DBSUC2pPNw992tywknwlHicZUeC7GTRluofSnaVGgglP+rE/+wINQpRuODqtYY5KiDdkRZkocgUzMXIXo3qAbYKHp3OHQkpIfzGvGC8PHP42Gzrrymrmf2xybiZSER0nfPO/NxHUSg+FrVjFGpKB/2IzRze1iiiZ9wgDf24oerQbhcmS+cMsfSxD7rnRWPJhiW2PtuYx1gs8bibsoWwwCDN4rkM2foFrhZVmDmvR61agW2SbifI+sbKlKSQdM6kdQ7xCeDmUPOT6ymcPD1StdFJz4GjJexx9OsX11UNMT7QNRr8Ve0vNaCsuDUmrK/bW6jykCLSVtYZtu2m257U0os9iHld1gQRXdmiAXtuyibRXM40TM5pTA56LkLOs8l1HNL623BkrtuDOon+ZcCYx1YbrTPcKGp3tIDztLUBqbsAPEDgGntwBNX2Y71zQCjIxwiaX94WJRvyQH0TRH2XgHEYEzSD/2fqT3L/1MpE8TfWx3XKlfifsgW/oWuCRBszjtcia9ji3WQJ852G2RUIfd5Bvb1rBymg4JHIRS2II4NDI/DaXkKOIHhIercIaS2zXbRyWEfX8WDIGvoqhmaON523cVYKxKdgG+UT+3It9epoJr5HfbmgfN/e5nTeujFdgGInEXCpoevzUktXAjWsDxRe+V8dWXcoYG4FeSvHQUEJJ1pSSJbxjQiDJ0dZUXkjtH8Q+fQzrB/5wdKI7v+RDQlQs7JwS7VCTJvJSHNxmAstDnpzetSjYX7AVpo/10NNXa4bBP+4iLn+koOMO8evBiiv3PQrtcaygzkJ76e0KYT6kCm8GVkZCuPb8Jl668R36jD2N/t7xFxxwMU/iT2OOOfDy25ZVyk8bYUUWvCoHuFPQ3+fCMZ3wfkNiHlXlyTuagFS/GipvDoPzp5w4RtW5PCUPpOUAWnu4i2Vtd2b7gagygWZkNr+Wt81/twslwD7zbGOkMo+v4l9ST/ELJQ+CYv69AECNhox4FDuEv8dW6s7GFvHOeqVRfLam/ZwRH2SlZP6aRD7vYu52a/vzWOWWXTYwY9DjHuwBwPjR9Ix7FlfONr76lgX6UsJesLAIY03e4FTSg+jj7o+4hnByAHYpba3/X2Tm73Ixri+DTaa3jSRndwPBSEisq0Ahi7T87nMD4ffRjyiswPqwxvgG141v/CQ2GHaFRh4zRGywPeHf4CBXFaLiIfp40tzgzu02HiTMPZ9lDT2uiTUBSrLZQI+HdtPOPnbXgcqQ6f9C28tYHQiXao03ufOOkzBVLLmB0qVHapVMG1vvoXFn9AM7MdHp8G9VRaU46kPUCmWJ8iWsPKYYHbQxzQVdlecuiQ2d1ttHrDUBtNiiLQuP9Vwdg9ujjs1FLqUo0dRiiuf1JQMiJIC4svGtlXLItGUB6FVPohe1VFTx/wdzW0xOkGAr1gsXSwK1nlcrl88XUALIPgnq6fa4UxupZmld6w8s/IfrZF0e87mf+nhC/Fddpj0Arr8GgoeI3DVy1ds0xrHSeCkocF7eluLTaJ01WY2MHzKNx1yXZaxvDXzvnsu6EBX+EYa26WltjfO4uN64GD2WopaVCfLRv+20HSDcHBcM+TNE9+tgDxw6rirT6mPy8ZM0+i3skTXu/MrghYDQV0ycGnvjRiZs7Hq/IiYsoypb4HDiuUlto1htjZc9Qf0ryg85p0GbiHJMQTcGnaIy9WF1/HEy6r4AXI6RhsU9Z8PxCvxZRl/ySB2sdgvnJJg6PQ9KKptQtoVE2FImyK+bT6kAAQrVClrC/HAUKkdkmB5HshpY478aJjZ/mM0LGKtGSpZXIKny+yNvayNQUHYoymdG230Tnuu6VA2gtOtXHcnyJXug/vdXeHUktAq55V/ahg9P64Iix7kSwZRiFRDzD3JzMPWPVI7eqUslnosWSTifMYmWFH6N7qsvxhYsbYgWcDTZYOaYojbZh6+chNqklUBVLssoo8JkuKw3ay/kQRBnBo2KaiWkb47d558IUr0VnlhHmGzrQO3+87n4LodTRHrJELzDIbm4fj2MqdeJeSVnC4121ZbViVp1bmI0yqYkfiC4N/TzOxfD3MheqWkWiYBzDyn7MfnSohm6OOI9wDPNZTspC/QQuL5VCONPoSsdNQCrNWoPRPrNhyhL7gL75zcUL5Xt/z7w3AMeKiYEN0SbJWu5gz1amvSU0En70WcguLuPkPMpShunUBV5IX+FtxqQ49DZkyUCA0J/+XehjNXP4CRDNreD04dej6P94L62/NoEXzuIzzxDIpBwDs9C2uhi6dIO3JHglDAiBU4yeyOtsLvAs2miSGxtpUch7BxsT7U0l/kAvL5t2mQIGw14FjQqUdVh/l0elLdYyw0InsBk64qy22jwsGRLT+wFpkDy7i1EiHATeCEynEzQ0Aso9yjDEd9otJEuZBGZ1icRiIwzTta5PPGzNT5inZS6wtZR8g35mHFWRcuBl/JsLt9ECUPtG4lErOogyT4e5nBYK1RsMxEx+zXArhs8A+5aJPAwj9eyBD/BOGBS+9RMsJs8s8b8Yglq5h6BJ9qZTF4ADQQWTFawHMK6rJYyUSQxyXHyNEslOe2Kurp458Y8Oj+CRRplb36uuLHWlLOr4r3+6LuC46obfRNI0IoulM1tZ12k9/mfa8p2A+xjDuRZk1ztSPqvbZRGn+LD41aRwz8I5G7Nv4ldHqvNsGC+ysaMBUb/qA3nGvmg1Q/9Ci0hc12/AhkaP/H3iNy38LWiSEJ/fsHxfNOp2qZ6ajvY5D4QpofoJ02mc4xo4ZYcx/FWVc26T1Y9mFIqjI3QDx5EU+2ASbQOo3bx5k+Yl9wjgdnFn+kXVDs5tv/ZWStTUQSZa2YxkFO/ikv4lTktt0s+BocimiAxtKhMSN2bPsMATiUP+HvXp+h6QqihNrQ4LVMmbS4dCZi4ABHWLCgah/U7mj7TXzlAaztFKJnkT6EMDIODeJMbvNrldzKnYZhFbUzGIjWUjIW34NNShgLlgFmmSPoNe3cJZn2s5I51HbZ99inouyKDXfIPuBWSNnp1QfU5ufISmqs4ldvXq0hEjGZIdQU1xKbFtLbkNk94ODJxOGnZb7qAI80pyJpG5Aw18A6i6PRD0D6+m2svrbufHA6lCW6+mDiFy1h4cZH3hvb7iKUITg10fcguB3BSjHaPgMQCAZCF84VO7ugRkH6svmwPLqzRpr/dK1DgmVN6H5JjNrKcQVZDxX6kUYwKtri4MgRmXEyUlqgtRiajzCVGVH6LM5t4l2UwSeyjyJOVHmgIYJYv1EYlaJldTUEnaXMea4M4xF6h2S/8HQ7ZkV3nyucmBDmfq+B5JrNwd+lx5NlYkOAwQheTf886uN4Pvy/0IRQWcTQlzRhXDhKPyIgUzMbLA61Knh202TIvVu0u7IgewLffJgH5NO12zdk84rnBJH6j16f0lrCONcwwSoY7uEshsO4YzxL1aK5fMLzEJ8zxLsWsrGT1+kxIOUIbxsFgQGCF1Jfpdwn+UIKK8pd3G/zJvY6xYqEXgOfkFtep9dvzVnPwY0tz91uYnIjbnxCKftwZCLTbBkteqaXGq76FcrqR5ApDPbgIgvzsphy0hzeLKr1/3kPV8ieiDUr7PdFY73U4zQrsAzPgOzH6T1OMwBY3vViQ/UCT5Vi2LWzQds0ivu5avHTMsaH3bECmDgeeffAVX9KKojiIWligBN5tpU6LT8bKK+1ZEU1kfG7D26js1PZiHaxmVwgUlhSdrt30GW3A3rScwQvQC/rvfwdEAqdyBlUHOGODmVi9WXvbbF9d/0sNIV5xwzC2YYhSRU+ymPRsClJ02d3dPECrDbMOiC7lJQyJ2OVlfTa3uQ0UjLAHozCwes3D/JNGOAoO3Xrrs10BJAPw/4Is/W16fm9l1ygHXtnSsLKUf9oPdJiqfnLgEzK3gLSrIL+pWHmQPhsYpKB7GmMqG+nNQWmf9J0ilI4OIT0JQajZaGCeOtMAMMTutFCn7CSXmCGGvltl6+qyBO4PSeDbDPSkvcgBcNnXFf2ifqaY8eq8MuWQCwDPmSGBiPawnLyDJNjTxK6KQ2Nj7tVF094IfaVTuJmoP5GZhUERhDHmCxsYcRyg9nFqIjJgc9diNlmbvCB1dw/vTbb65nKikWaOjs/1YZWb+6WzoDy8+sa8cFmeaBgBeLbvwLbhX5IFEtaGEBp5p7wiooSCMJGZcBpLQ6dakVijwAHeshPFgbben04kdiksjBrENjtYhEW8YO29HlofIMYSTiN6YXfJ2YaDmL9Pt97zbJIKaM9M5rbU7JduCC4lcKq/CLXfNcIt97Jd0hgPlR63M1bv7IW6PH1MlYedcrNBQ8maBDaOwfbEb3BIRhm86ynqXBPqoNxfytW6xpllgtLY0vXTIAx+3emU0f1OA4+dEOoffXaX6nhR9SacPHhJp5WmQRpffLHrWTzo/FzF0l2iQcKQ4kccT7DZ+8JtesqLXgcUj9HIWW79NuWGUGQ8dVlBXQxMB3IYdOVJ5qPg3cGSzOPsGe5zeZYCSU1K7CfS+Bz44sZu1h25YVewaz4p+5A2hSFvFN6bTBuWXG3BBW0ramrj3ZHy6c2mj9Qww7AN/oxSbryzLSoaVEKAy2KNKGPVkA54m5bDyFRdBEcUEsemWsFfnc8c733aXoNXRPRJ4cmmrZY2EjTRD6R2ndbq458cTu+GmK+NR6iG3dhlTDaZYGT+7pQQmPygqI+qk6U9bfMYwS6DsRAXqTp1i6r2uMv0eOjwSbLAy8XpIKFRM2/c9f3I/NoKqmZ5NEG7mfm2jPkfdI9YMWIXoePuu7V/aAHtIArEDx0s7ArTWMy2EfMmhICv11uwKC4Z0pH6DbMKBKUmn1RN8xPnBaXoYRkVnyp85HLseWbelvdba44yUKdkTjTtHbsJTQUaLZwOR2rtWf4yelOqUFJVkpCLrpjZiy2PgtKvQvA9ngE9T4RuMjyQA9/9G2TpwK4F0EUidEae3qbW4OqGvCpFYRIELXfuf4gCt7WxJQ+4EtLRNnOD6o1/LL6IYEs0BKIswwU3JS4Sy/ozkOvIiNNS0qosC0p7TUwBcHS/uzdES09nOE5KbjYg/jrpJbfTBE+BwP0hamAUCsSlwBQ3v/vxEYupPmdA8t+5jidQ+OocTH9bz20SjZOVHS/S44TGt2cLmaelSysaFPuArrfGsUKdkabhTfTZcdKasMeBCBA8weyYV/1nHaXyeaKUKH4oKPGebiWzYpPdFn2hAp2cewhL/Z4EVEL2X8oI28/ZWC0wf1nULXXW2x8eoas3hz/Mj2QrMbUedGmI+Z/UxgiciHiTR5zxB99NVO3OPdhmON31GZiAppBYM+CP/WrjyAatK3ODMzQbw/t7eSzFLmp5NQvAr5IBA1IjJ614+jRuqlHf/EZUVl8/ik+v2wUhfEO2A4UdqklUfdFF2KgSttWRJtJvTRVgsuFoHvDwZ6noxrL/1lB7QpV6rZBkMvwsl919GKGiGEPFvm/UGrAyoe6Ffs3C8qrRK3QOGVlMPvonYk8MvpASiO60FhOoNlj7FgK1N8B2d8HUKvbkPxcOmsLSg8GifjEDlsLjM5atY1qi/QJXaFi3zPUpsmZwfezZ986swcjEPWFSER/QLdzWqyRCeMpUSvgOU87t4tcERypwSHMQeWj9PGOW1fW/ZEWr/QoJq5sFTAteWHNXwfIQpAZcaOtq3Xn+601N3ysPSAVo6ltAlJmFjxcPn2t+RG+oKa8ESw63yhaw1vF5rzZFnvF5deAgZ8TrgdOXTIIyLEIWtrn+XXaDurS8/K2oYPcCWW6XQoovcLLgc0MYIibf/FgDpk3vHN9G4J0drVKF/Wf2daquHDluVSP/vfdyjVXtDfAXYBWCoF5uOqpb5m2ncrSQVr2syuQBrX8oHsU4OE3/cDqQgBp3IDnATAxaTodS3gN/9BRSFP79XjwQYnaV3KpHRwLIkWNp0GBHU99HZiEAylv7xv0uPTIo/K587PjIQ1qhgvcpsaoDvnbBCHh1T0fsOf0G8G3AnBq5rvA/uCKy+5hNoqu56TScpp9EkJRFN74GCTL9fEXMbh1bwWD4m7ZNx3iSJ2u7uJ/uycfE4NW38EIhlzsOMSepqUI6zmSi3KEh0T532Elj13nu+CxqW7hFI25NPZQAFicwJFVPeOxTgxezEldSQbgguSaqKtKn2RB2LcvRQXiaVRbBbsIYBj3xJh9F7ry7o5L00xzaOXes+s6VzuzT6dk2vClFOVoKvIwfIfw/qNmKXZaFxLct2OpWAPVViOInQA1fL/xDcAf/9Mo5pweAnBT/+qukZhj90UL6yz/QcF2cELJbMKskxSQKkE7odoIpWcezeexlu2A2reejBo1gXewilGX2UJxFvbwvydCQkFIFni56B1sWe85OsEQ1Na+JXbqDKoLdG8rPoPxQrh+astJel7EhhCNg3k1n3ddf9uFgIzt/I3A1IwfKhJvL+sMmfYmNaE/r7tQsE7HWNo/34NMONKiudqezbfw9tfHiHO/8MM7urkt9Ddf8QGR7rmR9lJRBBsSGZK2+CWVcX5j2PUGRBaG+KNP7G16T7XEGNm5XHUqhZE4pGubGxyKldwExUCFlmuXyZ9uPdDKadZyTfVXW7n3xcPn1QSW4FuVx0GczFo/35HCaXVIj7V/ZY3P9VyVlBqTmRtWEQ88PPFXrxPKk7I0Sxb7gt9nkCv/zb0GsY6HmXxRlYJOriP5MLLCvs8NQS3SuEph5Ryqup/Uij0LS/TPDqDDJs5GEDZv+lCDwL8vzjAcU90De1Zez+6jkBacXB1ElmUk1O/L5tc3Yyql1VlBMIRVLtaaHQPVcute8BA9RnkW+h5Es1UVEyQDWCZAVqRQp8+7Mc2L2Bl9Uv/5/5Wdrx4ddkdpHEORx7053VrsSvPwJHTU+6S1/T3mCktjeqje9D4JKlPGS1kcfxgdHMvhbpQqyCfIge/P6NV2P9pYgVmqMVkqq8DeiLoCeyHev9DWxnX+/kLtQh9OiZrDKfIOILDlt537I95Puu6eAysSxNbnGLN2wpxWD1IoMRCsRiyy0IqYsPoAUBTrcVhQJF81sL5wDnzlgVg2QiNj9GG6gyhyy7Hm+EJ6lBUWYRAWgDK0alhrM3hLwxoXjsad2URPquYm6N1xWR+umH7F+ct2NGbBLfV0tAidXotT6RV9HaZmvN4Wha92jaeXnEFSI4B7LOmzBpRegVzSLw=="/>
  <p:tag name="MEKKOXMLTAGS" val="1"/>
</p:tagLst>
</file>

<file path=ppt/tags/tag46.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801779690"/>
</p:tagLst>
</file>

<file path=ppt/tags/tag47.xml><?xml version="1.0" encoding="utf-8"?>
<p:tagLst xmlns:a="http://schemas.openxmlformats.org/drawingml/2006/main" xmlns:r="http://schemas.openxmlformats.org/officeDocument/2006/relationships" xmlns:p="http://schemas.openxmlformats.org/presentationml/2006/main">
  <p:tag name="BAINHEADERBOX" val="True"/>
</p:tagLst>
</file>

<file path=ppt/tags/tag48.xml><?xml version="1.0" encoding="utf-8"?>
<p:tagLst xmlns:a="http://schemas.openxmlformats.org/drawingml/2006/main" xmlns:r="http://schemas.openxmlformats.org/officeDocument/2006/relationships" xmlns:p="http://schemas.openxmlformats.org/presentationml/2006/main">
  <p:tag name="BAINBULLETSLINESPACING" val="2"/>
  <p:tag name="BAINBULLETSACTIVATED" val="False"/>
</p:tagLst>
</file>

<file path=ppt/tags/tag49.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2Ld+oc5wu9QYk8qVBMqP+S/Zz2Jn8iKtpEv8qyu9rQ9AGG1Etg3fda5DMiCRkQesPrIAXZ9bVMAUFwMiINvGD3Y2dqbPUaIV0GHx2gEKz1gn5nXPQeEt+rRJtxfZyFW479z9NrTNQDvshD9w52GYzAv8xBZaCIik3Twa8mHyFUbLSgiFTeSal77GktyjyY/g0TloBd1OXjFCnXgOJ/w1ugsg7WgKBgG2KnGQ3VVdWJNr5s5Z6rpShWIR4hmdaGXhPoSRyzSDZwbTG+rKsBTY/aNmuJu7e2mmpqakHKFMAl0NSuhJ1bCTo+Zp6yTjdcqfHW2uDD9tK2mZ3sqk42EK14HeKkR4FXvLy7BACALqvCKLDmzjd5i1ikOT7hDw4+0Bil1ddD7kRqZvxjmWf7NZDJAx8UQD6hKi+Hf/+PbwOvo2Nets+HuHuJbmFUONEMxdmmKgOB4X80sZNyhsXo2v6o56muDh7RYXmL5+TK+0cjH/RPS7IX3OouXP3vgtP8f0kBrRQ+tegD5Qdyx52auEBNUzYWZHjNsDgA3VjuFbuYmlbbOLhCJ968dul/3Dv6cbRuJS4fEmnskoxYHjGLZYPWwyrGgtwVpdwFqGsf2+E+A6EjxdHNn3dpLtnZSbZ4EnxDLSohKuFbyDJrzFb4KhgtPJIOx6nHk8lhcYkHwWbzEjHnC0P74khdG2OkguT1IMO6mbwjL0Sz0tKYejoeqYLziAqsFlIJXJ0BtNPehvdi2MVOUsG56D7UtcY0moyvmCyVBM05QCoSbJ5wmF+/LVCsSl5G+1MKuqwLRNPgelECY33SoW10AN8jEZS3YxK93eA9qchDLLYUCo5L8E+Mo/u0zy27JlP5mlHNbNEZIOqGlV7JDqVXAy4SGawaHw3A8tF3esYOgGGmy29uADVMrG2ngE+WjtkYKD47BN4ODtUm8jSLY6SKGFBkJkjJSJOc7b0iEWUyubJWGUVB67AGz6UFUzBE+372qMh9Cdz1USpjkiLjFwKTGknmsRU2EPB0OPtQs0/XRFTWMRXUcPfeOmFBHnRSDjz3u1HKk03pwIxhBLyQ5sA5SHELO+b59bUzlf/BaCI+uHScellb9xtp9Mdro9N70V2QKGbORZhDH7LLFkwNSImhTkMEOKoofN5jP/kfWZ5ZQdofQ/OS6cK3V/MmQlftkISx+rAJlU2XGFm9ecDEJeEMCANgAHeoFiSmUWfBF4dx6t8+3g74yPxxDMAf32LcPZceQEB0jKIBkPG41coO/4cAtz7ehPB1LeERy/jQ9qcmkyJ2qwl7EDSaegrClHsqzqhPTAweDKg9G1Wyjd7Q8BqwoTtvxwZmdDXcm3xMvpI+fiy6H+pEqy4Nmpng5gqlVA7OHgMTedRe/LbKM8GRIirR+OV+BWJ8bc9F72YHPovzEcOaLCMmQboVS4K/Roms/b5uZteG/Xb13Dl1WjT84MEY3Af7S/FgH39MuAZ0syglGKZn6wqtpybUUv2NbTRbyksaWMCV7Fg2+rbYo7js+qFAg7UJ+VdN5VKHmNhxZAkn6j7W0ld26VbG6z2lR7Pm+OHDHBavGKAA3ssrb8vkJaX8HyT1urvhco++fEUSMVjbLnZdT9IYkKn0IPg7NqU3/Ndy8s/2+IGcBtvNpPiLcH67y4Sm/BmE8BMmYazF0a/3XYX+MXWQUiYTiHbpQL+LzKXVsrZ9oM/Y3uWJlmJfC4XP6L1vePZADcisGBCoFvbC/DlMreLfmLEGE950oJNM9OkUksMmAhulH0xyGDlyY/OcF0IXL7eq4KWD5BqCI8zuU8hg+w79RS0rKJE+WKt7/nY7P+ERriCUAYKI9Mxez31f/7ZzsYcsfC1dJUJeFND7eUmkLvDYbYXY6bjse5/YTBQkXSgic+cnWeeQIBPx1Wzk12uXMbpJOcnVGzkgSvPPRZvL6HnKQ3UJCKW47LIsQcbruLkqV7DSkPTGtRXA6Be78naDmHohbkTax8+XFp0hhMbaY5Wb5h+F9uk5bOO3moowEaM7EBlnXZ8VDhuH4yK36ql/t52GEtbqaeo/ouuxelXSvAD7WSel3Q/LDoZJjWSOYubDYOZbA+BvpQSh4Y66po1Y7bz/8D+4cCDNi9Q6BNEIiJd9qBrSsauiec+IhfW6ViewCcEU29TgVEF3f8l4v/q4ZG19Yx/u0eAzeXasw0egXkaT+3IEkjUkUKMWiMUKGgEdnYo8a6pEAe/lSctjArjuYLKvLSRQ0YKtQDDny7Z4HW+oE8XRvXNPthSazrlrzXkm+thSEG+zwTiwsGVBGAKMi82ic4gVObp+EeHcuFw//GtFvBZp0OvOJPLJJH3/qYWUyx49svP3unGuyf8eMJm7zC+TCpT1nD6SxCXrgV61YBCwEX80LkmQg1WfGWrwS85LmYeK8uSGPXIW5z/gebymfZrumUeEI/G2CcYYU3BOz4WeAinz72wNCoPVZwn4lbfFilGsOGK8/aYQnlRPNoUtZBUnKSYB+KCjNz4FxQxqpDHvwI5bfBDHik6OlZdMS27KB32KDslaNklBVc/bTjUyMSTA0//n08fIKw31cO8QBks0teFdN1o0+0TBKDkHG0XQv0wG8jb9uuL1AUeZR5mdTmNEypJdlx2Xa9Jj9IH5cdMk9CdxfI9q9oaIpCyFYn7IjEsIG1ZMwTarJ4nBwKV+tx7gmQBsWJ4pfRsLYRing4a+qDvUYQw1d3x8btD3tmaG7S6Sru/qrPdHd9jrbrPhqzZB34RLKVqQb3ZkeUy19zTd3O6WqZljyrGbYc4SDxPBgK3GttK9SpodXn1eXo3yIhLnBQ3ixV5+qCkyA8L4V3GnttWVelUPzHbs32POTIBL6MjEJkAdMYuHC7AA8OMG0+EdAc2TaenyhGgDHp5pRUh+sR5JtRbzO/vxGM7g4WZK9lLw6pnCLdm3NFjuD/dD5Db7ScwIIP0XnqsJ0oAv2/ZiAtPkjLIRC4XKEQZEPu0zer7Blx++ln5X6pRiX0Yuh5gLNck3jMKI57GObZ2OMJwmFVeAMK1qDKZ0PILjcy9yLSMFCvZHdz+CPx0eiiDMXQwJ8A+2GjhnRrd3SqjHJ/UNwGLii/DJKGVYuzf6UvPxeOYR34S4P3oyEF0jEPOs4R8xVQ9PNyUHrOr5QywhoqBt1x4TFDLjoDot01QIF8WioPMgia7j+f2VRGA4X3tBuOtroEZY3A9SajC709xdi6ebEFx2xwnFjOUS6nGZK1vfpYQgFu9qIvrpw8eCrplMy91AtSBbaGL3dOFYLIK5DegiUvzUXH/JuR0h3WNKoTSKQ4JA+urSrpFQYzbvejtAYQpMa6ZnjtwPyzXGDGP8DxS6iyliva2imiNgxYXcj7+9g9BS+OwK/mdWEHtb/P68RuEokzhPKWWxv9tyyq2aMMFis7Jjr6iDpOHdTuBYTe+jRdXv+8N2q9Fee+ifo7EN8D7GlcKjUw+3rdFhGsQbM08yTy8sBzJXNOFXIKwMGG7RwOKht7qz7Zbdloz+vN9Ido7iWrg6xnSB8vbUSgb57drZ4IkE5Ps7IBZlGDJo7sRJyLmtAPbJfcJ2UI3QP0Znp2u/UckSNlnTf0W3PEw8+yDd2MQnzmtzC9sUb8+HBLV6AV4S/02zcDMTCS1IW+RKjq4s/XXW9MpPYucdam+01AxgLm2gL16dH8blkKOMMJHVjaEDdAiKGCIJ1ZvTVXmNT6GJhkyMos/BJuzNWF3zM+ZkGYlXeqg8QYgj7c9il2XvJqzjH6f99rhsU7gGdheEyXYvpX+6oY9XiZW33Z+97B0Mxox8KKcqAfSVJF+KSXZjnbZu+yfO3EiVjvenJuRHfP7da85Z24W3Al6npf1STf5KcQFowKcRSgDa3InnGXLqUzuHM5Fvscr4IWigDsN8TADUXwyC2tPtbxBl7VrzlT/V81HKbYHBOZOtotAOc7OZQxAb3rXE6Qyv4DN5gScgzuH+2JId023gSiY4TpL5dFg5pCDx8IZ6SGXqGM3AJHMkJhP7MfNjLLGX/afBOlfRj3H4C0/3Epuw9Z5hwOkoTf+BBznmmsnuiVRDnM/PgSu9jqfR/EJ5NB4aOc9Y4ysOrBR5DKbBsLqKqkAMegdxL9AxtdQVtnUh8YdUGG6k64Q9zP5ott5H51ofawid9ARjy6G0dQ1KBN2f8USuN4E+etGYK18GQENZ+qTIwAVfK8RUF1Vo+lsRWXJWx+nXqvT3TPaCOy6Nije+W0KsWkjbavtnBXSTTT1zMz/+mrGQPKSbAtNmSG6n61wgrioWxa8uaagzNH4+DTl/WgIuZGq3wuy+00eCIff/VBat6oBxA80sM4J5cR6J6efRW4P2gxCNIeZJ4MZeVZ7KKZU080xnyG4ER9b/AbYkKiN6Pa/48dW2NHI1ASs8OP7I9/V0mKnqfNJGeftRNx2mFRN9tArHkxd1jLTmHArYPtDCCHmxAeaePHqQFBj0VM4zxd/E9xJ0wlALuNWU3icWZPQQpYWI+g3LqELkV6GQKSY8pycO7UQSbkx1gnirxPfu6BqjOcB9nvW6CWQVayO/Ey/W3f7IRz5EcsGgBSizVOhT270Sb/Hhw5ysBp5++yj7PCi3zVwYVJ9v6RbiqevR0bJlb17/69ajyuUQrIze2EDe9TBVXonu5cR5jnn6BMr4LCjRfgGBPM54MAz6YurAh7LLdpTyLQIEhBuAiK+IchVDGFulr6ugq4TA4xPmzf3VdgwlMRwlNCiVlEgVFyeTIaCXje8d45dbGc35AEjZK9kKROBt+lhGO47DTsqMZ/IZTYnIZPDiP+4gVWua2QK2GvPIHOucg27uLbbUWpo+XH3vY3Gbc0FBtKcL59b4e0Md88eALUOkWznGphvnbW/KrtLY+3foYothpLj603NQVAC5aEL6bJXGE4S8js2tIQ121qajSfSuMn5hTsP+lVFvPqfrieekchOYZnUSasvV7CttE7zN/rrRXi6IWvX+rzgMbunn+L5rM5CZ2AmWYmb+VXDRvccxzqG7EqMLzk+7MTRvaDb0h35gOa4rmY3J0kjAp9LRwPh/viPJ4NQypoJzm+Dqr3YDG18uc5qK2B+QUpp4EU6TT4bExhyg+DYqc2YdvC/9T1pe6vx3+uylMv0qWIze5/NMTf9lv+c2Xk3wZuWiDXVAJefEIGB81r5CnTY7RzOMdMKMGTov90aR2H0FxSZ1dwsx1Byly3HGpotako7BFtt1UivYb9TxmvXkBsi/uqDSqIg2TSjSnq+xFLIGu23cvBBnLQQXFaKnrmr8LUK0dIu4Hpn7oWE2uFd4c2LvqzajgqfAU/unjgGarU6XTkdz7t2NRy1fqP2HSnzudRWF+n+QlRb+2UYU82ZRyLgACueQMXGIdzMavyhA6e0mgI/0J7jX+oqhQKciZjbVeCvNZIc9vVzFMJRV0o5hoA4WQZF55bR2gsNSRLZd8jr+QfI9VAzdYAu8aN6biNJOlPV6z5dGObBp6UecQ6raXzIH57rmm3KNx+1klKHHz3YkVBmfMJTs9/HgdusdllYxAIHMCQKLI51Wm8Hfxd40aZDsvCnV08NZkGJ3msE98+mjwCM9Yvev3MV4FzH6heYRgncZOB9yfHEv/ceFCOUOdphXTkBNr6vh8YrJZs7+nCgsqFeUJVnSVJpIolp/Ahv3gS7x8iltl5TJoLTfdsssS5ynorgAs1vvR0AAuzGl2y4h1hXVL9AqPy4eSnCNgV2ji9BQTpe5yTJGMS2d0r0DcbI0uBAMfdjMLtdlVFUHzBcRLSkOfvKqF0sVDWJKDsETQwUwVDKQNADEIXv9mnG69Fl/XycIpOMEFnLCv1kbUqW/I+mMdHyYFYPIkbsEqHLq7x7fjXRVs8NyrRPSVUwPpujQh2AeoGWHmMoSIX6aUbnKPccjSTNk+pc/TQ0YBNiR5FDD5Mf1FrK4yrfHKNwvmBFOpGAzgZ8FdYl/j0PM6Zw+JVtWnpizbU30eI7TXMChBiDxM40FQro/iNYSOBpLcJZWaxDFFNdS0ODH9IQwCEpyRYmRl3LggQg2Z6h+j4qMIdTxKk8YzaEg+gTfL+ej4CjKk44oJBnHhPQJu6nY03gIiy75z6xdx88WyJ1waw0TRq1am0sCrn4R51/oIT2U9owluq8KEZSuWrJe3FbUbnINH9X7O3FgrqEHaiYQ+iqw6fdxyBOJk2dz7F9G9oErK2ttflLgJBZpRM9P5OrHffDSEKsApWdyQLvtFmIfSHPP2Iah79GslPKyzSgUywJPmvqx6QIombH/+Xp6S/4z0OY6lpbuEKy2DYlgrPYU5qXXwZxA3CGNvMVz5rrtMtHAnHQDhdFieJTgJHpUshBWHTTAdPJrDtlpXCel8oc6TVxSpw+U8nZ2gsxSM8YtQh6AzFYvORw7eBkZCUO96dsJg32n21s1nUJVNaQVyB6ZEhbHYZjGPHtXHFlqg4+luMBOldo0IbXKt1aHkO7KUjBGUr/q8j/zRWjyOPmCs77TTObXJXSIoHlKN8Y8p44WNp68MZMnvzI8fJPLPtJWvgmimmxiN4m54WZR00nrTTP95haBZpdVfSZJ5JgquzwEo4faN/3eMT8hvuJVHeU5JtCUrAeRQbnyxIxmVX+j/i5rdiWLC+GedsW5Ptq0BQivngq8F+S/GU4cRiUScPBVrcb3tr1qmnQetgs8cNksCOLjXg+sORsj+hpV8giOdddiELQrgtGyvMX6rgxdYMcPsr3XQwdfzGKxEr3RDsbX9d8/daAcuYNEo+tnZOytEZ4cjjMgqgq7WFsXK+QsEkjS6186PCqX4XIV468ajfSL6gS1qgBvdMfnjznUGfkDVKue9l2mrKUn3lWcuxwheUQ/b0H5gww4fjPqa91/LxGq/bi7KDtGiZLMIdE6/4ec+tjreLCDf90+gPhP2Kmx2/JXOJmbmCvQmRcG/mVnRpMNHRya2ZkAkvkhOQHad8LWn8vBJ9qVlB0vz0D+nFL1LIEXUOAZ+nlBflWUsqIR8RGbutytNsDmjftOEW+QzWz7lMfui4GhYJLZTgGJMPg3Jqh3bmC+TL5f81b6EhucasGRzRASJT+Y8K+rNuHjYlhs3ApDnpxKInJVF/z08ufRxUchLOO/y58BsMGSJw/lthUyGxU6MQovYK1RJqB9aVVS0DBSohrAZILWXbijbOTQe02IFEpYp1N2FLLUbQhGKzLYE/NMNTFMBSNTvWbGEZ1T0FWA5SiQnMTu6ajBERr0/ZeqE9kXr7oTJ6pURAXpC6avnJMTaycPZNUESZulS1nc8CWtpRZ137Cg2I+B4I3mWM1WIibYdynv7897el8AakT2RpJiiyPYfyBmzBCf8EkJvyBmf4JAN2uvzEPXZbVLvfWeLC6okwuG9H/GKeAXtWQKgatcMlLlRIZ/cRxsnCi6VmXE04RRMJuGwb7qKFuyDpWEyTR908jNbOXswZszGUSxiU97WlF7CcM0no/54uPYjWuRXxsYtWLvJDXtsE5SlSxEJZv35f3f5EnQJVGmjoptoOT40uRH4mYHOuLwvU4KJ9TPq6b1sJpe6gdntHove7UBbfBuDFZCiVZGriyudEFBx+CyS4ylr+q0I3Edc+INHMtwH9SAyCS0eQ1znFsxt3JDUwlhCS5tNO9qAtoPse6l12k0QF2CiedHh4CpNGthvo2Q1UYb7B3boZpotKR2NoKyE+V34jXojNU3A6mmgztAlrEZiwUUOT3SHElCLJgknVnmQv6g7jw6IzP/4TiUdgjyzASceGw9j7l93c45USo2JBK910BUxfmMbMPmnEQ5iYawhI9s0t99QGj6/nBy88hVNE0zDfJLJeJYY3jMDVMyidXhS0NaKlzWSSTWiKIj2FdV79uAjz46mr4eF924jtWS6KwQaPRsECEK8uZZk9B0SD6LWWHnc6m91RCW1CPLQJjswGJBFWmDgfGbUrNRBqyz4g3W6AyWRgICxbGgiGi/CARswkVkfQgjhCiyldAcHwsEEIS3p+FCVNa3rpGfm95rcr9ODmCkG9vkKZWspOnAd2AM8L5g5O/gt7aIx+xyl83vHyM6KhprODcCE5h5/lGfcG+Nhj/8TKnMegx1SEM+jtwPgtSJ7yrC3oQfH4NRd383gi5fMfNIJs6ABWposgfaRFcHnCMlTnBXxbRrjePTMEUFJ+219HvtL3AnJuxrj3L3LLoDQjJ/7hhLjuFgHr0xTNc0AeA00klrfwGl9NqYPj5FxEu9ByCS+PS+yaWN6kVUfzkgP81hlY8bALMyCXOXBzQ7WUAYEOPqLt5+99WEFRskWij2zHLHHDgEy3IXssCe1JI6qIK8g6SVOE/3aYEeATJcfXueeqJK1iR4dtKtDTlXSkRgMq+FYUvnMB2VtSjlkYKL7eBVtXhX3q5tHF9kgMCfUv92oxKrrZpBXqFpIV1l4VmCFTga4xi8KtlPL/OD3wwAOQluaD/6319qGjHwee3anOzLqNun2SQ79407IaQL8mRHOXskYdr7JoDwQELO7SVnf2+E+g2fMTNs1toVAagsbUyZ+IFuieLmI/+pjJFmbRADWA4lcHtLkCY+M4ie3ont3hrHCR5V/yW2UZeFZBCAMTAu9aYPtiDlgo2qK4MZ1/8L4N+JRNLUoNWw2wiqKrNN9EKi+4DJITSIbptIMsu0UyHopbuu0Hcj0fTl/VnSqB2oO4Og9jold9iDr3U2DvrW410yAYoXSy5M1sxuTGZJ96K1CgAnoxDvKPmC/j+pJHWwqUubbF2G/Brwd6YuPztxJ916fMEGXk5ix5Utyu/cf0c4G9N6F2huD9GzBLBkUE6nVoAfPlCG4R+mQhElyIcdCGWc5RmkK+GtpalTE4BIZ4XndJ8dT6WBH5Y2rrCpeCdfOKSn+G0pTj9/yg9FbJBt2daup158LcRgBjNNSCsfVxbecgMaqwFLihFnkYxWCmUuEfcnBTSisNITmk0g5yMFQjtZVWKdUyAP9Tu9kU2EDVahDlS5G8hJirtyJY8KolDB9bN7ANFRoMcMB6/NvViHxbXmb8yOFDHg/tg6SgUHxeolpDpRocXa2HZXAMwCYVvyIe0hegnR01Su/vnQWOO5qpQPf2tZNTG4bLL4A58bs0l+QKpOivZYhAK9k8puYUwQ1zrY+Br1OET1cLOGztn3Aw0qL5dOaIUNpOCgOMFysFD8BcOLX+w2qT/0Hb5PVmq+vZ7hjHr+xcWzYVm5hdZFSkCX9HmNIZdQBkB62tovzf3qK8R3HqHL44RX/H/r3wP6rDLMX6Q2kuXmqrac3GS6BBfRnzcDl1HB3tGhc+9txlFQmyLNWcOfP/S+417As1IMOwuM5dtlpHLPDhlhy+j6LCoXYKoAzKhuLA7DkJeViUM/nx088B+H13U5lxG9OX2fYePk7rWi6JEsNWN6xiK2+g1MiFqO4+Q8s14CRK53Rw1aNrYI07rsau9CYvrw/0Z3GnRJg8YHlFg0mH+5/UeiN9nZmeLK1BFq0Jawya+zxeudNDrX8BE+u/pwdseCMxT+/pUv6HzOlvY2PGL+W5iM5xEb1vwFzyYzFp5Kp/A1egV5khNCcuEUWD9RrFChgHJyYc89Q7KuzrrpSK4vuQ1cUmzd7tA0aoO/jgH5fu15ATQw1PZ0GkecGi1nvDGXf1Qxf2Qg/t9VvGA0oiE/pQdWwrCWZF1W9Kkd82WksNk3LAt0IfbuTBmDtb6SgmWrjg/8TEarEZTx44TOl7NK6urWvnSz4ZV1zjwXGwMqZlBKVzCSC9xUdNwKvxmnugSTu/sVFwn6qA7q4jvD6osNaDmW3IM1VyJH9HIDIkcEE6Z8YutcEm+M1JeeyDNKIydCNgeQ6BnWvE3HCWutFZLx3AsYPvN4Q7H0dFTqVe7XS2svciDOack/oyze8IIFKlJOry9vbNFq/JHhndQyuxKMqIbeCqCCEYh1yzFxtosyXwZPFisX7kmvfQMJu1GYIGXAiWEI+nbkC0K6kpBx33H2qDJNvE8mAyF25aiBsq8WHJmCYDZXR6EaiMiCHuov9OtomvO7xRnkKDVgDfBqsODWwQvARW8QlKJB5TPCzmlX7b7H1QhF+y3xmNtxwtxLXWPcvuanl6ElRxUFI/YPY7EVoPkt3AUMGbhxfTuv5WxMPA1QiTZ0LsgLSLpYRUyj+reJ8kkAGXPcQGmzJZmTtr8xBmEy1GxHHKxHjTY7G0jV+8n/MQc/v31Dm7wht3vxSP7+jllU/KTv2HHXUOLLPJF1Xw0ujCS+Caw0OcqdgkIz/FQ4WdgKI0+RAZrMDAoOKEMgVnBENMxZrcsVEACxdXQWnmaujdIqzSXBGezh4ty928Uxs3f8PkItP+9Nu/G/mYe9PXgkn/AQlRAW2/8ULoh4LV8tlspUukrgLHuclhIXcV/qojiOkmzo/FNa/kRFbBHiQWOGVN9yGFkgJsqCgz26uQr9p0FY8HoYNJnMqymMMeiwgS+TlxKZdvHY6uRv88vOlYi1yff1iPBJH83ghp+9fCwiJYyj/ZOoN+TfmB90lyAnVaFQDI5lKz7PzYcbNDqMN1Xwy2i8I+QLCHn5gADIMf6dvc0KYPU7EyuJTuf0kkXXQpGuNC61t897hFd8RPw8jFp6BCn8MSzctUZiJHVHVw5BWREx3OqsjcL/q1QAHzFdQPpIzlYM4Kc+fACg4P8ZmTL0+y1kpf99SwUD4scP8bQQ06qbpzuI4prU2ZUxraJEsVS7mETubokeGyRg/T9DaTAqo5GLogfynRTTxOusJzv1AFGrjic2a38dt9WC9ARI9qVHg3gywbDeVxLKFV56EN980iVen1TlW6oOUSba53wwh0/hPvzFAgCgtn6wy8DPSomt9JCl/D+V0ppm4d/dvpAdRMVvDHzSZoObgLC2Dl3F2aYM8WaWXuW9FHizRR8mT1xk7h45hDOVudzzTgT5GEbOtiYgPrfAC5+/ScVVnvhQshF9pg7ArNlQKv8DVBNjnQG9+DuxvLTCKkSzxB/fs2uCfJ7RVusC7kML0JJCW74AK/ROSyo2z1mmyQLJ1QFMNC2uaSM00eDQWo1xqlHEOemJbaGA8RhkOxF3+1gNSTjY1Y7OE5xbZRoCfgavfXWBQRbD+t50byai3psnulW+1+tGopcT8NYbDItxkpjOHQAu7eUSiLgsAUyVsogUe8ia3A/UcE6zRcC4C/itzn43Ze5Csfy/Fe20wI1csIWu7NRvsWdf9Ecf/PRz2dGDhrDR6XlZ/hgbKFPnPJF7vfL50TZGATlNu1EaFnTL8hrOy6C3DfJEk0IhZPpfQ8px861A2A0fvFvWALnBTvlRedzeBlbTXfeI3EQUUTu9AbQT+kC8/VjbBCJNoB/Pav1oApM++BxSaJzvn2Gj692u9dQUb7crjGjvw3e5yAJr++0LAK1nptsQS2D6EaeYFc7l7TJindUfZE+7Yjbtbs2MFTiq38/PSRxcXviOeVmzknpLDY1tFJjejZz8ZZyE54snB1LmVTVExVYHB9h+HMHHYvi8PSGgQD5Uj1/vttAOW0k6GFPN2+fRdt8AhSqwFTBc1Qy3NXGi7xPaXQgQ6pbsix22DAP6n8aR+YiOgN1eesXbTzmFiKGbvvFt+QS5MmS+DNZNIx9bE0/FT38oykGpi/R1pSrTy8CygzBbNVqVzq4qILnTVxfCWvLihM0JLKZbzCyEiwEzt90eZE/cxnlV6CwZlbMrjMGQY2u21ik/lYnRIiO+vyxo9oWO4GAp2JFwTDl7Ye1s6gREw1U9YJ1QL0W8sV4isRsjMeeNelY8zqBM8CTecCsGEqeeXx1eQZg4JnrLkJCKUzm5T9qEK4xm2nTskTbplGsmDCC26QPflvLly72Zxk7T3zGAfWQK/pleJnOr57tI+KhJ2u9kztAbEi1O82yAUl/W5JKTfDu1bYSXq/HoT42gD6Flq/qdUmXYu/UJ5GuFqVdeNA8/3UkXuXqzKd57Wc0XPhnxrimdohqKag203dWoN+5/O+e67Hnl6CQyymMSC2RS2XBdXNTFXqnspoiT6NkqOVX4TpdvDBHRBXjELgmEcjeq4PVnFHCB6zI/kDrPib+Zx2ugl2AnWBV4WQPYfnAKV4hYRQkKOXg33NkuJrqfB6NjsYV/jxAhR++q3bCPA1DcPf6jFYw2q7/aR01Bd6muaiXOjIvj1A7CJISwma4dX2IFJ0wsAnYBucItQBNJMr//P+Bb8ZnaxUuIsCtOGGz7tVPb7pQ8zEQti7JOmMMF+bmtpkUfejOOYRFJTkSNuyoUrqBAeb2eVVu2aVmEZy2xhZibGCbqpdwiBt3OTfAf+d6xxvJO5DwhwZVA+C3K/gMLV1B1Yp/t7SU8BXSLc9t1r+HI/5x8sRpisZDvmlCtzMqqEUZXibyHmp5cpD575rti8isoVzrZIdVnwnASmBeEypjFa5VQXeYzMeTBWvLyGN3EBCJTdiBvfTbC8b3N+9GVVYk+SGaOE3DR4PAXdfue2CQARBKwqMpNyK0MzYeITVJw+jc3fF3yiIT/DOmLOS0jk7lpW7XmKOS0L/AGKd58RMg6F0so7tU3MZxjnh1rBJuc0L7uCIeUS4+TN4q1Kti4KqWAw1/zoaO3CjVXiinkLtX0kZ5e2Aprqm8Y/r5iNEGW6oANBbxJl7WOuFt15RfLEqMXhWdOAlgtOblQSgZYLCJnoVpdT8gshmp+zICdfkrvRdkkxbWAYOQLFnat9EkXgw+6ogB4hOkhxR7Et/xg0WSzPBxYjnWRtvERV0malzD8uCtmfZIfpx7tYzxmYmbB1P6nEV3xeD+/9i1c5hjqnNSv03H2bgy+/JfOhM4JWzE1x5CfyLX1HcJSUG68pdyHBnfHtDoXEzBr4D3zwsPPGbcUkDgkk/DC2gEPbmwLH+66+jYMwhYpF+uoUnwYHeAMiXieH9TfZvchZ8LAWnrbXBA3rfo3tKG4HC3LQQjesmQL1PzpVSwDLChQZlqER+0xLH16SSjwftXKvNL7UP1a4PXGMTrGJ1OXlye+8ZiElnQitG0IGGmAAnjfaLxn/Wh5c+JKKbnKfPfmRWaJismq3BmXgOC/0wGXoiVgPllqF6XgCMEbISq0iyGz+vjj0/f5jEDID2kQnnIhKk32P49rBgdyd4H7IhY1qLcxLPbceVdGXoKT1uFutmPeBPg1s3fjlqTWhw9GQ8l6Jn84gxePGtBIo+b2xou5LZbd1oRvrbk1gbVDVcaqPJUnudQ25w9GCrY90/OwD44g0ljAAVvUEyeKdMdpaC2o+ridDywn7Cl35SpNJN29qugyaeeCsgDmpWp6zoHE6KUZenlTtBJmQVBmcGMglFfiL/0NHqFlDluGHhM80nk2rbEwiSWg+6X07ftG7c0hhlDNtUHX9lIkY3G+GYbLTFg50xbRelNTc+1kjz169hb3PttlBafKXQCu7Aau1xb5P10VIqzOz1Rv2ZjbetllDodx5a5a9y/h+ZtaM8CdTB0PQMFLtg+gNLzRuyTg2uYH/77ZorrZZpOlCDSvafSrV/bBQP6U3EheajlQ0wAHGHC3AKUfR/Pu+YfJaewU9LsVuPi/zG/iy4lHSyFQM5UnefwxW1Kg0cvQekDqpoK4Y6f1y4TGzt2KROmlCHdnP0aKO7QjcncIHFWLZ9MX+MMKHkwajRnCixVQw26dmFfrIzeqhL522Rv6r+GddqKjLru+j6qRN/6CD4pEM3+pHRXEjHj9+0gX2hCASyvFB/LtCuJO+JLic+KJh8sG+53WPRpI+VbphA/ByitiE9mCJ7Vwio8HKtksVV76WoEDVpBzum+Nf8IyK5Q/OGES1PAJhMyywmxDrbj4HOFP2pifFxq6rj6iudKXhK4paz9hHbES6IiYcIbebjCvMsUcVSB3EejqJCU1uF2RRInMl5BnV+6LNO2smsk2ugOgZdbqIAf9AjEO+4n508ujnz189jxtRSyZEFbngjlX4bnNPKIGvVNeEZ8vqcPNIrJyc/KWxOrOpyxSXv9N0vakwywU376yl072xsDx+8ZFK01TdlHoLnDsDypg2Jiw7aR4G37GA5csmoMffrcTyhIWys6X36bojKqYKhA7odFqREKUZXmI/0R5em7I+CE4ZM1JKKciTkouhc1KBwTci7pyJMsOUoEJmuDb2hjOlmwk59oqEn0gNMBi19k3jxXkwGZ67jcwXXQeJZpNoLeaWMCO6qPGY9xLIkROztZStDFF6NNV0pVS5coL9kWCJhyBkBZ8QXlAWFBjuFCjCAKMQBxT/hiZDt+KZYsnQS0j8pIEqV/4z4VY3qXrOgjZ/vSi5Qlo0DLBD4eE0t+r3WmSyXBvz5ake+34fXP0XpgyUY5NdpWehBSHmtgCwTnZj1EPbEZncFgjWAqflSvdt2/0Q3cjj7FvpN7xyJA75XTZgFNfg69iO6vUJS0D+6OAs7ZQC7W9B02ebDPlOph7wSJxaWcLhvs6DgeG8/OIlwyY8sYgwL86v+nPNPcL30TmPun1hpjwgc2z8egb679UCL7Av5YY3lffJT+WDSDHhiXMWCUXxq2AtVShnzWl7PghCAqDYhwE/MCwGZVbwGMcNnn6n/J5FmluiSZu+FtIGqmGAMjJdRSYo8oRDQ0F6Os7bKxhCCoNeoLNUPp4az8bdhJPmREWVlX+Hxd80R8QcUOMC4GR/WQxDZTpExLh2rBhf6qWXhB4Qf1X60FyNLsCR7LlS2Gg80XQhB9ocQ79CsZhwJKVssAZOxSsqz0fpJDyYDg9uO6PSxdQmnTSpTcibOOVyF4WkE90GLY9uQcuXKon+XD6mpNVet6U6qcrjoPEBjq9XyApbjzs6RoGnQOg4eAA4GIheI70U1haNFvDfcroRRw/fkMgKgiOJNXHSlI8dmKdCk/WWtF63q/34RWUyjU7ftFqobSxf/2yqXUI/PXBxBuwQy8FVRTaIOJH8rETJw+HNWAgSahM7nMUch/wSmGTRh8luaxXFiMLohGY9qv43ctudcq/rAn8zK0brHZthyhDWnUGZjtFFfA+da+gyAciIvArEQ+vfLh9OjHGXfwi9YL7tgF3TMaIp048B/fx3ICPrx3QgFTuu6KUVa8xEIGJPb/Cm6ExP3ZrMdTGWLQKPQGGZDtPWTIH5MIbq2L0FWUEik2cD4gW/+k92ZSQMAKYAmQx6FJ9wgGFrQlgViuIEVc0kYeVk2hxY62ovad/qzl6B3dyC568ub0j7Szsiz5+F6mPf8z7nezW4mBl0Dc7VWuzTOXdadWxzQmHMcz2f2U4Hi3XzP5EgNP/lY3wRts53sGZ1UxMHzN+szb6Kcy6aD1pW/uWdgwNoak/Q00j31TPqSu3eCLmfbbzPL1GRQJQre75m60GvYnIdwuQK+pNZr14xOvyfDTt+7ngxfrBqAcx3IU0LufsUL5OfDzYe6bY1CiZ5zWbaptguoXA3L61TSQeCq4cU23C2CZ8qphF7rW6d91mMywFLRqL2v/aOQvDDyom2VH1zLznGLqyX+taRbBRRHyTA7e7bs/HGYo4nHLQ+qdx5EyJuMvyTJ91cho165v/4CeMyXT7sZA62YEAAO8KG+gRYk6Oo16pP/0+iCzGsp8Ja7OhBs7g1y+Tqt1jqiEe33T9gniFWItDV51xXWqatHTMs6tH7Zl0kQXQO5AUobEHvSU3J4Fr2/cgJuYlggjKSIcCFmedDAX2zt0OgW9h46bWgWG5A4HDh83D2CD3h0VZDg1b/irvct3f96dKO7rxd5QwmJ2N7zddALpAOY8qsa//xvuCtC274aG2cWNjM2H2N8w9/cONpjbIKf3NeJZ428VXvAbdqG32NZQDKfk8SqOMyBDO1JYanesAnkFV3egInR6/CqS3H6Jp6RD7muYOGHegI5sgIAmenc9cmmx4Hv0HQKHFMkQXPZGP4ARBFE/+PfgQOAxSvB0hs3GomLPGAld1B705mOzbsqHrOwdBsxeVYhZ2HLJ+oV2wxDpYiZ5rkCcHSWxUpf8M9YED07zf/SlcTQKZvXscNf5r3GL83Wx61HE9vpSHF1dGm11JkUkA5yImnZ5oMTBg8CKDNo4jszUaK3/0XQObKgupCQG0RwYB5SEEFVSTo27ceWPdCnr/S+xVObwu3pSJNUr7BfTvEM7+RtrjEM+2CzBodO9TYayA/Mu8qi1SCo57RAY2PTgEmYyPiQGNo9SkXsgI9/bBvv8bacuh0ck0xtIBXvq2shSBzDTT94tmWt60e6OIOG4akzK5vhQdkPsfrlxVXV/kohs+nubgUFHOeTWwbRATBl6rGlX41k5FxiDekt/eA4LsKcy24s6Xrs7LkyeJTvx3PvNHdTpFi4G+aGwHTxH6QYoKYr0a1TMNBg3oUYpggURGK2sCRJmUtUPk6WUmimBRu7jaleRo9P/hJNXSsktrnqY3X2H2cUz3+wXh+PTYcfdjKViHq65uSSkmrHozGMnlGWGhGMnWDKapuTZKU/zlWko4o8/XAFR+Qg30g3LgxVEV6cyERwHsOg9hBjUoXZ5qL6Tkq32so3f4PKrDT/3vr3b0yI0ygoU0GzHY0vFIAc8ZUD734S+rwmB3L+oKM+Gcx2wDDl5JCwia8jMRw4d3QksTeadAdGtCnorhd0Jc2Sf1lpF/RcH08an8HsMQv0e7W0ro9UjGY845JZu1nbsktGBmym9UDbBWq7uhuV+S8XrM3dD5YACyRcQ0QnEJQiOPuSv+lIsT926YzIw2gh8w8dh4TTA0LtghtPEJBoBerxeU0O4dkZwpkZRfVpo+ucmfgWWx1pYVw4TkESbueVjBp4yC5S9tpLeSv29hKDDBCELerT5G35O9mO+Fk1D+2XdX0ZgdBB5QqZuShwBHLTZzL3PBm+3OQT7Jc0d0hGMORZ7seiHKZyshX8YKHtP7bZ6GtDHu9196WS4wh1TnBn/88Pq6IocF6cSKMju+anCmnYk3dYompN9yDnXIjM3hRxL24h+CUW2i09Ae2O3f9xkDrCONVsmDH2E8rqtHiRTCXgP6ORHMz3ISqWzakSOsBlufZgrVWE1G+QOmxbnencmb82V1N3ksNmpzCKPbvI6BJPDlcevzaboqJMXhMbWXKfaiT2aOF/H9FRHsD1IIOAL6Mha7ByaU3NUvTrv3xVKYL+r+d/AtTOTwK5cN2Q1ytJxMGAcbFxaR4y63K8fh1RukTeKeua+GlKLM2DyiJfQMCBsJeQ9AEMnqdSc9p6k1FnPWvfHQAqHyoXVkuW4H/2w5wPARp1EMEGHkSZJaIlkMOLDAsu3lEimviWPZ/d5UgK9nsOG/fsQN0v59ubho9Y9BDHtPzE3R0CRF19FBSjBTdbjpF/IvEoRyL1kQYeTCtQOrZUk1JrXVB99tAX6n0k4vSg6vH2VSDOLyZsEFKkjniOuXJGccxjt85+GuN9ienqk1SZkBQYnWcOg6xOMtF5Q1eplu8mlsW5indtO4zkTDLEdp4EoALy9yJ6bdgPTtIxMBfIu1T9YNyYfwvY97LmIMXiCoJM/S71bBAZz6EK+HLPAqf8HXxDCUd8oDbJB44TToEBXZsddmr6wcEwBnNxwo300GUdqCf2C23xCRAHLwNx4samRx/65/s0PoDKabpKn8rXwhwzAVNx9KpfgAinyeNkLH3oFACL2NQcMVaifcgpTSL09gErJi1pdqBOmB7L4uvfVoGoWS25RgweWa5iXHLKbgB6FAQI0XqoPldaq9ga/lw3Y5gKMmX1zclCZmzcMlrJPIFq5Zeb64bW0uqbVr5MxobuBPzWg5LQiQPtOhs6WaMgYQmt1qO6ckzlNpbxEUZy78r9m/pdkRehKocZNbxPKwDizvhga7dyiAvj7q8NYABQ6ndOeNcTicbAHt9QNou8s25xf9kaU9g5z3PO95sqq/epIPtxa13djc1nY23kl1YOuF3QEKWPuSiigLQ+pkv+/bHy/k7jMe0gc6wjH8offxP9vJqrOSaJFrzjrYsLBTtFGJwrftDQ5zzNv1QWG8RmDARHZuKTA/hFOJFrqncw0YyLPTO/3d4SS/04in3j/+Cfar3Oanwdh6nRwnmu5LcLwV2OZxVhZ041jpAN2sXpS1J0RbrE/ivNx5bsGHqmZEp/++XJRa+0Q9kitAbCBG6+d6xxwjRdwnIt3xCZ1cVrGOBOexj/uUuqyI1yJHJEwL2A7On8XoKqbKKWlFs/EhUF7ySP4xdM5vFkAn/3BIzpyBkQbqaUKFROc14pzZbXpCQ747+aPVGqETCk2gxbqWvnveluawPGqTtYV5bf0X5f+oPU3pfv0WeRSlt9XdeDb4koRA4sgk4jYD69tGuV46AgMqSV1msStEprlxeqg6+lMFDTA+B1LYDdnJLVJBFclVwQwI16LLr8PNSPNMB+QByPG9K1Cp5zfHBNkuWwp8uYUmgz0cCp4xpg2VweAbTDlXTqEecW6Brek8J8sNO1yg6d/eVyW/aAC4Az3kz1x27vww+BZ7mLLM/SfFMGV2OfbS8tLXDX5Yl3D7/y7bnNJ95J4PAVNjzcq/gijW3hoEYzbULKIIxNsKPiqeA8Pof3BqTkrr00avKWyU9KNTzVG2/uany3xh5/QW30uRDZ83JKS8u2gsYCOCjbuHJcBzkZWa7LwZ58lOg8p4Ua9L71IQh7KJ8GuGRCN9xWhU7ToOeymNKdXlqDi4fnvI5bmYYSjaH/B+99YUR0UVebqVbxoJpgYfplJrSkcLpPtnxj5AFhcRn6CXC6ssBgVthS1Us4Sn8MK94j/TXYGiqhq3E6w9G+qTG5EgB+Nd3P0vYe7i7tTcYc3bKsHO+o78ij638R0Iwx7E+mScA0527eOZxjpKNRBFWXTHE4R4fwITP9nY1NRlVEIm5sXr2voMC8YdmdF2+PftVc9DeLMgz+BpKeSqj5mBKGnXgh/OS06QUULtX2Zh0EtALLpOYo4aqrL5rmwV1idGjEAbdD2pcducGF9RvEg9VrhjAAsGKZBGPzIGtp25Z2eImNY5h9X1Zk6ZL6EBL9u/IXMxtk2M7SKOvfJJhEE8TIRRuYlsEK26lbHf0bY+LvxJMu/QxY6nn2Be3RYz7gzXI2ux0W5n7kPhQxOpEwboQPN0tghnxVmK3NhZU+hCpTHGnn3+ytnEtPNM/c2qUtjal3/OhGnoRI0ub0gqavLhRHrYW/mpcwmuF9ev/o2x4qlHdm3olhC58anM3yaLuFfcga2exwEY/MCoAScKvxpC5QktQzZGntL2q4+CaOfnhw6EwF9+aHHdFyfa7unV9BtWtmllmhtaWRc8n0S+hJWG/Z2Qm3txwVoDQQdzYeENSwXQqo+JoGCkK/G0e4iI4D+Erour5fI2Ou598eZRm3Ps0qq7KeFAGPQog6D0O9DOvdiqQ2wMqJKll0I87U1EhlYo4fpSANIJLJZZgodKRMMX2m/m6SL51q2PTW0qA7zjqCjwck3hFrDIIA8CerebRhJbhMpaUrTd4jQ723CdBDemogsmy4fkDgiG1RqxiPU3UBJH74gLB0Qsa4OOUc45YxvQTg3xSAlyPVZm0FGty77hKQjdLmIy/soBOKoBls0I2x3/YIIofTLSe7bpml9Ilyoc5ypaMRlBQA7qnsj26yfoskszbpXo4HOGFNhls5Bk/wbpdSBMNhG6i/9/uupA8mqsoDc7/uHHPXsHB7YMN/75UR2tNbPxeDLMHgO7lnryXjpq8IzYsu5Zdbr1ZQPQ0Zb2HxKdOVR2TrlMZLIk1slZIzsKSUIhAKIZ+S6X4oY6wTPGj0T9DmL7nbBX/GtMWiHOas5xbuSZUoHAKYRs9VpX1UHkxxRgcyZjkHU/sSub1doskdwHYp/3qe3FqruD+uca38+BmS4A3IqkkJ84G14plrbnih1nKWiZBud+dzghfdBzgrDHMCjfeGdtMR7jEul18qFPWMjpc4Y4CQxGc7+vu2DODD+knLe2kkZukDte9N2fUHcf3Euo8Zx8icQYU+2TxVUSwkF1lVoZMRAlS2kd16aGSdgWf1ireGCgrZ4QmB2HtX1bOslflk6daXqXyn1TndUwTNVuJCkQjVPB951SFUc4LE1+qB5QyhwATT4z/ykqxXAqkqzRpi/g4SOuuOyNkHqO3VRAuxk5wXOk2LD14HpRituCv/Dzb3zQTQJBLy/Ilczfmf1rHi1RvA8kpsYMH3fZgrJ2QQvnC9/qEPiRVLAdxG0B4YWryG4t7Mn8EkBExAYbl2na26qiMMMaEe9tFLemfFVdQoRDSGlEsGy8lLfdyPrcpAFlxoHXxicNILXWaFr+plwH8Uscdx2eQpjW/6xJZ405TuOTYofzQGN2VSvE9mcqTAfPxgvX+ItuIvGCYQ4yWwLd+ZryrL/192TM1pmi3w/OcW9UZNsLXu7wIcflblRiBrOPyOOKpsLllxApAMcJ49kUIbJnJZ9ds5ovLeBwdY5wRFz/q3EevUYnTcOV+FPBjrUUkIQa9nEDnvffs2azq9TXbI6iirqOLSJfP88VhWqW4IMYrRORE5HwpK9vCfeEAlGtCaIwM9EDJBWRB9bv1MZLbGsV8TFjeNN+S4IqAlyIZNNG5P/iDFGKhcD9cRIjfJU7P0qqLGdX3VZREjX/NVmSI9RKwnIF7pPHXE3tBWNujhj35gAa+PYWVLDJdrthyvfSk5nZ4+38+XOTUOPpBab/Pjogh8eWjObdu8HpDSc0nwv2FwZMhakZrkh2tahNpbeXTI1uyFw00bKghMihtRkjWZtuy6pcebf13C7V5v1u1XzRkyQMNKKsvLAeWtrfKwBXFC0MJVyGMz5ayzF8lUGGTBEW9s694+cLqOa2m/wejDkYLuOTLzUbnlT2ukmKHwsBUTvfA9mNRFq+6TNlcLKF2Ez5vTF7JIRsT1EjK9kTjwpehb0UHNXND2A5g6NuFtTyTkbANrqoyyTuY2TTQ6GM4V5CjTPIeuClzE1ijSZACQztIoEwICK2mZd9531pYEJX7zDDSCgUJL3tqffgKcCH72fu2FyiMcC8o9jO9Ss+PiIejs1wt2P2pjjKtCuz8nSCepo/lSxhxDe8ug7c6RNLne3ewhRW4+YbgtXnOgoSimI8TgVWAol8VCHyJXzL8NhiZtX/hUYmL0J+d0RdKTMTHCEXgEkC+pFUiyT1B0NRhiITKL2aMaLHZGfMgsNcVXSd0x1wpdmbSIvK+lxXM3OFgkR1Ujk26oapQtcaX3KezuXDFmfgKvphwTynAf1nZdAv3wvCClIx9vMAMkp5DKqKTrAX8VYqKy0YikvEgjX/XqsfBY6LmywC69kqimAotK/VatPzmsFFmhDp8cl+v8pzu0PBj26jLi851ERM9kDyhus28D/QoQjYI+cT4KaSQ0honZn5XlPedcmp7bHReDcxxWnjdQoE0SJj1d807tf5kW4VlLwOwJMhaUBqo5a1t/7XZ8AQCA/wg/nMyhjqB790/iGptBB+utKlroUxV9qqkR1HB0ig5zZHPGMcXhFV8Ca51eeRU9MCYlgUNKzAKAOkbpVPKnlquT96RoHlz15G8/WN+EpsZMvlMEyl6m7FBLrTrOLgBW52Fz2VhCFYBjfj087XQC8C4jECEr8ogGrxDbimrFlXZNLlVxsY8+R4vgw3J1iMIbqAYDgJb0tQb9Bs1KpJatR3ZI3bZZlZjJkeWdmQPrUMUpCp8RafY+sOrW3Jei+DpCDP9/wDftwq4HKIwT5CGLg/X5NLmlDu+uRIyZDQG7cza8srwaY1SoWQ5Mxtdd4UoZx8/RxhuVSXV54eAzECP2R72LuF1TXPM80nkZNiJ79teYtIn+f4AjiPT2XPWGJVq9BkxuEfVhP51JnNjI2U+xwdSSEAfVJI1kUYJ7k13gQBc1jpkemUVF5iApvEiLGGKYheRL/UJqZk5L0H8LHWJcnsJFFC0+kjF8tnVt+TykBBWeXHC+5eJjw8c/lyEtN3x097O4Qq+xT49o/r2XS27FCvARNqPm58uR10rxMdonwR1OFHDaFMFfXczlbU1oR1bt5/+UEcH9uP32ZEGorJfpd4ByaDFEsEZX0wMaACbnI8bYGsJoNQ4Qi9KOLDawEjiLd4a25Uo9mVp5RIsOxb9nEXalBe+7T8Ivch6MP/MC/C35YOYWRsqo0V8KoSI9viGxSCreUp8aAoo1212cR6RrsVjr2VFhD7SiWrh7GiBGUrf9NcNzU2L5vNZpzMiDG/311dh7RR+jfeGiLkizWtuzK8qrKetjtzL2MmAhWGb2C/CdTfDjt9jaCKbH6IinTHZMcDWvio1iVP7jCG9T2DWrQzlpMQL49qCJhCm6KjzPfkgyPnqBA6ry3cD/0H9B9a4VzqUClnlvhnmd/M4byjplxlgwRlK5m9hVh7zAT1ByOJzu1I753NuLe/TIdg29we8h+i42MhDTXJFd0wg04ihJoS9n8uVWqWBCKyYX7kCzvzEdryL/hoXHXrfoodH4eNJlnsmxPfB+tfX96H6PlyV7hfzF5C8DBHaFcQQKmmqFGG/9PPXDvn0Ide16x4UOOggDIURnGpSRnEiORUqaDvAdk9TT0d+j8lt76miw8Scz7NeZSIjiX9rRoER3Ipb5lf9pOoWLa69W7mYevJsrz9twtboN0jevMgfUOK4sIHXJDhi33axNBD/dq0VbynD+eashi50N9SiVzfR8IryylxcykjdFQl/Es/+nhCaymfajYJOv1kjib3waDu2oeGTVuaLgx4YOB3C4nC9qmqaktdXjAY8UlYnHvjg6gjd04FcaiGvodTgsxMKAh65fveU1snzqRjPPrnR/hTpjY6oF0gOy3O8zmQaDn+D0P3tT6xxVVmK/RaB+P8jQNe/wVw9oMzwhljdsWQtBHbluiDCWEwY4M7xGtDM4YtuGZE+wl41dsDBPx6p9JMhr/3tq1ungfEze1tmS/9aEZks5eycQO38nJgfpwzfkJw3L7zaH+TPNgYnAibHxy0hCAvgQg/sQj9FiVqwvz0tahh+B04qmlFITCwbmUqN/O5lWIZbRhGmQ7VvYX/CJvbbvFgdFOIDtQOxypH0o4LZ+n3oEamrc777BFGJIQkRKOz3A1q5mbitEslYK2FmFbq+qGxjhH6fD3Dvi3g8PpnpNsekqUbfCCP+6UiQzMlWBakddjn3FRF6eHc57UBmucDfpjqlJZ9FlamBONL2V0L+1w908ctrLGn+ZDHsrIXMhmL11I+Huco4t8R9QFc7Qei7LxOQQkUwaGUjztAbJ7qFzLnLG3MHC1UnNqekJ2diB4yFGIZauxzmJLVEHjN422R5icLx5NQ4e0Yodox/8/3w31+ZEUQUHNa0cFf9/MFu6MSUsq79Aw7FE39ZV9JCp/qZv6vRWH80Ma5a/om5UpPLn2mEAApc+20yi8ciuj7TalbuxVncxjmsokQEQb4d7BGap8y8aAyuZa1ao9i3Rq9MrEGNhyRsuqgwcdommPW2Q/wUGuzRhwbhV5i3wCb4M+WO6lvXWMkfD0gYGAJJGfIlTS9LJh4J/A+GWO0st6eELVLoZTDwc0tLoC6rQaom/XXj7NoO04aO6qtZTOWApl0p1obgcxeGdgHIBm+MiR2xsXtCeG+cEoT5jQKOrdeLDd4+BESPUqxbYxYX1o5Lia+KnVteMHRlCqlE9jgcvC62vWkUn2xPkptSWoZOkCNk69JfWV+0ZitBkHiTcxjIkgaaT4adwEOgOxEOCnrZWkMJkdjgwYC7gEMI6PaDw5JGwaeuChTDt8pA6bVuXu6wjCPpVVnMAUj2zbrkQItpyufxhFKwR0NBiyrtuo7wUxj8/E7PMLlZZcgRyPfMvJB06zt1dDA9iCp8f9ZSiGpCWU+7pWaDI16yR6FHFTjbBdzqxHZzIBDp9bstBMb/qEXTIFs0+Dto3/QbaT0VmnR9Q+C9abMeGh/mz1w+p1m9u9lBUkocYbEfI0PREuJ7VFHEGCmC1lwGbK3xwg9HukQsADV848hsdKvCEOxO7ztVs4tss3X82OJKRjz7wNHk9h887HRjacldSeDUyl6Tl8OhWsyqzXph3RBnVYMlWAw6YMKNf7ovmDEd5MGfeEsO+JzkcU53kdA8yZxeOR0xNsLfSGR/fZ+66U6pv8dLwvyJoN7rxzoG10xU/mOPsSDbRs0xW8a3Kqg2WVkL4HSmexWbKFfpb1PaR+kbPlcHL+uA6iDl1yV43z0GTwkgpIO0SBuKpdx6wi1EhmBMLT1kS4OUwFFedPGexXpRJpBu4C015xREmRwPK7g1i0lUQ0HxADQ6Vc+uVsLaVEl/Dt2hvC96E1bH7RU5JEwzTsOU2ddWXsxjNB4JDYQBf9cv/ssEPDpkXxVkRsLe7AW2ddwdgOxqPU+wMA3+U6M5X9uh8UwH1hr6bVbJXIxHHUI96h3yVyZynQbYyy3+vp2a5/6GyyxGbYBkBSUfC/7hpM9q2uYPITHDQ8rlB9Ja+oTFriW8hm2D3LoLKJ1x1h/5TzZ21W5FMDbh+7vTS00mM2UFNUtByVfLxo999XbbBjLZ1rcNGVXkk10uaCpGBx2X1Js5WgolqJ0OP4wisAd93vURGiOsW77/J7jQ0FVnIhyinCk0/3/IzcehoHP3DsUL4re6iALW7uVaygnYPAInKVSOxGzwZi/SPtN4xaWBGos3WgVkNsLYDhbhycn2YKcVv7dHXMJdnB4q0Ruykr+ji8PKekf+VdP27vRFUc8Fm0leqc16WMjDlA7ycRMIlpHfTdUVVdVSM2QN8RtHTYEpumPKfPzuX8oTOsv9ExhTb2/b/l8Gjn0qJe1BgoMVyZtSty55+385bK+rhe7wzD9kNNn7i37w9c+wx8Tme6fbEv6GK+njouM7lfNdJoVOglXGfs+ZNbLrph+sjWyFKknKWSsNvsGz7Y3LQzIoadJtk2gHRe+TbJ3Kkyulh+rfA6/DZ2rA39KemGm80VNiyvdNySlbmh60rP4fBmu/bpu5wrIYe9YL1p3+i4JvDn1wSL8dBlsQLqE2Fhcj44VezWWllgthah9Y7eqGFHTNYk7RSYX6e0c+BN+CkVyxuNRMu6QiA0vCwipM6aczisnM9NftpATs3eXNPuaBaqxgtDYRuO2gL85YKAfc823It7D5gMqIVxncwMbIN0nIoHcz19hfCSNBZkfJOH0WA8FaE3j4pqdSu47CBOH1Jvo0ZEmQFkOmko2dMJpDeiIjjztRAX28/kUFMQe1xTGOJtuJk+1x6FRy5yg1gyv3lYTt5yzfbDBKwaiQflT0xjuRQpDebp4rgWOa3dsXZlMVK9VzTX0KO7KfNAP2Vmk2hHmDGtYbrhhenzDVW984k1ihRm2RajxM1Rm7VQK4eNpigsXVdnHh2vrg6kEccrG+ieeEAJ4A5wAVWemKFWU+QcXj0mdiQE8iBlHcWgAPO9T2/BY3oTGceLbzZ6PCFekwA0HXskqTtJJ+AYTCutIaVS1I2Rpnpaxeidc+eAXa3ZMjVdC1QEFTFdsm0xifoWaBqJqMJCbXZY+lzpa3HdHpfF/q5fqyfOD8zjI/0uuFdy4wcSgv5GdkIj6f0aWr0+RZwGiaDgaMOnMt2DoNGssPSlZA44+jJxiY+IharL9d9tckIPLpEUMnnq97wBiVEj9m/fy4QcUJAFF1kn/94ETIGfmYtLKHyN/5DGXjVaOXkq0FqUs1WvotvfDHLiglCuPJxEbE3OlNMaOGjT1kT/bEc5XbwtGBy8IyG5ZkAzTULp7aHyc29HP3N84CSCDGoaotTvcnognAyCR6qBqwtaCmLB9fBl7OqXxVLvglCS1RwUouRX3tgeISYTFvQXJc2VDNR7Yg1mH9stUYmoe20oV/DvU62OBs1tv12EnBFFkx8Te0D9O8DLjRYyK5Cr8+zT5cKvJmg3eP5wvU60AdaU1GnY/125Cx6Sq5aQbcZ5xYnPhLiShYo3GRttjCDRhvowF5Ejz2oV+beldj/zmx0mbrA+r9Qm2aNGcdXQBapSRg/2JGWDeSHgTfS+SrI1EIcVs6mlxzzPW30g9IDqXfhGWvl73xXPjt4hyuvv8ctYZAdKtSdh5z5rw4FfBXJvxpLsdAISVcRnsBgcgYF6glgOpiB7lteba+A6vRvCJzt1snaODvyPrsjprKv/N+M0qZ477pyWzeMih7QLDcEkUR7rsN6EwbdFvlIvH/HuxGlqfCiHIPKYSsvjSuFpAx6ogRPQ6iaSyc6oDHCg0NalgxlqFzu4zTWDCGGUTWengr2ARw4WcFSI3esfoRoBDlR766MZAUnCcNZxOusNm6B4TV2KJW1QjRnPoO2rMYdp4NnnubQjWFzFXjwJnyJIbllZgnUEdhzIKJn6WO2mttEI5IFJaLGNeOO/nwYNOqHd017RomRsX+qPSA4crRSsabbTiUcQycYmeOGMCWJBw2Ls6vLNzQ3SvxrSN/rciYIdjQtMXBpsav4+0FQFe3q2Kyi461afVyXc/Yh+kSHAxupWilPm8RxaNcJH4zJkeW9N/zZMmRBLU6XAJk7pakA9PZpuebcwip6jlmnIKIrhazxVidTmQlQdUfm6UvEqVRhH2mSgKZ2VRGQkxSBjMWFj50NKzyfh7SKB0Db3iSsKDhPbw3Kpwjje8cYgfQW/vuwQODWPEjRHePjr3p5LuRKC5UmUlqTibBnmIy+SD+6LvhucTsEP4FeV2yEomlpzaM37Kg2DGu1ReMJx5Zs6De+EKShcXyuYQrZQQh3twhMOX6tHAw3+VUoM8g5ik6LWYCZhNu88lW/d//jS/YyxfLL5KLhJUmG2SxLYbrmZcfb1YtQh0V6dmvl7BLue3LhMXQ/tYKKuaAuJEClpm0GG7YfNdMGAuwmFU8J7A0bA1Q8xn50WtxnPLRUvjLOdpOATID6HCi06NCoUc79uGF/g/O1zuFHRUZP8NlalclHuYSvSx9f7GnYsr6oArbMCFKjsbYJhnQW16P1SF0m5nM06U1AQK8dkM/Zm0W/lbeQu1Cy/blnDZA5qd8yNxpf1Exy2C0DQO/XqZbEFS7FDPw52LBjH//oP4AJ0ufgWp203k1Wf53paPzrk0kAO9h3fU0JIbxNDMEFxB3Bn1X1B5YTEE5oA8mplL55n54KlDlUJwf6mLI+d/wSAyOldiPvlw4Zui7/cT+CgGV0VzFQHhj4aaokRsaKL7gWFNCz28QnTs1Zpglt1Ucvr6CxvvGJzqHxcfGacVtbTQn52Zs/mCcWVicWvXpIt/aJ5kv96rXzK83pq8LAv+woogzL9+6yVbUTSW2PfX6oMBBQSB0rsbgw1kSFDynMPavDcbfheoXsbTw7Ja7hvz9q5S/PfC82wRqrtrY32Q/ZFaIMs/gSXF9nN+JWN9oZYeyz9ZK50YJt+BpkaKShy3NrF6f01tm5ChaQkqwviEoU/q110T+ThOc3JtXSg6sj5dOzjL0/hPZkOVQU5T5jOawHsea36BaSa8MsdXojiLN98w3bMT5g16MmjSm6+q8ATAdT0B+dv+lLNdSZnG1CMB6y7F2r10TtAQ/+Bzs6eSqhu45OsxlJY6k7NS8/ExMN9WRyDY3Mq3cDNdhzCI7PVcPbMfh2RlaXdX1CGZ3PanK0PHybXtA6s0y8xb9N3fKsbh4kDdNe+3x0duDtzxTmYqY3fjo8PUgh+7LlXiBCv9aaxobmehVsUGtTrCzbTnI1NAItKHESMaz4+/IN8+Bvven+3RCPyuwGgIybzb+HSMVZ9CKnGT/wGCPbEZiXGAxRQMm7uKWWthbC0vmDvxFkB2lpNSQd6tR12JadK0f6Afyk2ePgwEUc0JGCvQcxAw5ng54arJ9jb7sWy3fGZbIgkWGZq4mzlNX/F9ES7xH8fwWtLpUQtcFjbKGKv3DLrRc7+EdWbbPIkJuwjZc7Bx9pOuXpb+xPQW98lsoWuM8oI1yb1uJ0yxyJmfrL+tWsvF8cGALk0By+8eyjv1dl/uweFjyhFbfI8qRpyXHRGF3UQnhqvvcYadaaejks7rx+62LPwwkg7cgKlbch4fxESH3Rh/hLIOgYCIJ+Iw0GVxZP14znkIo8hdwGOOPj24oRRQubypqXOx8DLgBxPfIBNNpqCVlTOPb9sUHThJeCWVIyalVSD7Ghw2WE3+YVe0lUONOTMssKFg6rPVA4Fbq7nSX0ZKPwAXR/X/rAMM0hRDcOzjFbTfetQh5iTPZjxy07kyiuOz6rJCxpQO+9NJSx+W7VIeWdcKSC3cldRtGCG9/DEXdB/OK8JLisdMQ14Nq4hO6jyMVhwlEyP1QkPK3j/Xeo1inwTQQ95wUzKDmT8g1uNMuxuECAqvNV62t2nrZUjfQfZj2H+42yhTTBjS+xvJbAt+7rL5LeIaE8W79HrTQS5+VPW9McKW+mBlS90I7no6uF76O6P8M0D3H2BSLr99z3/hZzATz/a1+vS1CBdXvx28HPkT3KBzsePW8ezupZPW8fHeMBDRhC6MZs4z89sYT++qggc6vrOSSV0gNEJv5xFyjCz4bda3pG7wMjPbRpHxy25G/1fZdDTM/IpVTzIb683/tXCXd23UY83KMi+nfK39+Su1kMZ77JXsmZgDpnNGFjrcEaoCLdbYgGNbTFiTkMTZWmhLCkWfrsWBqvCqJPUAzfckIT/WGpHAAaqY/NoZEJk1fBZ8LoBEt4gPflNUXOQK7O+rXQNV0LpFiki1TPx8D8bklj2CXk6TWrUzCAH58wrZTHzZCepQk8nHBMZWcXgIT/PCuaJ/3P+JJ+Sf2Vf+qb//YTdrJ3SDNwby3ifO/3e6b9avAW0Nc0DA7Rs568dfH+DzbGVVu73IQNUOmiFWV9QodtaGPmHCPlB+HKpfwVjThdIjpovAsKAEnTQF2QcgntaBkneBlSVBc8jfruk/4SeE6VJt0YC9OKro8RI1ntqiTPkuOD6WwOkqFMOITJ5zrGo0rF98ZovqrqEyVFoUuqOlee1YzNnnNG+fZXenAcuPaDmFWtkp5hhzKbnDPFqMDl+MozXjLabpU0d8buy0b0HM/ml2GnNngxwBnp4ggbmxlISCZkBjIx1Mwzi6s+Nsedp1UWJMr7/gH0A8dN5P/O/vkHrn3rrlf1zL7Ii/DTVFeLys0RlWERse4C0q75aGTWGxK3AloUlB/DCOj5Rs4San05bpPvn/FBdx7R1fK70OFtnzhzYsplm00vt+r+K12LkwBh71ep/G24j7a+ReA55iIwjbijf90JalDBpn1vs1QSgEX6LAXrFCE4LRGBIRp8phpvhuxYOYxQwevW8zMYlzeYWaT3Hy23nxrXPhAcE9Y6wU80/im2gaD4O46Zg3SuUwoVZjNgdvs9FsLd9Yv2hEeZJ24ZEeyXF7mw79j/uP8CoMgrTaY1p7YU0aRb4ccf67RhcEdVSbkVEObB81ho1SRlo3W7nyVx1tdlCq7AJNt7eNvzRq3SzxcQK3g7rDYUMDoPXIZwx1VGlTsanJYGAr1ENXEhRTlRGt0KYLD/9u5ti/kyOAD6/wdNnZL4E6jS/0GjRa17SoCjwjZaYTLibKxcSekODVeeA7KF7p2wAaPaKcSZLjL0iI7wiqY5n6EjjJdcqxuOoPHg9jDZcfuF1WMvCiSbBT4rn6Yb1RyRH5IqT0D3SNv5pnwGqibd6Po57a+ojAkkpz/wqqg9bmP/QZhCcfp4owenjhz6AesG6TCEWbdFmL5Rlt8ohKcqZLUWvZWIV9f9iyT+cHMsRmIM+nsfc1NBEZIblKQbfL+iUMCq0qjudggdGrB9ZPNprVRfbDvc0nxIZad1iSlT4cEw7zrdfPpUWYDXM7o6c5jXEUauR6CrBeLvRz2IXbf5p9P9MJ8P44x9qnjEad8RI7B3qwZd0nEP7NK2d1ahrw4H1aCodiTlGxH8DYRN/7ehb/DQvM4hNjFFfz8oVfoGirzB+4LJNAjf3hG4w2mvSgkB4mS+WQHjpjoLJPjbs/ZzmRsxCRwz4QT4DveLfmfR8zvwUw1PWFgf5XZfNesSCoFDZsG4ttS1KPq1JOWUjW0hnjzwbwoT7wsdIFh6DMaRIuRv79xRfLGHxMRhBFMUvkIolBx6YzQ/h3VzYIalYi5y96EEkOhe3MiV9USKeTQi5LYv6GHrW16hAHOP5rFTF6+XaKlJl9famJE2GQb1o0YO2+5liUw2Hhi5fBB3SA4zZrqaV9l+PFJxv08WXkYhKUMEgrgddeIG8T9BAP+4L753IfrH1pNjPJVwdA0ONDym4uz+yCkEJ7MXjfdOaU/4NRKGKdxpP39LAnNNRsLsV4HN/12WcKvOb7l3gwujnIPkWV5ZY2muufXVRd6AlE4KU9cGYUC6CMJgl8gQXhq9e3sObUUUOE+bj02m9hQOD8f2BmFQCJFLrjdOk2eou89K7luO/8HCtVR+j4+kd84xxMSw5obJEWrfqMRg6r0K8sADiWu7daLN2U0NK2fnu4UXiePfBS9jzSAl3NSuSJHVEg3KEbHSlWCawsWmau2Z2Q+GaQFkgqvGqdLn8Ihs1GRE1L1iy6+xCFLwpGzZbK28GM9/LPfhPjD1+Eyk7Afr0tWd2XfOry/AatkGoQpF+1muEcSWtNJJdYPQjjTx+W5TkwFD2s7SJ530eCFhDkw3/pS2eqBNirI5eCriIx0LchpXatCcPNkQxVJ+PYpOMEb9/si9aQG8by35kS2buoyssb9lKaFI2IiQ1jDEkOg5B6edoUhu+VSHTnm/XSD417xk2NtsSwlnbgRVNfozEpyq8vsyseFbQRRx0QFJh1J44jKnL/YE9S4augyt2TqE0RdM3ObLU8fXC8mFMxbg38WXfY54oCi2gw/m6uydVH6XE0V2zORVa96fxUpIM7rvB3M85HFYFxtyQfoffuXINSxT14Sk5GvolSoZcvNAiMnkoCagiIwYWy0OPYSIXgogjmx+N7kHaxS1w4CTRz83wPSeENr2EZQtlMIG04fo1SguXBIADdtm8yxlrQHd3Vr71IilivRgeH6fiYMpngT5SZOE2kbEcvvysQeFLGdPp5ArQwk5On/cwi5R/zdPo9QtH0hjv+jf8i87J4fCf6AFiZDE0oXMEIkwFJKUCRoOVFQyXobIk9+90Cl8+ONbbqkNZ4LatZ2SJ4OXQccCnslhvwIpog7TCL557tvJVpLFtUs3iCzf5e372VVAPP9B88XM3a3mvZGOdbl5UQ33rp44XcNqeQhbsSu7gokJK+nyFYiNtl8t/scFRzLKaj1edNTLPyhiqh6VcdyXcELFQYKQFhOx+yECoflXhiFntj97hCe2MeOLLRp4ALeAw+se72DLYeio8Qce3kRXRSF3MAPt8qn5jtkfscaXI7R9DUArFyyYihOAlfNhPCSphAdwR9tH6SOwkrwW3+6/thJ31VINnhFBdOcN7v93T/LtZCIt4nn6TlJGZ3NA6OPb8HgJKee2oJ7J9gDBSjSGa3FsQ1iOpDH5f1xYAUaJeqzYLk4s6J03KO0s1C56hlhAc+a8wy+Swcn2fV6iNr0IU+ADS/wZEsmEnuOoiArOjkRH3rDFI/Z2+sI4f3UTgJDKjLdVjQXdPQbwPDpB9e0F6hlzShfJASZDUigoymkpXain7AEorEodSyiZH92FZgM/leGz8eg9et7X7OwTOuPVzlf31omUmSRMssrb0xEkIKdFoFqlbkuNl+AJEZBPZ5M17N6H+itXiwBLwJ/vba5h7rhfZFEP4/IEFc6H2/5h7DTaEM5j3XDWxEFP+tIMw9vmSfgv8NQ1w2hvzPeJgqzDkft0Ah2jvLkVdAPbP15YeIABX/eL6Ev54G4VAMPcpS/upnllFPa3QlcrCc/9Bx3OsJm+bJp8s95+Ad/HZiCohVsyXGvUcR1cq2/hknXzn1aV8x0uYzhvbmNQdzDgFRsDJT23ksO9gvO2iaETmBmeBh9ATdaWDTik20U0x8Y8eZeDcr5q5kCZd/EF7dSSzzcHrmPwKKPxYGbo3yk47EeoBdnTT7jyzJKqTaY6Q95j3mr7nH+f4OAwrF1pl+KxOCT1Ymf6q5DUZITbd1egPJD0kz6pIPLbhV/nnrwlzfqxYzNr+M5JIx9A86MObFDJTTQtidKHXzyfB5/dym4eTO43w9Fa+fFlCRToz+b8Bi+WsMB3l/r9dOsU4u63l43vMMzaz5fmdw5G5rTYdRPEWSzAD5Y/jYmWDQTh0vudh3d/CmoLfNvOxQzWF0NUffDQ7dvRDeK0vAA24+80AofK2GIDK0a8+Lky6en4SGIdhODM9uEQbv2lnLyYNfwNRGKRnpE6KGrku4L7NRrLlMtxSd4eAZ/c2f5zOmjYDaFUej+Qg2w5aAuCjYp7sg60EkK54n7rqaBHqrE8CzfDOubYFxbnOw0JL6pFnLgxawDU9iuRdO9qYasuxRB62nKAm2737VQQur0ytzrBpTSb7MsSkVGcwTWvP0oadpWi5LZ1LQDPckoFQXbOGCw1GXyTrQrVz8atC6aDIfzWRgMaV34tyw5sDS6ilvv6Es1TW3utwJ+RW4Q+j+qF9Rr+hOX9WMRjf+sioDH0GjctXGU++FHRuC9uRnZmLDt278tFMffCVR8PckkFT7gqkVcO5LVqScuY1tg7zlr67Wv4gnS0WOT6kgBJwNna6AAIQV/yYl/0QHcBfeJ+c9PKwXff6laCDznVdM7k+0+UEkRmr1xXBkV5CJuwg4bY5KH0nKfVpkBT9HCaC115cli0UuU+TJ0FvGvwu6B85yMbMMouQk5b0a+EZXTciL7lufJerlZ8yjj0aGdb2hofbX9pRR63mzBTXoZt7T48WdtVynQ/rfiQzsPKXdHbv4CfBcIfHMVat8jaHoLmll3pfL/PEnoNVYLxthxLkcEUkr6+LCHjyvHBZktxchYAmvCywGqi+DDJyDP2XIApwHwRk7zt9j2Zx+x9mZsiTYJFGAlAT419CFjrqOJ2vBX8Qt5p1T4+T2ZTALt5vZrvNZpUUs5MRgnOM6AzKrla8Q+AGudnKQKEPflqpQb4gaz/A=="/>
  <p:tag name="MEKKOXMLTAGS"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vvOm8VaMh8IlcQAPeDYyK2Ld+oc5wu9QYk8qVBMqP+S/Zz2Jn8iKtpEv8qyu9rQ9AGG1Etg3fda5DMiCRkQesPrIAXZ9bVMAUFwMiINvGD3Y2dqbPUaIV0GHx2gEKz1gn5nXPQeEt+rRJtxfZyFW479z9NrTNQDvshD9w52GYzAv8xBZaCIik3Twa8mHyFUbLSgiFTeSal77GktyjyY/g0TloBd1OXjFCnXgOJ/w1ugsg7WgKBgG2KnGQ3VVdWJNr5s5Z6rpShWIR4hmdaGXhPoSRyzSDZwbTG+rKsBTY/aNmuJu7e2mmpqakHKFMAl0EyBBCghYdIKOvaH66LffAfIUjSD/3uclSqI+UcEPEtiLBpkIOpR7pyENDc27oumdCD4U+a0hEUuZXhKGndyvlFOoOomKE7Cda6b12euLugF4KNfzsFMvc23VJd7GhggDnDN4eFBnLCVDZr/MP5OBua0mx1qV4bzexUx9MUAVf/Q/4SBTYqdMGVD7NKuRhG0VdFIQjZYQN3FSLRqwN6gIHHacOqu9RBQwn5nFLggUFutyOd3wazKRzviGpdh1nl0dd8CBPdCRRJGvRALLZnaQzkn+bbLhPZL42RmKVlR0GQrncXIPMxbJkpRNAxlb0f178XitmfHwmeoW2SpNtZ8QMuoKyrI682983WaGH4Ca3FwUYjlV5WBREwVKAfcvom6go3+MNikqMRqzDiNh+t3P8fOi1hn56VDrS8V0Ry/VyIRv1C40VIjTPdm8Cr1CL19VzO1U3D3ul2EXlg9Im8OT0iu33sGzjAMNT1BzV3ycCySGn4Z61uLTCZPvgEBo92K8/CUHnovlD294uk0ubk+7pUDcmHysPQY4GgqKSICdE6alZctwCcyohb/nvyqlQm9YHQCVGXt7JKITn4EhywWPHL74/cfoiJKurzcytUZmyf4wOFbCxOTnN3NCU3Uj9CZB9awtgmKMfaLt/nTRyW5bKxt48tTPmU/IjSWFDwLRSwW5GVzsdXSdRq2pv2sEd2kCyu8vDkdf0KLJEl3iYUarAhprImLgYgScUQkJsVVRDTF7/2RzauGXItXnPbpXVQ8BQ+qqVuHLxHls0ACToa6kdt1+LlEQPg5iI+3LO5dXAk5LVJzFPqisP8LocknJ6XUCTUcx9nzCWyQLzCNPzytGTZlXjkbQgczgiExEDXgy07fPw86dIc1mvKV9WihgA8ET4dVqLc3fEQ/6GC3bOltoDZX4dyiSFfsWyGqJxUZ0ZRhMc9PN0qD8YqNwRMKy9gmhVNBOW78cmeOL/KvZDEcccaKCwppCGJnagdZggSgsUsRupnSAnuptgL9i/aXRACyLPyCJn6zWI4KzmqYElUbOECVzUMpZUwhag/t6fKYFp8njrWxebYJWBgEMKoDZfgs8Fa2FB8k8206DM4cQieWSl4IK/1ACPGElPosrtSyDbGllZmxOjJ+OnaOrl+tDAIUG1Go0o1ctagsEhugCnn1pYViYkkgo2iAHIj7MpdkbfNxjinO9NU7+CoM3OxbGO65oBHhTASllFw0RTcsNKNRgWh5bpTnimS9qZQnm7TFtQl2HssCw7xZbnISymMBM8WgiDjQgTYCvrdN4PVL9U029HmoQuxF+x9ns6GuMFtEZIGM9yDehkrDC5/cBqb3LiFT98W//dWdtj0gVRTCSfCYoCxlUL5BVwr74DGvniiBDPUc+cShC7R60WJZE5K6CPcT8o/Tz0SHlVE9AwMAi5C0LnBKNX0obrtWcFwRB8hafvKDHyx3r9bpUocUN+neBix+39qFe7UxSciuT3Rj/iBwbrubXMznE24F+bBVhwb2zrd30iTT2p+0JpZeJ+OPes9r6+B6y22lXbtpRdDyoBRAF6GSrvKr3wZX8bqBmpEUwOtzilNwqelOEmVRGjr4YW823Jia5WBGvNqMydpPFD1FwN790Ix3GN+lo4i1Re2e+dBfnloM4l7Caa+cO1TqcM9m46oXToU76qa5iXmfgEcAkiViyXhdMo6CNgzKUrftywqf+gZ15PN+KgBSuwi7xU4isIwhJRkS1tzykFzNqZxeNns3VebkunEmPLez8yrA2zVcwVp2isW050xOUnsC/ccoePuRggkUTXkQwqOJqXLd3m0WFs33T4Pfg0SqW2Oz9cc+ebFd8C6ab91NB1+P2Ynb1AF+aH6pVniHH4C9DEAanTB7SdOFnww8caerEbONYYKAsGOAd6j6HHTHEGRK2KAz/ID81Lw3cV2UhU6/PfLbUwPDMccObgjZxGUrW3/+M2YG2hTlw/4PzvLCkAqcLIOJTqhxCMcbWpGzScH4ZzuDlIPkMAINCEua9YW22xtx4fS8Xkzj5sbN3jswkXzxUyIR4EFshQfiQNTEgX1kvGVJuI0KY2t1U1uRt5hyEM4TN+biDgvCb5rbryZPv8Ii9Wu2LfRhvvm3nEfpQ89yDi4pIjwPOtMlC4a69D9/jrb03uA5IwxnSYF5K/RiXMI+ft9zt0qnYpLDSaGXTPiXjQusiGTIe1aSRN2MofAAHq8UB/U49xAmRRfnNu6QukmjW782OYDR9nf8e8xWA7+L3TMQIrLJHmJfN17PR8QbZE2QsUVHgSWMP8XJXo5ov2BglnYpz803aiUYdX/8WqVb3feiQeiZbJuarhUjrNVpbo58OWALXMmedb/oP66oh4FaAPmbvB61wIzxWjA2HGRcsTB8Hqy60EIl8Jineps4Mbh982vNnBEId9t6mVoyUVpiDYzvg/7dMlPpSb7xdLszWPHhs+ua5lMjwifMHv42ye83G/PqVtjxcuhowpGfXCwxtY1x/Vsg5vmXBpYZPvCwDelBLT4Hvci5RBJPobFNA2+wAuzg2uJv/YtLuPY19hdCKyE6ObyaKiBUsR+md+trIIv42nfFDKaTUkPqXaLlzpDcIVTc3ofGj42gd4EyviAgkb7lHm47ebdodOO7VWGX9Cry7eb6wjBzN0apoDsTCoNi7WqEBj/jb8iyGXitQf2DuVHADgykHCuEl5L2+uLD6wXLTAhAn11vXDIyOW9xE0EFHXwn7EHLD/5oGd+jViHBZU4dBz0TMxNMrW+/M2q7P/3ATVQPjehaT4+168vcO7Thm8H7J1uCWWfzDxRWiDFHpv3mNV1lwKsZU3DQ3o0gS7FkPt9d0KxqKeHrSLCcVAmyLY7uP1ebgxFlhrY5pRnXjOcH/XchiNLZFOUyZBtx2Q/HDu+sGKRmntxOOQhV4x1IPnrOxxTTcMQHcUw9mDa+xLCD16mDSsEaX9AmUce/VhFXRgEgPmOisRYlfuEfuD3e5Slbc18iqivBV/h4zMBH3SS8yYvcMdcl+asK+BLZc18D3MBH9Jn56a8zyrvFyj+hvbhl2moXWV4ZxTkYMtV2RQdP81KNsizXZD9a4GJDoBHAWtGfSzRS8AvitUAvf4pV2fvwbnz8da2cinViEZDW4wFrus7mlTlbIgMhHfN0EIAVxwK9NIHS7b2FOUqAhgY7fAmpkfFZ7e4ORHI7mrS4RPT5cCr03ILFA4f8VpMoJWmB/w9+poMnzOnSCFqXhoOertec4qLuOT1fLW62sLTtb4YS/b+mthFpn18I+mEYFnjxGRUOJu+5l1NAUZaQk6RsCbMwrTV9zfnOvsN0kzjUu+WLDf2mJbGzRiJ0M7mcPUsJxL9d4xJ8KO36TT8giamjt2C7mCn3h3TsG+5/Tj9uqAMhytdWzUyhhH2PVd3fCVJH9Dv12b4+AHx4tdezGZpitW08gCJwY/EuDvAW/rhs8A2WQfKHLlQyFszoc9a4NABxaytxXKT7jetqrTGNoArch3fuWE1cqAZatVerr9dRCek1Bt2u8epkxX2p4mJQTeqli6TGBpMOJ/3D9vbRGukK7NTCwVpnuXkj9A6RoskmWajAhGqQ0WgwkGxsI3kgEihqDYFmT2IofI/GV72oVdk1FJw51zqmMhvYiU1+ht55U+cg2ljYPLbH4tpztIhrlSDlmoPe+XI2xwYtUARRPs+ZGqbYzxKbgiHIj28kchzYopbRGpehHPBQX49X71xJFY1oGrsSvLycnFeYlXrTx3URDhjtL8mvaXxQDYeLoUTB9vvhlKT8rgqemfpKIH2lJVhtaHPxDO5W5t2kXj5woU1nxcaso9bjS95Zt5gLrt3+PhS+dIrYap99ANY8iYv4W6yS2MVPIZMi9yrtFCvr9EOcyvI8YKUhd9BqygikrM6wHU5svm63VFhkGK7Ic2axxWsvNt3h1N4Vgj7LiK0zA3b8w1iUszD+sO/YGVDJNPoszNOHHBZMoaGarvVz87hnQ5uHu4cI3SWfjdzmzjVEOLGcmexW7iCnJWH70P++s+0tNjiwwaV3IuFK7+EfcQKJL3Ru1tb4U5pvO8fWK49oUO1n0oEj5W5SD3oMNEnR8DiSFb5pMkDlHz/0AQdRSHuZzS9PwDsFN3ReLFqJ1VxoJ3vyuFJQL/6Q8L4z/U5k/YCq+36gbOag/ZncollaaaFhD8lauJ7tQj1xfPu+d6no8o5c/KbFwx9GaMJlFR7a0G2EEHaiRhlRZYw21uCjgXTSAdkWdhVpbGqtV1jRt/MqbeZmChKRYXUIERymZo5lg+A8z7o1giHO0VBlFCmxj7CfSCjV83m4GzVtamZlcN8ya0cUE6pnlprlzVQ1/0rGMY8NUddZxZLevcALhf1pJfzhm3HLFVXdNZmQeBOXsIvs7hfDx5bzCT8kVhTJ+O5xTmtAvWKs3aBlI6QTbMxWRc57kBT4q/iDItjYNmfrRdmNBXORJcDUIjHCJNs6iAZiBNKgMyrXQMunGmtlQ3BAVkZfdrlHu+0EfZEPFt+iVIjOhG/K60deLEmniFF+pAc+3g0UvtGEyUfC5n+0+88nDoNQv4S4BLVjKPKGKfDa0l/g9KfXfekT6tydeYZnF45dK3WInqj8nndUDWcsYUI6Q9Y93AHWwXn0jpDIEFMbQ/OblQgA2n7D4GHEXpA2Z1dTf4iN2k8HJaNbfqQ0kVvPclFHXNUu5ZgOZUbS0I9zywiypXioJuAPV0Imhkhq7WOlOa4b8mZ66paXd8A/qskhOJvGErCdYs/JMIfhrLivG3lgbrvglJMZU2UpAR6xJBJT6Vkv7yXUPkRM3OuqfeRT2UeTJ5h/ZFOfZH1JfDVwT7BigXYHlBOrNyRH9LQpkZiWsrT9dGAr3L/kcaCpRA8sREP67BJsgQMZmQ9NRKJH1cw7lzYyArjAXu7r69MfEWIPcAgEH3wL+PVSuC9M6Td/QrJM+nYcV6UBleCHtuXDzQwtmES4Xfp2U/h0TgxqdgfXYzK9ft7ub+m6Lz1I02u+EyA5wU+UhizFFTQ4CP7fc1WWh3aIYWV4TEaYPFODRDNyIScGlytph3GsT8vSsMRVejPNtmpetFfPbAMfhD2sPJBObRRsJhraRmgksAdl6ttkXE9jVpfIGGxKzSoTf5FVqk71h3MeIlwfiwy46gsUd2nQ8CsP4zXdGUaN+h0XfafmlMvqwh6YuKtOQekagnKVo0D5+gcC5M/wrA7wwydHu98l7wKXlfPBWyaVRVpK9Xpo/LmXKygMKbB3uqYI1mjs3CEANc5oR0TjawWFkU0T2pw3/n2/2Ijro3adth2kB6bn+3Ep7siNZ3Tz8wB+frW67uEhiPDxLSMXpFAgY+Y5Sn253IacZBeezHliRZG14i+mZ8Or8pWmemRKTZY9sqC1m0Y3yocnEFJhKt32nLWjs4kgSJSz3xUHSaCB19jrUquQJDEoK8RPereFxKx7ad1YTBjJpzpchF4TN5s1OqbaYj2nKtmNieyJAvASt1tjFL47or4gCVTY3AG8TWqNuWMOfZx6JQBdVgExqsymIdkPTg1oTcKpUENBChKfmYcxyOyfzlXGHmt8altYhYwAnfC2ewL9q/R291l17LntZrpxTWcyFgtlxzIJfg4RxFcJGEJVrK7RPCwgFu97n6y37R7T+Qvk1tUhphqIqEzDyiyoe9bnWkW6QV1T0/F5juiAi7bGmGLLhophKUwL3+11B3fd7Gqz6kvmi+4R/hHFAWtJ0k6JK23McCLP4/4W5rvxJ2N/5Wtww5X+SsDbRkaXfSGwvQR4br0Nss9NIzMpMZ07wx0654PgczTVw0FtK0rECb6m1wMeqnGufNRMl5YnPgedXJqwkKi7ov8J3cmR/8hBZPVAnG6HMH+1h+j8kOT4ydSzd17o5zI+okTDvOecNUemoShEESAD2ozi+sfOS792ZIVVljlAjXscX6HNMaTxA7W0YyuuhKFzHWem1+/jDOyyNkm/GatJxGeuSX4pU2olf2IaW5ystCMjxBDlqo189OFx9/Twh85XF0Nh+NyxmVgJzdPfXnt7t7oEreOkXuGl/TZtl5jDKdVW4hQ9A4GcTnFpao2B3G8Wl2vSfw8eVvAlvh1eqLCnFSnqtxP6yd9D1Lh1Cb6FhRN3H+Pev/5GunAjPXUCnfVsjU4EdUYfFoW3ruV48Kd27s/IOvUKU+msPJtNpPQ8mGM65e8WJfWaXXDVIIH7IXavv1fn0CNwtsNNWfhZaBSlSxYmgajlYXwA+OhSxgXiI35mbGp9ghtqH+AH6rspWnFao6I2TshwxJedQR47onzNK8ZoZAmmCOV1R9QJ8JjWUPjyHOGYVvRJUExkqnjXRdjZ0wjJLCL5mT7+e3p6vZtVqUlW7vQhC4lHQk5cN/1CuIuTDfqDfn+4AvF1R9+QrdE8W1U9HDjBGEcS1yGmwZWfxBDuhYAB05yaqoh+B1Jv0LkHZe1c3fOfAqAi7azcvkyUZpJOdxP5RP+g4Q+6Jf/tm9JfueBbu7FYU5iSEiYTRPT5J66WWb/zF0a2adJ/feaC2pzECRTRwjssj5FWABXYF5SsBgErQhutdDshsl6rEJJc/NDinRUKGgw6StoTyftFl8fyECnqE1NfEM13Fobyb8tjyhKg84sn6XVrO+cGg0EjeTvK1O0U6olBBM/Y/tnceM1UJKcVRW5/ge/MdmY7VjfwUo6/kzVWiTW3AQCiu+E+WOyo7rOMhe1vMYg9eBh2WMkktsrJxAaApDFTk2eOoNzh/z9XvTn9OakUuFmKsSOlcAjV3r96MlLrnmcPjx+cBV9xPGxa4LB3vOlddKys5ZnrCs8bTp1zSd9H8pUfjJ9QMveG4+jkEtQhlmU0Ql3mi44cZGQokdg5KBLC0CzKxdxZ7/rzoJWbsIWp4uy12uZNX1eXyLqYp5wEvKYtdf8x1kiB5kyLs5Jk/PRfHv0++BJqpLsiYs9p9gXGArZN+DMCR7VqNenozJfQUsdH3jsa1ftIIoIZa38S+ZVuQgxQZU0Us8GH5OCYu/NFUDd5kjzfhbGh7vwWg5g5LQjf11rJZYRK4vflGtiYX7veav1dLOhCDfKaPQEFmSHDnihZutG3sYjt/hBjuo2TfiQkD55gV0CdARrC4yiOxsHwsskONTtwASdcgudhmmgumwQ6CQwHLk8JHqfwbeLs5eCycwByPesWQTu+sqKwaDO7Y6/eqwYZSNS6JCQvX8sVuKzgZwusA4LJ2sAxrjwQjFgt6fkWlOCdl6dcQ0PZlpppq35xMgwV06UZQoKvgBN6v3oyj1dXNCM39mBWh50uNcnYu9OZ5fPn+yCccA2KzGD/MJqHZM3Kx5ZDDtX7hddo8phSAfBKPbayIQDKY7F/EKHpj5D2juqr3o2hE0PTR6/E6XDVKUPoSOIv8fESmMAKDhpS/RZcfY3hk/nwMt+nXhzLekXT8SudwUxzpB8A0OBJTJnsvLNqtlj7AdSO1saH8i0k8KLz8FNoYAlqFKXJTfBnjsmnBLhUnUESxOusGdbeA4YNjyhCHTE7EREsB0+bAA+mgSNYctLoW9cn9QmBsywVduCE/OK4WBz1Tc+TPQnOmmvV2RP3gpgWEXTEN+lf5gsmuY0JeVLtkEJf3q3xxepSG0YV5uCjJfENvrgIAedOfAT5ZbF1qSr2/XKTNEFCG3B9sC3zDMNX2K7+h/JL6g5KBhTjRMoo/KDSNjgeIUG408mtlvYqiOcAZ8M71zlzYmdIFLJ17E6touTicGo8NX+PJ7HZicJ8hyxRLn5LnptUaqBO471tljKIvufxp8YLFuBpfKTh2zLwgQtKolriBr2+m54I7UCoGThNwaYpIrNCakfVXIiK03+a3ca6GWinGs6AO7HOpEEJfX3k4HZJS70qTKLC8r6OmphYKJ7t2DIpZMlP8iIRrUSdNR0EkjW2fZSpDljmkSPz5tIqjdyGKG6Uh2kJBBxnDIhl2r6kecScfdvjbhtaS02g0aITEQH0A4E/VWlPgqVug15cZ/mUduTWylNTSE2rOMf4LH7ocbKmWqJ2gvl88k8jIl28gucpd35XD7ajoHb7JqvI4oWPNHmRC+VgGjsmgJYs0wrbi48n+Vb25kRG1QRPKeC/ycJRkSPGxeag+ZyXmIqQBqklX/ugYblQ1Qo5nenlmgv6pQ85FzGd8pX0OzGbwNO1wgsOBo3+eCu7ifQGJgGVKASsHastn5Ea/Ef3lKSTC7uGbPID/7DB4+nJ7NgI8RKTpJLGBHYQQoysPyOmJXl1Wc000QZ3I72d+IdAidr+d9Llw9sWHrEJM24GZ5isWst6v/KdrVeIf2UGtKuOMR3W6Ca35ttrh6lnsKLZepfTdfU+bJcQ16KENTF8xyinhvIeMvpAsgAkN+ohsSJSZigDTj7UIbLlyo0/rOrf+XwPWYWqayrRYPXLAwvPmuK+UTX/iqPAiJn4tNBkwDU7v6Ei58sSBmRY56Ai2EpZVT4IVGXscJzOQ8pSicvixV+6QcYZdrRWdDXGjr4ODAbWdwMxO4EQ/QecN651Aof6LJL6RK9Q9Slm1zOSJ+nda1qbEMN+YoC7a6/y2WbNbF8TGAMmG/cD8G3lF1fLHKirHF1ZydEHSOerHH3R0luEdLGNZk8KI4hN7sujWiG1BTSV9bbbXWIGeU/HTvAJd+9EbAlowC/st5hwz3VxRZotFmlpNZGx4ujLiz7zz77jYwZ379adEpyL+hXTm+YOEdXOgtr+4xDXelct5UV3SK7C+8GASm6ltI2JHFUIK60X9uT90Mjm6XVcSA+mhPQtjcPCy+cLpo0B+jaTu1Sd5NPo8nHokqRU73qhTMv959lr6aLw9zJ6wg55Gh0/f2XIqZkHH8UXtY3qyRpX3kNjZie3nvMNTq7hCmUrchiIgqmE+qb5Kfbsz4I8zmQMzr7vDyAPzDBal1zaPW2KxFVeU6HqDeXnhbVcuJ1m5hmMKrf9aka0Nn+OIw0clyUIDoSlSfWcv6ckZ6MF5EVx+8QV9uPLgPk+BQNS1Uejz80BIOu6IM8YpuZOlkxL9oSp7jOxZqI4T29xAFA6CuP/6hhf2EdudEVKIazoIk7YsvIqP9QAgg2O3EDTRB0UMKKXOkFiFToqDFFSY8Wpkrraj2U6oVB4CH7sY51ND+LysIwMdklkL/smqA0UClcJHXOPJ+C237EJXteXxDNiqNcQNsfQ8aDtdjPIA1KhD4JxsHd1KB37x/37AKRh4cY44UyXYgxg9Ijj0/OrNG+M3bC/voVDA4m73feYZVTvs/hUpjyZr2LESd3WaWlY0sMIDO0KS1bqc8//afgs+nfTueuscq9t8ccZuvKr1wh6Ibhm5SJkJUdUPdYjjDoCCzeJ14/LQz9yK96G/fXtOvhubFHYKuU70UFfyo1AyjiMlqfIEfWlHUmvuNiPBgnDH7VXQ9leTr1ydSVXYVvRhccQZ5JhT8f/zOzTGdJ4T9v9qir6WfjDFmqs6XPBH7R9TGAWUIubRihkRLc1MKPne/9TTXcZs7o539M1gyaFIsprxiUdbaYPl7elKyl/K5O3uuBU4TZRdgFYFJpmhT79TE/Cf55CxbOYUXLubF4QnDaakr2lTCoohrIuvN5O1u9L7ZW2VrqTwXd3ls4PCzH/vB7DtDVk/l1zP9auz0bVSDxyU8Q05Vb4YeoMxp2wtvIhFa3ljX2nLbNEzXMYndZMzHZ0WeWgPQFYSqFqYUY31gjHE9u5CYgyl/psnCXj38/FB5nQyWpfFR//AGIE+vLdLGnZG9XTRkq7wjxnm/yn35LGePCFm/S+QyjYTPAxCgj3BnPxaKZHAx2E1aR75+Cz2BBXw+CvSVQN5eW8V9A8xWOK4YZKop+SN5YzDdjPauA4JYEXQCcXY0p4DXpyFRqcvZPAoI240MFA4wWDTtOx09ff/WuHQKjr2u2PGH2CpIgnZ6g8270E1Z4hIxbhMdE2DJOzZ2JO2vs745MoNwNqaoRIkrQE0WmtQQ2DdVSxFlfy7xyJELyg3Yrb68pac7De7XsLwmLiRyF6H6v28uW/ztOWt4DoTu+fvrhD+lEGPITBT3R2BvP4t1j+DqCNLNp+/voWdqeWyk3UvmeVCsRo6biPio+L8tikImBY9VSEuUGynWR22xLpSw4AVV39mpAYNat9IWeRex4BOfGKv2tQEik0QqiRE+VHgdn3vd+hx9Pke10Auyw0h/pu/JvGCAASC6/Oaqp09GFvQzMsoUW3SWmOWvIdl9SYXAtBWxYwte9xmN9SV4J23mP91nKn6TAZBJyqDbzQEB7Br9iq1goC2TmPN/OtpsYf4g1bQRM03vyS17tqsGK391TFNfB7bMg+eupo5AM21n/s0Ehkq/3afAeP+tGN8AL65Gv/1zh/HD/3CvZ3OofupvhP+l5Ekv7z3RfP0OQ0sO43/YcvmPjE/u53fzxq6FbVDnWlMj3owQXKwnhyOG7u4k43ufxeV1tKyb3DAeYUWszJ2/qAME8xjZvPQ0PxvpBs381Nl7cP8RlDybMnSbHol9JUZxKhntozAHD5trYt5H5nWsmiXM49Ey6ymxKu7kJbvwFyS9OpLCjHS//3hLqw+bGZNwNNita/fRLtAy+RfYdwa6diautmOC/+KEJIgSuFfZ5dvWvc12BaczYJeWebK58d28E1CB6NF8gWtLSmEPSQMXLzmomqeYh98wxc/r1fXyYLDvBZ8Sl8GMgkhCn7VWyaQhThwWmrWCfL1EwpeyoGA0WGu6ZGWJHuWJbcPFYFwfizm+KtIX8e+29sgRdkdqN79tKVt9/ZR0DD/e4+7zPuRoLB0YGjSCjq3AiJAPTxQUZKB7ehojDLEKhzt1/B81U89l0fGSKTVacxpJzZTCcw5z/jN38EFxpnfF+BGQEB5EIhe/dKNo2iZz9cBJ63rMSE0NK7+DyB5uBB+nm3AWMMzBKMlGLFrAINC8Szw6pZEbzhKTguPUzvHZr4JLkIG16WJ9KZ28Tmi7RVYqk3ZlvT5oKJZVEex1Ow7pOt+WwHXAmEq2SzHwtScYpVhFwNhbYGn7NkDfDrIeUUR1wlxwJ4w1waDYPRl4w4FGjz6g347UB4napg3dpDPNKOHBWEWC17J/M/zdh24zG8H085KaKv8Q937ZMRi1o54t/mg60ERKBCVvJ43R6LpSFfu2tsH1kOXg2gDbLxawwmvJh7n9R3nu5wcZc0iOLhclGdMkeSFafIOVf1i8evf275t6KN7KxZUaoFSl64VM54D5SBSp+s3rlJDsMZQ9KLy5xlH0USLd88GmI0QXinioIhgjftcMqDc44vpl6rfU4Jnvsh88bB0zOncPmZY/s0Aj1GDyXUb1UUHDvv13JaiCOEGV4bJSv9L6nIWSiOKqNXrhKx8RMff9uj59QLSglogk2dNxUbrktWyVRB58Breqx7XXMbU3nbsJvvBt1tyWZtA+8rZK3cq1Md0KCkeTLxsXRBkN8DrZEgSxo6KJ+FgYDhbj1ftyLHvyVsEHEVkFqPmgVfDVp305QMom0l/ZsqlKsBIa0RyiKKKaV8SUwrx6N7tskoEfsRO+E8eyo583NATL0o5V28M3rdLIBFfza7Td1Uj0xX53lcubW9vYE07Dp9aZ/vw5OTcShsOxf56UkUEJ21FGDC0sLkRrlYiTbjFfgW2d8anKrsgds5fIOQDWElPi+6p7ESB21IKIaVqDAMQUN0qURWak7EkZIRU2kJQPlI3YEKTENLNI11Z0/ajizkc4DaCJhSRv0fMLksvJNVUE3iBfnpDQ9wu3YBSRYsFXbOjdC1K5EnPbP7dV9COWsweOEo22eTDBU5CzQkK1Uib0xUNlesGyEurSUgiO0rtW6fkmD5yL38kiSZWKQNtEDhz3U2vvz3D/2Cxf44erkU48597Sq08+5XCE5X64TLfjJCa1iOqOL1tkRUTWHwk4/eolkg92m9EYBuEoWFncxrkkhk7sLtwM44qImGElQJUQxtOxPjqB/3+FxqeewlPXDkDRVR9geM/+w42UTJXQ+PUAiDgqHxIzvU7oplpL/8+KLvPoCrqHbGLGEWerQbcbXtdjzmtCZXqI41sGKmcAt6370ek9eKpo4VHSiksc1ZMoKsA2WDi9gls1gVxHhdbCDmBN6AlN5zGwW/15f/2Q6yaq2wTfaANs8NSC1MouQpJrLJRU7qOlIuabzThc7/cP7YFP9TEwyZpwEBnWkFX7DwrndyACXBwCMvNQSnlWY3IwgOHdPUFShC0F07+tTQ5j/mEwKbSxYu8TynmZvGGXuiW9zZa09W70luOJxa8MABa84g6KAtoT5hVAO/gjaXbRya8ISQ+LQ5lzSD/58wcU87zkKTXjuw8X2fFXYoIe28o5tELuiErL6tQ/Javm9UDrtmo/KRc1TsDB21IqQUTXllbt/0+Uo4N2+p8Ed1f34zATE7liJznRrxZl1NfF1x5FQSCXHOdoFMFFJ93+Ges/JHNWzZlLmYK0YqJW/apUDO4pULnEmqlFYpu/pjAEbHqq9nGqlvqm8rc8vbC0+GdIU/qH9sS4UWeA8DA2QwuD8SkGmrWA22ykMXIepgWoC43TzDKZsyAbvbzxMLaDp9RWpr0KnlHwg7kd16I66tnc2WNJSNMSFgPccJLLezRTy6+EMeSi2g2Z98BvTVlila5ZhhtbHC7TvCDHwLkYTIRb/LVkmpSVMkn+ZIbyyh1MqYCRJhnxsab+EpVMhwYIpAEpisTer3wTGHQZSNRyQOm1BWSv0TOXmNfvuJPPUw2ZxOmpTdWCs4Jf1c2A4KcyQjDtxnmzBJppVvSZOYMO9BpOvqthoGMBghVrJl/bGzbIH0/59ofdaZRlBlHPAOpLgjtWnl8rUZ1TMNav6k2oo/BOoa5FtH8LNRrPwCvTpg3rUHewQmtAgfr9MEmJ9zPtbRveqrRVi904hvLKQOXdXdMHzmF7jfeJY8Cb8Gxgx76xa/mbypzZ0OHOorDDRDVbtYCxGA+/d7agneTPhx4f7FJDRhNrChQ3jNwfKjKvEjdzAgqEMgjhgCu62kApn55YB+ofzmpHqwjoQQDq/vENCQms3wkKfhbisRis6DamO5I9OCzxI8ODQVlT1GoKQ01NG03yY61bpIAtn1JQyXiK/KiSMBz4BD2ThmzXaE1wIWzaiV3tgmBg+ESZAZJLRjj6odoRcmlZUaLlzYqRymxYdk+T4Pu/5Zfn3m6p6QNnhENQvn5Xk7COzGN96+aq8oznusEpqj7QyR+DogVLPTtHmQTL/swb96nuz0cjnmfYYkHL6kONaWEvkOYocdYBqL8IOMInLbvRR2eAeuBIxEvGMq1SkBTrJugwCynkHxJ/wqu/xl3cdY6/XJ/62ObO8bmKvYjeKj8LjMg+Abxo3k6L0DwcrNLswF3i+z9pwTF6YmvmCll7bY4hoTSo6az7yxlYhCFOrGpBB9Bqs4sfiZ6oeINeQHgQVnSr2v3fmQy4CMmn2U+BEugb6h2QwV1L4oeHJIkgDZX+AuGBBjImUjf6eZ7AZSqar+VckZWAyjngOgRCXGer41aUj/UPtZ2XoEi1+edK3HUVfQbvey0WcbZ4ppz60C/C5e3+UgPUiOyoqQnVZ2FZ2kmAKkyxOik/JBPVR3UyxpaSO6Wp1csGsAiXkw0IAba+upq5okkSOA3ZttjnX4OB7S1Ebc+Fi2Y9JyRf+VYi7Tw1e64vHxXSCqdLijvx2AEJ6kTrGMHF3eCyR++Ic6BAkqeco7fk37sFnCaNqgE8gLLVDHTwBKD7HX7vKEKtr24KabGkWNuoBBJH2ZylMcxFP5pStOnTlIOrix5g6ijPfGimmQ2Yi/jEABwFwfYCc44uot9eByyZFKXcP3DbsPo4R9cKHhu5DiZduy5e0e9rk7S6C7JmdUVp9ahrRaWRugki5FBUmaw4mOPo8r8flW5m/y84tAcwzm16WZy3vFCrqrxs4FQ0VJGnxKx/ikVkWcR+H3UCdmohM4qIUuN57sKfFsvVj600wnq8vEuW9K6YnGpYr6p9C3hn8NULI/TyKe+rhKdk/8Z4aewc4HZyrmGCs8/YV5M0hZ23j6ApeNe0KtnS+++T3qf3wV4nValamw8X88K6zSbq6DL12fwNT8cVo2mujQgTtAPDsgswgqM0hfg7XcSY2+a/oXx8Nsbiv9sAwvOAWexjqfcGnZ16IBnpg8SZWt0NU9Ya2BAMZGH3S061TK8P0UfuMkNvwHcE8OtN3s5/miV0RmYocfrcV5/XxMdIQqpv1t6rtCEnnf9bJhMirtXVvfpmOd5is2rHNEC07B/DZnuXlDOGOV/rOfYdBGPc+HryLemiYTFYHbATwa5pew3C9nVY3WkLdz2u0Bb4bxXQvbPQS3nRNUzt9evuQ/vJJ2jVDFbmpnR6TfpRBh1higlBAqv10LGNWTE0lEeliPP+J+OtVLE5j5O9FTrmwHA8TJJgmy3lVUqPU/4IV8D/wpvj4/0l3HH0NW02YbW6/Nam4xp/0q3CkIvFsMayCN02b/Mc5yJUpUsMJrvMfWyfP8M2hFvzp57hYvjqsnVgcLUGN1zp4JqQG24dVmHzHJ3QCHx+GO5T7d1D2egjLggIim7iz85QfgYW0OHPsI0kCfn5u8/VV3t6tgxADzUIQWf4gemBmTGZxlL9F7Hk/dGRYUV/xGVQTm2oPvI56ESH+DGsPUhR479qlPX77K2oP4+Qt91ePzOoLGboRiL/z/AY1jFVy1wWoycO86+XYy3Dt5IOqldr/KCcFcvb1iJhW7HNWWrxlDbUkn2lDkj6QlmIbJ/56US8i91rpq1w2pqNGpwT2cD6fGTJuuN0Yvl7qwjp96AruElOYonGAV5iBv8co07XrEAZcSJKU48PjvtSga5fAoltPRRyRIFGeXp1imp/P4AQLFFxbvgtaV5QCO/IpixlbWQyDY8sslqbQKJ0LK/O8La08RRPORg396bcYtg0s1ZliVzOwwnxKDRv9sniulVf8lSFDcnQvEf+8j+dQNYo5NLcgjSdQX1L0e/175Cdm1Bk8acAp5sELldanputlqxVgenGkzRU9e0HRH3cOZBIwhUmwoODh0cSZPT0+TcIZHiqOB8W5zxBuxks6at4eU/v0TCNrnrIUib/rJM38C1fAAdnxb1xRN4JlBCN5txQj6W8Xq1E8p01iMcaOB+dFhFqeV9Q3cWdehrXFXspaRcIDy/vwhU0WAdQmm0tJTwhKeIAMloOefH4qA9u1yLjs7VjxzFxVZmTF8gJkAGL+TCLLpfMQHVoFhmtc4/p9nK0Gw27S8wSpnXQFG71Jn2r1d/aMV9kviQtxJwWSnVwWqr5DmF80MCzffiiGu4SmsI3NmmcPJa1R+hfPXpGyUO4T3JmgDeqfxRryd+5S73Ol90TPmdrWHLKzdfIa9cEUQb0yxsLWndxNOkWVnF6jZ4q0vkEnselz+yh6KrZ3eRWwxa4+PVoN+YR4wGP9gnhsyqQwpCDa9arI1czYQe4v9mr/eS/r38tEK8CIuYa272Ha9gsUFaCYC9//6SOwOKnPSd1jg2LiPUKa9fICvsFq6QK9+cU4ynjHyLTkTOtz6yBkqCCVoSMcc8ATGg5xAo1ybe5ZRVUAs0QOu+ERnZ8nRMF51DRRsTjo4Ggr97yRje1qDtX6ULTxHfsumZnrbhvxjoO2YPbw9w7L0h1rESs2EJpm/sWThZH0OKYTsRabadTmnE5wPKot8hLQgYpKKlzQlXiSas6vhuD7h01uVi6a4kGA/KlIJsASQSB8AbYgPtAGlkkADu+rlugVFgZqQlHe16uxjed/ypstQrR53el8LAWmLzN9iqqFPivdAH6SRGk5Keanc2l+OaYDgQ53laIuyQlI/2EaTwPKNxS0PeR9dUmBNPGSuXibwreCqNTpGb0apNG+QO0FrgqHDmgUx7iEbPG3UPLkB6vGdPd5R3XIH7Fqu7Y2SWE/XYe9ERJu/8cCphYoRdi7nfP5cXo3KiS2u3yPbXXfQfLrfm0DvPByoUeo9N0SaIHgpEGFLrpOu//y+S1hSYPsQJBR4G1ZQuuyxps5EtKYd7CjXiE3oX1pV0nb7WFpMHUrX0PSJID01L6lB2GA/+Eoq+s9hrCJRoLihtvNKGOz01D34v4fN4E+tVLxGmx1W0lq/Cz3cfkQXJZ+cCURNMMwijgI64TcJPoiOTCw6Lcg99anjwEkDXD7pAezY6tzjsYLUDa6DrDOA6ng1bg5r4DYgcJCuMwa4BX/ok+w3aG8Oqzv5jrJJErwei2C0vlWuQWtg2oC/QwwetqdxedkCIg3MjTBtCJr1QPPXMt8o5LTE3Rae4RDISfjkCXZSWbuuLawfVIYmfrSfagpPVXivh1rdrToQMWbYoCaTGV32/sRNRCY9XOgsbk83TKJixfcsSi/wb447Pw4ryxsHifUtDwoX/RO7HFp/JCZK1wWWe7zP54xRwnga3oKQWHHloi00THOxRP+0yY3KDZJ1NDCuq5Ld6gmXyZRLE4i6Jgz9yHrVkwNbzFVY7i974yjObV0YO2BDd8CL4SZwgH9dcPaZqTBQbl6oIL9/Vv0S2Pb3w/abAPmGosBRg+ognnfUG8+IrNFUvsQiYyk0uZuBpHd4WDG0NHn7wT1TBEuckS9Vx/O8DuqX2i2qnm6e4zPuFGgrPna4lCtkdgOqwvfhW1/S9OsGoOGRwjNTHZ+BASVJhptCVf4LYfAkMgezll2NeCDkH9alViFTbYwPtxKC9pNphzpIZZ2AqY9IpcaFDS+PVinHusdIjN9wA25lpa9oI0zV7B8yWZjU7MyMNowvZepLRbBGbTkJQD71+ZpqthzAiPtrCKioA2ddtX8C8uZRDHQlWX9PcGuy95OQEWmiPI6Ib6kBsj9RZ/yz8Qgl6B4e6YiRWGUcYoYGxSKiwQ99nKpY6zUzAQOUiGRdI3uDomryxLah/Vezesuo1N4c7+kDiWZF9dypRXARTh3+oVJOx7uPAlCe8Nr/qC4e9t4iBajeymvzzdylYFZIIxDOp9yhmFp+srtziIShrnTmuS71P8hfGl5N4EGk717AqLjJXlErfUIHPTtXKiWdBlzATwpPVz+Y9Jj1UDfk4AKeJHAibpM5rmCYdoTX/iwADgEPQhgA1iUTwlYeuXt1/ELrqscqDPLRxem+dz2YA36hXZwyZyvfk9bXxK/3yh6jnISXSRFAEqrpUpZBpIBj6ebr8uKEO+kNOjIc9EyY7G1z4seH+UlZV5m5W4s/rHasocnvh4yAUbi9SySt2bZfuAAEvSbGJYw0DaPso+BtO2/e+cQdnfggxYi+JyP+ln29j2Sgckob5Z10aAoAqVtsfQpVmPtL0Ang08rm3pOBLhu+CokzKz8xfJ7I+IKwr7iXfKzm6eSpRLHqtgiQcuuQCpJT9NAfqfOgy04gVcjEJX/io5wtoQeDB90s9msqu91r9PeXAjMZtQuGhFFFbHWvfMuDF/E6rCj36vLAkbpLt3fcEDfQc4znM8/D226e640k79GH5SOsMcCP1rNkdEiLxbx+EjvqTJlDb+mRpYh6DxAzvpnPjAq1TBF9bmHlIbVbSkWkNS5dwNL+dwEqlPbc0InV9VrA8UCSLetPHhEDNwehQdyMqqJlbx9lJuD+r/HIVtJZBe07w0EEgvUlsWNeol8pJm/dzuNK9fW/wkj/X7qtj18+rRXIgMU7K5quYJZZoY1qXrDuRm39G9sRFXv931mMxVGA1XbueC/cMvIb3XtYfhFyLj9kN5+Bvc2juvJw8/ei+Zq6br54XHg6uywvIhYSpMmtf8h+EYYDuBMQ7S2wnMzmXR2cr8cQ+3OPFdvYfsLl8eTieCNtalQeKzKBR/Z4x7RUPNHDOGPKFiP0yQ9ArNS30i24ANHVHo3UhD2Faa2vzpxp/danq0bvcrHdMV+REWK7JasC60dMqXgU0syY6HohcuhmbiJsbpbnij1UMwCtDC8Mr3XtMxrTam8aQW76KNGS3khqO2NDgpv15LHHGpaBOoa79arYDzBqZ1yxUV38UA4hoIJPD6wOSd/vlsis0zc+xw2ozK8blMtV6F/NVo19+WLScjDIswVUyyySYmtNjHEBKsZLn1Y7RLouzi05juQbi6BpxOgTtzy6ZO4fA/xzO+IptlGsrbsTPOOtfv9NH5MMIwiOMlQbZ5FvdMd9QrdRKclnb8n+YGEREr1l8t6zUm9gAxS5UFHH8sva/F2eVYY4GDG8y7C9BsbBrdnCMYMv4360GTB8Xw1V9Fl6AN1/D55oowfkJyDEiC0NRLDLbuFyG+SfFxzauNdXWwRRykncm90hXndgxCqrvbkfVHfJ0Flbm8sFVpLgdPtjR2Ash8A2Yg+Owq+IxIq0e3TwQzxgF/+QElR3A46cxDTefnB+xPQJ5WNSdL/baNftJ6IPbkd7Auvj7LLJdvx1sgIUyjg+Y4FuUMMUmHp/Xs9EE8NkV69dGKN6KBBuqomIu+vOlrKJS9FTRIBeRmXzyRJY9+sJSAM3r8E8OvLZP3Br2CGjbDjSdG5f4EUK0qK9IkNc9A4f/CNeT+FVBschDggEeWxCNU7LIMfSVUjqiVlPa9C4eX0wDiEeJt6zBb3lne/9zebEtFvify4imq8DRfEEWqz1adqy/FgjdxnG5sytYx9xWrtmQ3f0LFLqjXMVdzkcvCF1jtleggz+DMABcgHQq1R/eW7EcPnVt6PyfOaYiDhNXG12rTOjhzQG0O80J1i2nEeITpUEpygxtevRuClXR5CWFC61q9BpZYkzeHriyNcwnyLxCrhcSNGG/RFIv9GIaFV0YsHsPKqIRMa1YnFIKJbWeIF8ITLDyLgNZ5k28/FLfgQPfVu5pH5Jcj3qrizcVUFxuN/z4sCakITJG12N4OAiRvPmmpuZKeVHAYAQdhxI3b42X1DpMn5kRrp39cT7GQ2g6cC9KBm6q5yebG4mPRNQBkl62KtETixhNYbVfc4qzTmwhVHrZCoUSQ+Ddm846eIEitTMYI3hIwrP0p+Zk4UxJ1mIBjbo7Mmf4L9SAQ219mGed+WY35Vss0zEI/6aOP17xujEDVjuD+GgCetOqp9BUy6qSmmueEjluBVokJWMtdp13j3fdLW1wsozHJqTjlnD3zb7gy524RZsgbIvUOvttrjfI/IQTcDxWbVK4ri22X9j0USRwxRydbnPhRMQKsAuhPftvFGk63sDogeeNXS0aBjErqz88HdYnz9zeqglH1jpgmTfgg4tl9HwIiEmY8RncQ4ZwOshCqxZigUxRvDoBY4rTkkyqL1cbQJzova7YSnsuBsgATaR/QP94y8sajV3epD64hej8SPZq051Nzj+GqA/qIcyNcmOQ0vNDw9Yv2212ATfMlxlpWW5lMgrMObadXWez3XyvAoi/zQw3lq/ojPYArFo2iVW6KZaVloHUfSdJvF45aCfVuXff5B5Aj3y/s8sHigf97SvTZL4ANWYc9QAU6/m+1vAK7DGPOxhMnZkrjSsS3pni4hxtov1OWBR40iX3ht+/KBYgmauTX5u5t/vY/U/B+abpIHrucoD/qJioxME62CqgsWGsvR4z1iM3o1gtWvs3W8/RinVzRvz7mUAWZrWHDzAoNga+FRKYGar8SNaWC9fHpvCVVhQ6NI8WHjalrQag0fgqjOBkOf83377drashw8SBP4em47ZmyzY57X03agKoFkPIHt952hSRBRcvaR/2TSNIeDmACf+bqMewntRU/Xs8PJbIfqx4c2QlidZxJgYvqmjQtpDbWuf3s3heUdczCEPnqVV76sn2ikOxqUWsgqjPBIdGuY2ee9oxntTLCOZqsKa/LnXRURrVEYDHePdnkNHMjm/JTQP2Nh1TPleJfCryHh2R/0MbsOnmDC86cw1gU2UVKun9WXr8tQfCSqz4lw9jew6jsfawp+irl17fgHSoA4/b7smBkHYTOXqv3o81DNEtLgw+xiIkqkLwpsU/boVs4EgfO6ESs0V8iDgGCQxtaKaDK26TuHwFPhxd/D62RipQQtPBkaN5i3djx0FpQNoUK+ujZiMW2zBPpOxuBPZ83IT6Rx0iGwsieuCuEHygsq3jVhtOWg0RXmkqKiipNAv31X6R+PZddd0+zrxa7qusroQgf5kPMOPb64cX4w8zeofCIO4wC4ZPBAb7VETdmrRg3aVPrzPbCy0bUlDHCiVBHV/DEG0a1qoZQ9eqmIhWfiRCfFDBmJtZFcBqukXpuwgpoto2y4XJ2ktpgS0+0OlU74veaaHpjLdeHiVnaPotXpWc4oYv8/iYYj9UnfMYTlFCrq5/Y+O3SMI58pXDdVziSp2Mi3VajC32/evADE5zzho74UUBhUc7IPoK+jCvdECDok3O7gL0yAFNMHuG+Br7B6KNC5wHTiOORfjgJGyjRLR2hlgBUdScTcru0O9gIM7sn5wZ0lbglpkEhzm1WBKX+jOKLQ7ZO1x1eVGdSkaCzvklZkpz5CxCOrR3X6Dljq2h3XQ6+e4VfYGMiT4NdK2xVeKGOhCvAVobfdLr2a5p5XS9M7NKZypiPRVWSX7t/X9JJTrvAon+rieupHUevyvG2SYQJPW5Pn8rgn6QCD6CZDdW3ZzCqH21xe/SrrvZSnnixEE5AR+I+3hg2+gbe0a5OD0G5tTAHEoNrzgt5d2DEZr2eoFC3IRJGvEu6xP4wRWs/0ahnKIuds0oFpzcjApWP5y+uXP2pD1UfzSMsNJ7S1VIO0rFuque4hB8WIQ1w8w2LRznzogDLRpVW42r0x5L1BVsSe8eTTxB10os6AfZEL8Z5uuLYPZOH4IkwJHZZGhPX6cZ8T1G9LKKOU7knfX2rJO8c0XW1dsSdlOLZdLa1vUFpZkuwOuRY3Kxo3MTd7TcD/LagMUgun/0blrkHzP1qTOs/FqgQe7n/euxG8OYik/UwParjZdV+Kw/Qq959N69tb/25MPWKP+w+pBizHniyEywzepLd1Cpvj5nL+nakyNYgF4oblRFGuWpbjxNt4lHpAcRVWb6n88K7yuKgaJSCk8d1eeib5SRyHV8I+RD/L8tB4yyIROFDFW124+069AcI0zL3WvIU3kLyloQs0aIIU4ek+N1gqyKNuLirLGcSDk95EDj/Cvvshqm89NC3llRJF9sVosa4CZBjmrc5n79dh07pwkOXk8TnVoLOYkKMWwOKBGhLR69dNi2XDeSBR7qlakXVllVeugLX7g9mDjoAq3ykE6+AAXPljblHxUy02gyr9gE3r66QWet2ivQRPOxQVqNO3GN8LMPFiGUL954ZP96avFcuaysDUL/hsgBrvU6syOV0heAmW7vVsc8mpo/4Q9eH3Q76Jpu/rgjvQNoFxfeIBpZh8NzgXZyjpGM6Ngk/RH/R2IuwY7UcpX4PBK7eSJYEanmHEXkXkSJLmMwoQ9pxB8SsJ4fMzanXB6VpBwtVH/pTWKSbWKoX2+QSvcP8JwzziPhm4FrBm08fXk8GcUk1xo4HfzF/1WOT6duWrnaNKbMHINqmH7WqRb9VzD37iYnyEWD/+pbDfQn+rl0ixPdJOEsSa73qFb0Yem1q4KM3xMjx8pY8iRM/FdsEtrC13S/AlFtdJONnWD0MeQkms1E/6mW76kPb1Atf4uWonWFGY8LQkXCYPt3IRjtjKU+UsH+y6khCI/A88U6ghJCgiByNOLpI2et6felzh9BItYVfholHzcIXRYZuHB8FIQH7s9oQfZCHRVmNHSMMHUCRQdGkNosJwrScj1y79WnGfhJKyJ0MEhS4cTPzCrTqdk33Ff21TnUVHovzKiw2fu3c/MZNow8ejTa2SxfRHA2ZqYU+FIUrlFnws3Cul3JVAgTrhIqziM1rOfMgAK2g1pMN4tL8/KqoYGNGsJwHXQJmsJ3S7zmqlnD1A5ZAxjvwbzgPh98XJ7AJZGbBMMJGuAQMjP7byiaNCmF3qF1GUPH+inXTJxVYnhdGz57v4gQft332ZYicgAUNImULRvLVKTia1lEpTNj3dD95/30y/bVNGMMhI8T73pzBfQ78ncVtWy74nA4dNJw9sOBy3ujBA8eVeykx80pq3INYy4NjIQ3iiy8GdET8GuxRwERfLOluVwfb2seRSBcNGHPZrOba73/D8y8rOQxsE40AD8A5jdCow3i10kI2KCfl34+lZc5HZ1GZg/0KdLnqBMEa//xkPdPrdhvBbu8nzIAR1qUToktSTyAPbjRIl0Fi4obOdrlK6cac6rnjjMZUI8NiKfyU3WjemJrUxEdfI9qUfMig9OIipVFOC9196UMjNJVjZbqeyapFEx2V4CytPigN7Qnc59F+OwNMurbilLoWC3NeYpgKh8QV1alMmNLMAcwwJmJRnDVR2/OU2RaPglAmsUTCyZcxB/g/LGMcm3yqy/vVY6X0bs9z9z48AG0l3c4cz+8UzBwMQMS6hf+GuwDVOG7rIRKqanH5COZYGue7ijfwtPPTMjZsuJPmXMwFDgxUfgKI3fmVwaV3n2IvCFtURiXsPpQgyd6dzhX7OWtvz90iKaYoFofMQjR2P0DQj4WiYg+A11y9NWKLgiLSMW2jRUeNKcaU86Tl1JOLu4gLhv8oOj2fkjLwGXBXIgzfHN2ouBUBbpl8B4gG4sUk1O6fbOQmHbunma4DM/CnczExUU6063TPxlssiIqx1A6AsCZL88UqkzxwkSuLO5c6oTTTVBYYyPIqavkZNoTRIze9OS4ncIACVLRyu5b4Wln9WmUxdx5JX60HbqolW5ZWSPb6WJn0R+JnzF2hM1m0ajcgVarv98ew5jiuTe1N7hIZJG7SDq0VFg2yTH70ceGfC/GESfc0hsn3gDAYJLIPXVn/6sxd/23C5t8t+JjQLXm6z3o/2C+6rSnSuBOp4vKQKl1h0hIe3pVZkSZre82A+1hL3JlJPXiXf0rJ+Vsi47Ng/sEsUQy2oMPYWvJ0ajEYE/pMNkQvrzxUWhvkhUfzZW5ORw0snuShvOcoY2PL/eAlpLJZ7q9gNUwJEqBqhN60zSHYERJecvxupW6JV3PPqgYijsLrgEM0S+BZeDXmo+/HfjYSOPFwNFrLHdjBnab+6UIxrI08pOBd0F1lRHql6jdUxONMMTmJtceJO5raxMNmESd3vtAut4Zswp/zQB/EMneu10jR976bzS2KxXOe9X1j9Bql5Gt3qtRDAfWCtHuvPbDcbYQsLtwbjtH9/QT5ZxUI/UdJLro4EftfDMJByubbRPk+7ySRqDK7UB+RLieWttzy6LolWsw1ahD+fGh3ldthYdpr204dOO+qyiyfgWMoa5h9hXApqHFNd2PnxiKDf5ohMgLZi49t2oraTLR0KRGE3igRxJ8kA0mnCJwJJX0XRYWtiHhYlisT5BIuLi9z1Inyw2RGF8Ti1dRRMINUE0biihnZbgZNZReBepP4yg1lWWhxnoeB7T2Gfocen1u4UFeXb+kHpzLA9Go8FPesWaCLDB7wCBswThRhtoKiEuHTO/nVApa93HObVqelrjXueAUMQssoKr3+Uu4RFdBM4nKOXNa+4IIld+flagJzSmaSFQf9UbpLpi+gfxrJG4DGNAqPlOF/cR7z6iXeJdkR0Nyj+UuFH0rnVNHLPZQsPytVx6XptrHB7AmeXxGoXUIIpA6sIBuzzS2JbE0obx8da1bkGbxTVoICn8lYyI9I2XJRrmBWaMxDadCnXsYM7EH12AB1oqhBVGjUvfFbQ2Q7llShOP6s2T5+MPKg4er6+4QyHhVFiPADvNyuNGY7YKUyBdhmxdD2aAY8+X8xsfbeCtwv+afjcs2fFJk3j+Q9tj44DIJ3FXKemhQcJcUTroknwbTem25h3pZLAYfRpXur6wf5K3D7Ivo/KJrD9nKfn6i+Jk6eeJXRo5YQZEjHCxmY0EC0xPZrIXc0L1D8EXjL8RgTmkTUy875tR1f/PyfJvcqQ9r680Y50RRRvCgr9DmgCYy8Io+rGtJPhk93kKQiavtGPcu6ufdRM+kOqJ6LB5a9/YXRjEmyj66Q0QV+b6Df7P7PHYedXyUOQ9ALK28yiqMOen8XxW5BFcqIKF/DfEGqVwJAONKCQTdSfuzwMJZIjfEZw4RWXNW/qEnetRrRN4suaSF2Un/R0ksNxJ/pfanv1nx8Vr4kNJpb2fAzR2mZ6ZThv9QRd2bTYYv9qC91TTxnjlfHQkhrp2LtNFhvTlV121EHU8xAhe9aUbyhU2t7F6xYNgoNxqLlg4O4710qrf3dG+0I+ypqQCcVZJUkvc+JI+EDLogiPgwvQLKEr+6ppCJjY/CfzUzHdA4+GwYFD1ouWpxzaOYLYTZHHcmugmwB0evlaobXCCGIWwpeKPtNi1y1Lo3HeB7MSR+0RlF8r32tk6iTzNXM6EqhouGRox6WVHIEPtPC5y865p8AzHO+i/1nIJw/ZhqkTNcALDVQf8eE4Ln8drLOKNZ2tZvy1fG81NZIPlV6xEfReizyetezPMHI2P2+ucvU98x4L/qOjI7uTi8Y4q8IXhH2TWXBvpB1EYPFBMjGgassHuI/kvG0HslVNXcSWXYs80IPze4rq5rcndO6Ey2qnLLv7xS4TroVL7lFApqE85nLC6WkETEoa80eYs2qLXU8khFQA/N6Q8e0ZZZ9RGn+wNXXEwzkp95/xxASnEGv7rv/9hBqDGUBHExcl7iSUMh7K85A9BruAdcMJYYtxaK6qxUtFgFq9b6ys+zup13guXv8IxJeSethBJ/AhhdCrFUxIJjHVO8c4aE7CSIsVbfESWNgbNmhXBIDD6GwfjnwuViXSyus2BNzaMSKf06zlZHaiZCpgA5mjAygE1Rx0vsxihpQfnswDsKux/ywP5VDDYIUmQT/Uv8L/GpOPc/GEpSjMTFgopRufrvPJYB5VUadYiKLHKdmKHuedqoknjTfY/4pAikMd62i6HuGLE+KfSeLIkM8TeYUP6bAhJBks4m7ui0oUr7yAZy8Lnf1CtoYBQEfkMMm+2z/ixTDOiaGEm+FZAub3l2NC3Z5QMFlZvmyGnlvfi6NsxixeZqIV84SA8czk3wCOHxDQcb7DBfDqUJS3+rzSItBsUTYYfzlCia7wJZjBDtZcxkXB3Ev39sgPgvsTPH3T/Xm8uJxlE8UqlKAO9kCLbpqkb853yO57JSZoTCHbtBFjU5k7+Pwy7DIKqfSSMHZNh5BD1zwQV+1jDOhoD5ub7139bTFBSEvbylUwVZ04xoAdga+gKY32+phUFmwCet54oBX4ih2F6R4ikUfHbiQNKGxBuUdagRFsArzK1Rzz16gbhIVklLqkOq8rgP939MkYWunHA7gsCF8j21sE8ush6u9gGQfCci92dvpb8Zn5VscNnb8UdfA1pWESzQWPJ/vSCD5u8DVNUaQVSzQA563AtSOtYv6A5TJWIPKzbYUZVe/DvYoYqWIG2fpDQk4Enk6gkKXQ5Ps2XynVqVzqN6kKCx0FMYpQLUauTlBoA7l0bAMkrmo7hRKuddbWMsbQ4GhPoDwUOdtNCCy5nryDyR9sdFSrfhojjMoArRtzIg0qfHongLz6BaPHmOpUIPG/LeWf1Ited1lbJeIo9K9g/E6TTEPwFIUiPeN9XT1xzMxdHH+mcctkxEcItbws28wfoJiKG2HvL5CJ2CJLExBxjWGjAZpQufFMd/45SLc0bBUsLzIyKB3Ic7/HnIp0sc/BJn126s1WtxuoMadsbm8IbuFZPx2zzGzpZLHDqJa2SW4vCOUtHvAt8hFkdvXGNMJ22SZUrBsUESB/6z8LuIr3YiPpkkdcJGdC/t1w6o2AlZgEt79v3CJnXhsbWmEOQuhgNyO7y1v2tblvBNy6IJSit2Knty0u5uGNfbKu9myFRIdK2Lcou/XwyYeCcFuf2ywA3W1lszCss40SLmHNVXv9hsTQMbuSGEeTizjJq++a3G/OjRS8k0HKIczlujTJ10+824+vY/1zpOXvGy4Wk4AzgHJUDFHIq6MrDDhwBVC6dT5IFdqspBMpT5/2IGPgEljSMhsvFDpUvOwb/g6qiNLCQZbdua5y5CdtuYXuDGXi70q1E/PGfXrwWmDksuk+RBF7fhxw4jXfIm7Mjvt8aiLss2myf90qMshp707uMs9MwH7FDlJlF9z//XoXte2iuZhB6FBNSIFvOeO1IfhFX9ANrCVpZznmdVjyVV33K3Y+hIVUfdwJKDdjIhd5gs156gwVnxS635twiAI6x6myeSN/nLUV990IcTFE3hpwelm/pjLeFvB5bLFX0/9JqLzDxGmw0q/xxPblhoDWZAG9ZRC/mzmaEvfJuLPOLycMHzbm0GITfwI4vj/cy2p0jPJKoO6w0MdFydeumLBFmDPaaeChQWPxRDjWPGUBsuwRb5dpru00yo3pYRiogm64y270ocY2XcuDceBdof4XKwAIig0QGbKEAfw+jslMPNLzYLruaEqNG0JVAxuT8PQqHTIvSydqC+SqtIh9wjz+TdjXls9aHwJLWxrXVuQpouJ41Ag5KAxvdaMUOG7f2rrNiOezK2HK+BzcD+7axrJK41cgWriTETzPhX6mhy1Z8SK1STty2D39TDHQxmiITzfkawGS1woo9xxKRMMlJhycK2fIVH3a5GCFuB9XaXIpB6XcfYLPk+NRycphIMABedUySgK5dayfjAX7erg1SXC9B9scrbV9E9bQlCWlYrqiwMnp+A827PP/gutgUVvSWiJFI0/FDRY7AovNq63NuFwZ+XGvWzxHNNAb3z78veRDiXcbQ1pONAHp4enwpXHS8VhU/HKObHdKWACz0xlLCghzZS+Hj5b6R29zPUQbUdjCLiSFV5rr/EfP/4HMbet1wwXMxcx2wb6N0qDD8PHfajWDiszrLORfu0QRpuBO4L1WFHpxfAAg81ZZiD+HYxJUxO7EYsiVRE1/WaYmrWYyTyCYYog/dZrQk4ZJ+D3q3BunjGqFjI2S8b6mynCQSsKO8yFCO5nbM0WJf8v/4dt92/6K9zbjcsrvCPFUgWbGrmNh7nzEWzyKbuz9H7sjQU5x8GSA8JJOgjNCcoGMSNz9RUt/VTiHbhzsCLwoYBewh70luSovtN26VJQJ/C3cFokAYVlf3Au2JrfdIwBhFsEWDvbrzTvWj1liYCoi0m39pTQpjinZUn6BzfZ13RdJ5O/tG90osphn+H6oSO+OO5UMBBZgPkDwk/nQ6mWSqv/s23StU+43t5VvQPo3ALHa4zaMgrQ4PXMWE6QSaLtSN6X7A4rsIOkrpDlF9C0xjt+/c4A6uFpx5/8FzL/2/5I55/LyB3rkt120PrZHw72DI/ro3e0TJ+XuSi5Q9VCSqLglB8f/K4E2GkmIrrx87oZg77z9kezO6ME4NRH8iPkKKF70El0qeBMdJaS1bHsFt1QM44bOpj5nDtnY5waLSutz05013i5eWTLr6A8Ct8+oCaSE8yWATuEk4v28TEchpbWDDSVAh7L38UGk7+vGfIgzMyw27mC0CfhhLeAGzfiFTg7KvOC3WzYmzFC+we72+jqjecZJKUWFB4jkJfIX2Gl/NkE8M/y2Z4TKQDRuq5dJGf6A6M05E+jq/so3Xiufs64MAIOPfTggFmLfWbECzpahg7ZMXEvheOI6gTonrm49z7Wykgm8j7qX2tqMc/temL8FIJjqHyv21+9mAoc/dSN39h333u9v7ZVW2l/0tj5cNPifudiARsqdquIVHq5KA2Fj6I1533DIXHFnzxgb8sR/5lvMJSEwC5WGEyXKtpBfCMX+yRhb+fzJnOkrS/tWTvtMrTXxcuIYqQckLUojwnVXX7f7Eiqc5g7s4AmifhPwRaKt1tqcGFqvP/F3xYkB9Ru3CjtPn+NYa0vPJQLStu6zcifPOY0qRh6/ulVCvQ/qRJBIJ0MVYHP4zW9UcqfPk4SituWIDeR7E7SyXBay4xhhQCkB9a5KOM4/DZV39tQc9sQ4rt3wjYQeza+sEEVWAQElTHoSbq1gnnWbCR3rxksguQCvYB9f3Yioj8VoA3cB91b7luzkgxQjS1py1vtCRF/qGVTfeR8jcBPofSfmkdYCGsDAiPwuDItWsMbv8Sd6uQAj1BwpSLjdf9iVXHvSB1SVpMgyWGd0mzeLasSKi2fKuiJn6lwCmiVHwDGceZbF99V86qXD9I9/qLaZcfBE/3oTcgtyGplh7MJGR0pzy6BB2Ye0ehFiaBe4+BWnqXeiBrjY07rWMOfhhiiXKyRCORTHwdHT24SGBAGzSQmGFA2wnBI9l0DPdib5Kd7DqFX0B51+zzaIFH7CbdG7PAp9D0+KD0noyoKHVUc5FiXw9JwoFgAppHsGfNNjyn5tZ7wT2XJBNdSg8bpmctJHFtyVFBO/B6oRRXl8tQwrXiqUH8gaUmYclz8HVVd9dcL50hezyO7QJxNie/998JQ6QrXzOYSzKF12Yxj+H6qKENNIokypU2Yg3kduwcxzLKr4sVShr4egULpHMu14Y3eBNsf5TcrWJMQf21jbvdgrUc3MRQLWiLOl2g3XOcK239NjzX+ApjVpZB4bvtg4QeO6Oc5Za4W6bViqnZm8GvnTSECFwr3f0kmLIDzEB4/BVO5FrCcLzetoM9kDJnfdwld95GNbUVkXNrwAQwVeF5zOa9n8tJovwqUw90SF2ZTttFXJF63TO2nb8vQVtdZeFmEPU25Do3q0fk7RS2tTTPAb+UgMu8HkR2+TWeleo/F7Zodj0UFaScCo8f+XTcEqO19/wjSLs62tnpsTDljlHCZ+49kj4RdCjHJWNJhPW5DbLApsE3k9ESTVhnODDg1+zIPij14eFFuBVIWI2prG6XXW0f9VY3TyAyaXATdEGUHbyc/9YbJeVnouR9XZw2Ovo0nHfnTfa6I1Xgq4KuWuWR9lJfEkzvUJyg1nOaOyX99jnDm+0GBgqRoWI0A6mTPqeDJhPQ/EOelWI3Kz0mbq6SBgTf9k7jZZPLBEA/QA4kyzOBEc3VreSTyqVVdQHHL7gNxqW89wsiScfKDws15RKGdzg4CHxVHxtMN9w/jvDczLH3kZSoDbiTYZ8kLe+GzS4kg1GnNnv4r/XYmlkUzq9MagyXYvrkHm4IhICJW4Ezlzzm6iKJ5M9lpF4SGru8pcpmtVIftbAN8+50uQAR4jUIWjS8xSLWunk5+nOPc3F00LbaCmuCllaALXT/fI87uNTJ4XAfzQknPt8fyjzBI4gBA8i5xgKZrQVPeQnv0YXawE8Sim+c2q8GE0u9gl//RN5BlMUwmbL+1rtQCNXTIxX1NqPtz334I7BEayJaYjcRMAFtY+GI5jCphC0vdWChVfGlb83cBazQBMmo0v/1ejH2inOMG6PQ1NMj+nGlvV7D/P+Apo2hAJsuzBq0LP/dJGO0ilhBZP8kZfCGlF3lWTnJqZnfjJ+m5NzAHKRUfFtvPNEqulbPZqVDjtgpwXO4g6Sg78WBst+5JbYIakFvDBOv4Ox4nQa8X9wCdb0r9KZE/h9PtDa/Q6F5GMDG/nMNNxdxYeuxWbzkSAt9qNnSwMn4ldrRCldLPAVglzVnI3FOEH7jx9IQj4NRbu3bdEDnxGi41thER2mdmiKEy9acAEhxeLmmYGe+q9t31pXpBiCG+rBffgbTGKfoDM3QSDurNw2sjLryIrdFGMnYvbx0Q42PWWR+prA2Yt05vKdVyatZl1pvk5mukw1cApK9Vl4/dglnXBTq0AFlP6bYKp8coh5f+PPC7G1A5l/0/pmPStYDnavZYp+IOtzdEL6IRYAtDOJsyI33Wmco6tLiRwKbmHiGQdqNP4vX9sVtHX7T3zUvHkh4Rm/pooWK7dzCk8HD5z4KsaaQgGldNQAhTaf8+Q4qS3Lu9asQ/dzRBWT2szBmkgnsyx2PAb6PDmtlbsiMIq75213mwLV6jKEKghXBxFnDbSnk4JcaIe1+/M13Opf3jqiygkcgzMssV+hbIReML7nx1/jmdAzgNo1S7djEnv4mTwQx9DL5cFBHd0i4vxF+hO/A6YrEA5sAFOs10y6A/LjLpALxOFaJNwpaV7hM66YVKh+VgUJpeV/Qh410JIHICijiLJN6qes4vnbgFdciSMr+pvGx/Q9nPdNa8H3SxUFU5Tqte2o458g6nMHlayPXgPQJ/N15TzlC6ByvDFue9SYryaH+1CNzlSzK7ToomF5rdZWjp7cd0riWDE8F+ygmqiYFCU+jNkPBJkqrAwniCuYdZ3IUPk/R06Zehfhd78TMzG+kkPat/1EMZ368XcoSkRVdiiPXx9Q7tLR87lzzoH8Q95vBATJ1S8dKI0miRVhef8TsmcXxP04Pir4cE+DISrV7zH+Fwn6+a1ewdNKNZjhXuMErRo7+oEejySF7awQDG9T9HjTnVGFoa0qse2D0yMdVNFkILnd4C/OWD/6RtKUSJRE6TFOS7NLql9JVMsC1G+qWY1PvcuUw3Wm7Kpy3RcWRbL7uDxB2STiVBnd7HYQd0S9Ygo4dNN1Ev5Q0a5pGgNLb4OG05INEGnpPHIM0eU9N7rOz6MqFJBdiK//OzcYdenNmkwHs7P66QmV0gWU7xhgx6PZyn17zYWYfNU0WIMkN54Tbs8W7dwxX2iAA2/2OAmgcooSjw8Yckv4OTroJleOQE/VI0EnwlGZWoTRZ2srlRsKBfKkC1o6oylwaKL6dhm7VgR7EekYoewPV/uU6gl07AYn4tXfaQRwmTNjxFqjjrR0FTY7afq/+9GJOE6QZ5dDqDixbrVDGMTBEX7nXI1Snu75d2fMmAOkA/vxSD3WLhFGkAFv1iJg8I3ACr8oV2VeZsAs54tzMnEFMFBasIbtmd57rGeRqpg0ySK8MY0ETAPllHjxlyWhg6ofEkB24DPNJeJex6Xr/b+iefJ/joDlcpcL3gEkBWQE49oU/QxiC48J1HSRlphUmfpuCslLPmGVaaUc1kU0Lq3NoFYnw2SwKtY+mVNQroflRojUrbQFURKP/Zjq6Rgj3tfgCjGtEcAM9HTcvqh+emcqpp7T+By15fLbCWV4QKJTofE8lCUASSYsEDe1h7vuYKzhq+43SLENBa7pTxuZYKSxbUVJoEIL2f5Ya8T//tkN6PTMI2ZNvfjqm/z1OKbnzwhU7XxfsjqT8616Tgtl0N0YSlN7zVtTzSrGg6tmvHvEqSbX4FAYFEpS2+QswYMz8JmdePmH7ejbU7T0iudlOENt1ecHTh66KaWa/6sWOnIUw8TMvAOOj1OuXlszk9W6z16tz11prJZMl4qXNrIXGcAVwsFVR5mVF46o5wXEAXwp8vNnBrM6xEQj1OGPPCCEqV05y1wwJosb0JwUHrVN848j21loE0IaiUaZZbbYcd7/1ReokbrTx5gI0WVC6vWnAjVvYCXcBo3AIcWEjGi1/MGz0oh1/107VnBwlfRsu0BN5WDhzLc+krs/CdjY3saFZvw+ctO3GJ36zg64oYCXKgkIcc7eNAv4x5tyM5fDNXupqlCW7Bt58oHEaW9xNwy3+tmqR4BnMj/USTAPePraUHDSwfktpK78ZwyXecAC84u4pdWngPwpQQQ1fTPR9iTue9m2s5S8wk+4N//p2S4IKi2Ysinj0CMq/zo1UMfTPs/b0e6ulZpjGyWqW4wmub+tpMDWVuZaTqZV4NhbPnuMvsLWqzroZcIugUUZJKcPUebD6EdXhpKUNZaZMH1oTiblC7ffrZUu1YfFUZAuT+dyb1f0grTUqisdprGq4A6zL2FY8qjJBt+jYp4Y1pFK1rwhIV67/vLFJQtA4nCRsF/UGjJuvKO/CNgXjC/utj3uIqwYhD145Ph/dTqtwAZbch/D3muXrLLBbkMbBECfThebbAyES+zCTzFXTVIE+wGHY9xL25CCsrvuDmjCFCq7/LAmk40WIPyIgiV62oynnHCfi3NNyDEJp6jgl0X1A1CYPuZKbMxsdc8gGxMQDVcho7fbBrBX84R1peg2ZuiD2MuCUoTzMLixY/4eLpkpNXVfq5hukHeXU/JcQQ49XpDrN23SkCD6+92F7sA/+nNAakpf5l3UMLWq0CWHktQtqM9gMOQ=="/>
  <p:tag name="MEKKOXMLTAGS" val="1"/>
</p:tagLst>
</file>

<file path=ppt/tags/tag51.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50858979"/>
</p:tagLst>
</file>

<file path=ppt/tags/tag52.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NdlathvWsueOOpkXI0hMlU07QXdFyo55UkojWITHbn9LG3wQbmJO060JqW2MPYl4NoOB8Yp8Ws7GCv1WyJvmFD/M1sqUjyQidFnsYFzvlft+GNkpRpCe5A7Gd3rjy95Gt5tByJFJvdPKGdfhpjgkV69mvdHPNF+qeZ2TK0wyfnh6KfgsbZzgRkKAgxNxAtkAz9JBBnkLp02LDiudR8lDmCrQKO/uOgElutA/4w2sSmYujOviq6XlihJLpNarkJZlg2j3SHe6JLKNrm1qlA6xpkx0TgKq6xvy/Gjw7uQJ+G0VCyu+h3tL09gTBaD0vNQV+ua0NAo1dGtyy8gfW5E2zkwxh0M4d1UprTH+K5gO5kHxGpXxT7MuAmAC3V2apPTXU2AOeHF08eky5TTILHb5uKrxvTWXN9sUeSLpdr2iCrBEmXLKtN92ks68iZbFwWdqOJvKAa3HretpmLnn1FaIeiQJGq0HIDpVIkgcb4zLbYZzngl/1NeYkrxBliqWk4aMn+D6K50koW+w7xDzxUBadZQJCJN333r0iv11p367xcIHr+WcCFArPrn4221BkRN5ndjDGQUWOWOSb0B8v05COaMYzCXfAvFAL7R+AKYxtat5QMqtEg+Sot/8k7J9tyu1iGlhALEe7wEmui+IUnhPD4gWivnJpjqS2m2KFYDEw7dpX1un/5JF6q6aArzAhMfKOZQ47G9z0jhEUilXe9UfBUbeXNxi5JRzg4boruNGpDDsmlSwrZsve0aQO34FzDdDS+nfrOR3AM/Cv8Jzs6ZXgnchtS1rPnyz4IZrA465z6dfVoY+0c/sKGeSzySkmtWZBfCxAunZc2aa93Hvnvq8PkyrmYYKjz9aFA9RXQeXxmwqOKrvya3D9EepxtAFXbLol3eDUr4dynVFBkEucmlAXHcEowrce8CNWxOBw7ElwLFiyejG+PlYWVRdWO5F+sSkZOQeLl33OpPkokH157kfGnXVasedPmgtXHDNeIrqPil+DGAkdL+i1jkyOHrlf6YdvX5mZcFm/7X0m7qX+RynohzqqIvjOEe/6qSuhOwXmuMJ5uhhKzlfmn0Fdc4WHABw8S4gQsRBnpZc04NvNvma1YrEkzSKOiCSMshSEUbB56Xkx5MxpFr1Z6oCASvTeka6h6zXPvNTBZNdKL1hg9a7R7dUly8PTGGXQAlCl2oaOVe34U1jrpQQ8IOi7rINknxv31SA25E5m0IjmlH4BJ5NlmHSg4bao72ZcV7ZBJOZeE5/t/F9zSHcHNyJ/gfCWkQeI4K1knuqpJGcQYoigZhpkn3h4FVXJOzvdOt6ZrMK6//AVWq71qV7YSleNHp/6vtqw2G3rUaaSU5p6YHqMbqj/ANLe5bD3gy69/cP1R4xDaXHoLI6nceHofoHczWPAr1KxpX1oCNVg2IzqiW+aTfhVm6Jbqgb6Y1AsPapoMHokl60sSMbm7zBoDhB6Du5MhMG9+uuL+nAQDQkrcGRdb20wzYh3myAWQ9PkG/9tY9G4S/M9rK1YLwRbTH/l6abbJoDFeyhCmU+7ZSifnIiLOYTbe+vSARlp+q4TN2hDEucLg7WoKFZg2JiMcshhFSFsZ9Y07dBhVNzLuyDsUaXBUfp6LXx4JTsWu3qxxf7UeSQeFfTjgyU92TZ4XbPq0P6ijTv9jcq/Xzk2PqYaYPnUEYLZahAA3dafKLGesNj7p2i52+xZchZEbhmjpO82GHLNSd3cPayPo9/Vva4AYlk0V0axkn4kZJSulKyZZ7SMp4NeEEQ6qe7AzLoCZKCiSWUGO8ccUfCd6sjiAL5EW9ii3c1EWhS5x3GgV18a7NBKeVOL/kLseBSBNSiLEyP2CEL43nmdCmYkgG0yRHYuVt0qNH8CPFy6MNVx0IwFx186MZLFInoXRyWB5yQn6xFDCDtaGRzDa8i7MPbYWbEsXgOwNKWHnLwoxAIjIOrXc2rCtg/z2VoLhmnyrwcfc3oL0tsB/4UXD9lnHU8gyFCs4cr+gG4/f/khfezUdy2w6HcJ94SyYj1V9AJ9SV3lfW9UY16wnVRanIWg6TFfcHEwyFTm7TL9nK6k40cdzKpge8KH2wi2+oiAi+5e5ILVG10WTkndIDpO87eXuWkXZlaDNzk2v0etgASejqOl0Xg7gSY/SLZjz7T2DWCGkXJKrvo6Ijj6b/Ekm2R79hBzOlaI4WajLNhTJsy9pKq6WHfk2vjrdaEtHLgoIk/YcbpSl6dmx0A3ji9iESWYB3A1rNmfF15sanquwBvNqP6ioJUs4zMnMasxIZ5DN6oCAZBuB37/NU3El7trOn77kiI0hppG0YXGWkX0OxMnqSQH1mRAp9x/LHVrq/4yHUSP10VT+AyvzPNPAqu3ZnxedGNmCsxugqLKxeZ1dccNmrp9oLOQBA2RX/gYyQxFCKov7eLpy3fGPubQjsxsE4GxSyxZcGZcpRxVrep8Rx69Mw/2rQWhXsmOvv4zCm5xyF5wOLGiK7/uGpB3UfrGE6M0KeOyTa2y7WwcV5FL+YxzgRRjJtJdgT0UmLWq2nU8CVXQat+LlXp59k4+XaCEZ5vwNQWFB4D1oNx3Y/KWaY4fsKXiXI31nWKzeYn9Rt1RN5VeV3VpCfRQeyqkd2N9OzqyMpMCmfBAQIVTHRsPEYSqfKWzQDYfa+4I0uFGAYa+K1hUMgarA3ZtyVyIpcT4HLM16pAVsgj+Bw5zIDrcXqW5C30avno4ytWmnU+fWpO6PUR4ELiAmEsncMlLnmXVOn6LE+TvHIa2Hr9apdis3o6GcPS4x7LnVavUWZiu2KoXHVT879FpCFbV4DMHKWR1fEu6/1Q4omX651ywEH7nlLOAcNMVAsQu9+yrv4hAlJHiEOmdjgOUhe3ADbHMcAhrWhqhoVoOUDNsbHwBTgC3Pfb8mW9O/+YV1Vp6PO9oEvGjMODGH2dm/p39qb698tdOR4h0ur8SaSUkwnO4hwC82kuwzwH+7ZgaKNRw2AGk+2oh9CzxO8MjVHkmttZhXSRkV7k71S9dKEbeIgmCi/S60uyXTZyWAgbP0td5MMKz19jLH3xQ/GmS9oVTkvW6DJHWrwqVbDE2EsKP4ew8KkgKFDzx9592wrJ+ukWglONc6I5zdzAND0/HcJBMuvdg6wUGqbCp3TRAqyUctmKos0+ftewM9c3AueTg55iyeajDQDyf0d7llHyAJUiehgExPu9sEH+ShI6lEs0x4/f3lLSBe1cQL4q+E17dNaxxW4X4ajI5CiJCDridwTZDeSx0O/QrTu2DDhLWjlSe1mZGgYNW9/c62YxTZp8E4EShdLg1Vd2Bl3UJ+1IgKIDeWh8KTJ8c8Odj/PEY1EvK5PXockbtHBRHQjbFGA/3uPXHC/MuXFQMpCMHZ7wiYGGvZ2M3PkI7mCLZz/BYVAEOfosxybMgHv7NrTLcHHfxLc+BixZ9tTBJJy0JIN1zObOvDMQ5C9x90/cIOvv7WmKNkxI4NsoXYoD5pBJeH5qw1XlqJR+b4XKNaSbnVnh5O+xFl9JcTmt+a6Itja6MO+f72ReqCgClDBgjBZjvaxP881rsKS/J6g6I7f4shCBIKPbBRIbgv/kM0OY0GlEWF9H7u5Han5qXiOXKBcRQbWymdNfVN+LNFn4oTVrzOl2yR1j4QoWifpTtxbbcAKCJ613Yp9VQNjDy5DRMJNJQiG4uzewa+CzD6vMxnnSMKQQw5FjEqiHbL9D4TeWLYb/+0p0sqaOa58TdScnVbZU7Sd62KU93cAC5HSD1Y4TF2kRvHqfrws5Xrr70Mbnx/y4hqh0+Xv5osDcA8lgErVoGkGLceXHwxfLSvJKO8Pgu2xFRCjgLAaI3e6GcSspsaA/rWlAxDtP+MgdpmI7fq5vkuIFlkPkddtR/nrjQzyJj+HHMFBWDUYwhNa/aFaASciyBOQm1az+tahUswsloDtrL/qkPz4q8R2AJupcA/phKwOPBp0p9wiTyAByd0NWSH0GoHQy29cvn8NzS0A6opP+xE1CBWCX8Wx9BEkcXI+FaQuabOQiiK9xwJNLjwqgqlurSq6Wo8EWqeXKlUdMbtzh4yNi3fscw/9M+k40rBWt2q+BjQR6kX0BZntTygP3ovLIwuTMEgWslDYiV12ckvJs++w1nYdef72yoEuDJkA5YeQTvo3nnZJNYnnRJ6zE1ybzSk5AqPY6LpxdvtrDIYvfjhy82ZKnQdINMQA3Pt4W8MvhP3LTxb1/E2WMSLDttgw9ekRYi6hC6Qp6iKe+eR6EB3Wb0B8LB+4+CJ7y9Sg+PcUaurOLzCtbFtzCktVSOCRl51+czZzKQ9GpFTiVpdQyy89YrjQQHTtS0A7Az38nGPsOcHAkLwPom1jCDHn1iRWwg3ypmAjbbn0T9id95npRIFH7vn2UkMXXTWgkB2n3OeS2Ly0Ilc63Xk2SZtB3djaCoOSD5TCwQHnl9nZOWZIId6UUqvm66qn3crMZ+eCh8x8fA7aBJtGQj5kOKTCCQQKhLysRszWQf0Q9dqo4kqlYb+VXko1lgMWcfGjidpEjxUdeY9uAnH8YLs1nxgqPPhBcvSskbwVJ9aN7SAGtHwch+nnFqOxBX4Lq9MCclic7d8LBengB4n/3QnEngLHe8wb+svkGHdTFMxqDbGA7N+7Ih/XWbpygM5FMaHMAIbS6HHaLzDnXGd8OWsU/vC1vcauO3hhuzWwHQ3xxuOsDIZ9EaQKsP3+pKUTjAw2+yXvbnBwcTgNz+79viEgd0pPkczIUHIfv9duWrBmd0z6qsh8xDXGNhAdvW9EugeNJLg6qrK5wg37n/rADG9dHsqZ8h6rKtwkhfThEwVysw4ff0tX7J0v+CFJ26TksHFrDz5eHJV5Mq2XjUg6C/QjirtIgq6rgm+5ncAjPnp/GPUYb0QcaRIRGnJblDdYoqnykx7p5PVpbz6suVkExutoQBErBm/6bq9Ga3Xj+WmmSGRMIPLrih45PCEJA62Dwbwcxs04M9w78NSqA3n4s02p7gh1gfGoE6Ace0mJ0R0GyRmkQqr1reTUgYhcet6oit0FG0iCQcZmvmYWKNxTh9bO6it4qxoXc/L0Wj9msEZMiaFJfVKaJzwVuoDHEEbVlGQm4bmrjmdvGb6wqTb52SCmZR8r7yRjr7F64Q37lJX98Mov7/WhNVAyViTIY9G5n12nS+1831zgdVeLw7SUqrlB+6puyaP8niPgXDntc/yQ5ogP2ZSHSf/7eAvnebO/yZhu9G6rcPxJ242fXKhlUJz6PLjIiHEEmaXTt631KJ6JE3TDIVB770NjRyuxx9GWAjRyxbSpD+7MsIhEiAwym/2W0mn9ct/Wv4pJt/tUPVG5lo+jdypjpBLkoa4CukceU8IIwqxtlVJTW0NRcYmSxRs0PY2Dh40qCR+oFoj77i0EdX58/nSYkqQAwxf2dr31GfESq6o6CYAp2DM2r4o8tVSVc3O0Co+pPiDm9c8XqeZHpSmDLeJ+mhWkAwy6dlvhxXJXLf27qVuMipf9K0lHVX9Z+BaiL6gOevz/UKzfEVqHXmPhMTpIhjfncH7XV2epVHCQ2TyAByhZz9l/uwh9GbI/okuCsd+7Dx50GXfaXsbB64ezI8hhZm8A25nF+NIUYFSYnl5wH68UsTVIkjc2UI/hos2of8Rmx+tb2h4vVtXcFLgO6uoVxrjBuQ4vmqNwOYMGPV+8LPcdPwUtJNDfQ+105Q7ff1HMgIZ3FSzu8aVVKHuxcqKR4mjyrDIxBtSeQyLX4n5jg+QEB0KzTBCjd+10ojGK0pwmkL42ufVviCqK4sXaUhnqI0kTnIQPdHmZFj7Y/2ajBohNaGAORnVnxK9/o8P4F49rUsNbr2eDnOrqEtp2xyPXkX6w5nqEplQNkbkt8+xo1jws5tCdA9H5xs7lw+NKpjdv/uX///KC5S05NLh/SkiWSRUh6lewcl16hE9r4lDjH9EAHyp8Z54xFhdgWLT5MYN6oawhIr53A0GNgXi96qK0EwdzOBIUarN0SyZTlBjPyHV4NiI8bC7nZKy0w9Hzcj2G1Xo4QWWTdKRQWHe/xMyi6FD7XvnebrtD0RdL1KzaCh8HCPACiePleoReoAsQmPQt+2cVyu7m/aKl4VbaiXRQYKih7nJ02DphPjQs1twDZ4ddDlsIQE43NvGlcr/SZgH/A+27xOrY5s0nRJpPm7ngdf1qBcBjjQvhd2GZQBIvuvIY3iCnqyYQDAHokyc1ssvCCW27IUwnPQCWlNo5vfjy6eVwh9YpekUIO3FLsZyzv3srHOZ7TlAFknY7d9+8ARXGmL1S1LO2PtDxAPMq0ucAvQxmWZBfd7V+Fugpl1tpX3tpO1xdvNsa6noJZOxUdM1RtqGOSi5lf1Gij1nRza1+JyDTd635uY8YfoBl2AiWm7EUA2NdIW/3o88i/a9kpGvD+L42IfO+zCTGQQP4B31DGmB4DP+f1AoRzwpNrxa5fQPG4Eh88Pru9MxU4KIzDb7T22KREqeL1LyLex2SShP1mNCRWEL+iqs7Fu51JKRQiHAHylPumcO56H38kCL1xCSKAqyldQmC4/PrOzie7XI6N0aziJ3MVi54/VIk64BY89g2mh+9Hy5Upv1Nahs+09MFqt0rodvSYWWSbUo5b1JqIWGzvbAuS7xUhUdJt+CEUiR2WJQIpjLfhuX502wOk2n0ZeiYs7wG4KNKAHCZX2tjpuIld7jVJ5ZWm+bFNU9PspATmvt8Y8Q2AK8DO0VmyHxXhnLuu4llcpwsNLyOHI8OHbubjIc8wlhLbTt/hPzepd6t7dbzba2T4WXLvQdfeLHIamPBlZRdELTFtz2lu9JxM9VfP6jAv1KOQYjp9KXvrVIqLJNVQmwqIDUAos7vVSKenQudKI2d8bbEad/9iwblsFtCClbqJheCBODrc25oxttIpSiNabiMNFVBa5Qdc3NRSNILIAXvE5xYZD9skGLcMlUoLDbm2Jp8CmsoNIqd3Wkd+50TG/A6BX+3MpDjj1VREb3pDyA5uTtt2q/lAdErlOpXt5d1Jlzvoivh82nazTmUUGqWkWVJ/IBUrq4h9WglOUllKVwc6ygqUNBmzDNU+OiDUIx/G7XXcLngsY/uYSlOyghgYR5g7Oz4yb8Uq4+3VpP7GWPIUaM3MKZhRU5CU9Uq/1bVujax3lpVx3GNeEt7MD53tGFxUQTSJmsh5gD8W8sLBle4uS5yLeQcmZFKxYOhQOVpGba2q3/fesEbevQAVYjy9q9fhBl0mXY3yIjJEmV9hBr4BJMyz2HcFMNA59MvaV2zAR+y4qU9WchGL2ODzOu6nxU2MFfrORaaCVEePqDTMe4J5xgQPZOy40AncJDSQPN+GRJupWiqbCEUDkqXyIa6PpxokLsyO4tfNT8kEh0F3FrnMClJU3sQJmqkFokRGnl9KG1StNKEvalrzlVgFG1gq82fYVkFWxfD+Sa5E7cHIswVxkzQDJ+6Ek5O6U7FajVvZ5pAJEFWK/gxf3TBGgXwG02cudCPD5LssA5JqPoAg+g9kIW3AByUquBmYnVa/Gare5Kr4f7Hni0Q8H2q6OlYPxnAFH5bXZTUfTlhrVpB5SqiqSR9YcKBWOLXJ1SK3B+eDwrFfjY+lrtFZTO5ZkP4yk0a9NmaYBd6N4tRoT4vjshqYLaqAPhFfabvAcyaUODAMDBIlVCnQXaIivx7eTUx2NV4BeCOxJLH1H29TSaptvkAf6J33DEqVvjsPkfVEQoy/kB/Dp9PCJ1HZ77bLyIhBSKaS9nb8pcuw6tE8o+Ia+ylA89dv1kPvKqX43WqQk3pxw/SfbHS3JHi2+v+5cvM29p0SHsryJcoxdn5OvufeYyqLXf6E2KvP30cYyfq/kOvkCMT4wlmgJ0rnGAECt4b9kP6/GGiN9kB7W1/7c0vjAfeSXzmxxz1jBsEo7JxfUDmUVTF8OxBpmJh6Upmy6sBCW8O9Salgwf6JrdIlT0y35Iq6yn7vMVlat9xqkRo9caGb1Hy1ffdqyiLkwDZuQKcFZoarMmH9TgV7nLqYFB4gpr91rG+5VGadqZrnVRctFZtrp/0k+9Zx7lejstLLspDaa0ixGTY6jrOZEg/WwGfiKogwJ6BJak5VXj6XbMyOBdzk1JhuB595qbFbyKgEGwDGpAzN1seoBU30MF+sTdlWtbY0kyxcA65/VYsl4gGiDrt1k2SZykyaKWsqDOoDHhCXqNoeN5ZInLl0Us6y9YuSPgwKZiEDbiEN/gz6+s5iRBhY9LF09yhFSZx5rTRHK+A04AUoeBSJjdR+fGGQ8bV/ggglLsx5iFS2lrZukLCx42H6p23L4xtxE3A0DBbGxpE/7RT4JcYYy8pyrLS+ZmQDakyVL3gahfrysMpteIjoYIE2PogjzPtUXeRj1yEGx1cVgMtmCOWEglzW1O8lYDyWTfh/aKGa3jdUAf/DjGrK5VE/VkijuaItYSEG5lQDlNPDAY6DVPH0qq911Z8vIX4YYxfkdoVwvodghTX71N8HgWX1UaHDfIw5OMykR5xsugGfGeSRG51qtRRrosewzSMG0LdgD+uP+S+HAvB1zPcJdHWe7D8YavNI2kfnbKX4MN+8rs+AZ6M5JEIrHFKVk2xUb49hvBap5ey7vT+QypjZwe0xje4bkt93XEyMONY+XcMS5g13cwZzFtfr+PBstt7Dmt5sobOYlGV3Kzoz/YfrMzoNBwGDvnU/th+Ks3ex/TAM4shBhJMDAblHaHp2z2DrHvhvVn/+FZsDT3+wPGqwltsRi2KOR4jGy0ZYPOXtBARe8F5dvAIqWmbjnlimmuZSXyASOu4Eq3h2kCi6QY1YlfDyZ1Tdg98XgukZzOcdDGaJoJPB3MCPQLQuZj1/4IujrtdYvJdVkopEwQx1z9iS+KrA+5xE1+zlFLqNhSRbvFkxaG4eB64TRC8cRT1L0Cp0wMUJo0Ut+tDSlpMQwCUUyQwGyqt/wFVUhYS1urzaRsl54poiSOyl3H/AsmxU8wSVy8Hr9PWAsvtA4I7aRHZqyzlbxrH7XWcANq00bbw5cGitxqWmpPrIYoJyZ6IZPcCC5VyJgvpbadlcLp+ThU5pp/8dDA4SzyEdKAXWwqX+2Ouef/O4qTwwC6QZ7g1mcTbT2wtTZccTiQEwyI9+GLkDUytwUrwhzL/rgIhhtx+BVPiJzzKXIoEjz9LTkpKWkpdcIktJnntcNT7+HbF9uqbnGJdAs7Om6AJUYOC03InX1tfDMhNzeKo2PXejmv7lzZOZ+E5mQD1SxsTQjHsUqn+yXGiWwarfy8A9hy7kwr56do0rlC92H8b7YRAj8drW18RXEyFY9pZ8Tl2jEeHpRzWme7AvszwNzKhzuBb4tHb/SWbYwcoGQLbmcXApmSWBaTnAoZ+NF7LYfz8wWddqK4QBbKJEjJTFNZ3tp5YYqgLwAb4uH7blVBz4ZBHQ4Eapp4TyRiP5ipTlClZX454Q4CBdpKzd35k1QvK1iX2gCvKKzFeCDys+cLZDyVDxylWd2ARTdR0epqIt5PRmtaPcfsVXNQdHAUzOmP9n8Cfdt+PbVaqlGLWbjK8ncVCyOX4kvfIYSs0r/3uR3s3Sc1FtssvOnqko0tKK3OPpS2Ceghh6/kOmEhSbrFAL/l3yyJCpJ3nSaEU0N1s7KVN/cOAsemxZdY8OZAsBWluJv9h0rIRb22I33UYS+cUuukbR6414w3H2y6mblmAi4RI9/LlDFcn1ZUBj0DUF5yCRS19TX9eTr+EHk8P62GALaJFfyPsnMtcL/z/krE/P/0jPZdvnY9I9OaTSAEOJj4AwsChOP7AmUgpXn3JG9q680Bj8r+8Ka18Psbn2ITOxm5MdNfTWj3gL7nDUYTXYqaqrNoJCjQLW7QkBAjs0rpd4cosFkaiEsgyM3PJoFR8lvRCD+hjfCi16GKYRndqCjgwq3RCqk4YcYrgRFz71QRo2fpBH1/oGtkDnfGX7o5DrPfhDLL5rbbDBabM7gInJS/hOzW1/15zRBHY50jZQDxC/olAb8L+0VITH1nvRxH6hm8Smc1umeZ8ajXusYG4nF855NdgilWRA0ZUBuNymSXAZejBiFcgpCKgJXggCEKYZOJ63vGMHdwyXZeqs685ol+0UkLRtFP0x6VpTbb22wCOT0iiLrpfLwEhUPheWEmLSH/frntslvRykq5+nkKYRBh5FW+d70cGByBtMPJB+BbD9S7xvQE65k6Y/dYwYmUpUaKMG1dBTw7BKBRqDDMVyqkbvCAK7zrBdaoc/k80T2o/aH7UaxP2hoUoXjMEIDV8OMqLI2r5Z6HiWCPYHTl0anb+gaq5CIFp/J5QF5s2aNmI6M/aziN0GnEcp++xBS1iDCeSHp40zZUCXHDqm9YHjolF4sqOGR9DNPuIiUfh6qIxeTXDUij26xopeNAQQ3EpZKz+P/jso1BJKSgHltkN4VeprOJ3HBc+wIfs1wjLyNO7FfAMvgJzmW7e4ipLvO/wZ6DBbPHtiz2MqHeSc+TqRR2HJPSk4AMnmuMFtgFb0colqOJbRQNYfLlkCEk5nVpOSfic1aESlw73fJfN0/7LK5m+80WYaAnA3Lf+kf0a1eQh3NsgG4JbxsOCNO/FGNB/gswYVrU2ev32CwPXBuNjHsxzAVPBssdKFKurVZJoI8D8CtNRnWza4IpfCZJ8kilytF+lNqSZc9uvZfLZEVW+zy078rxPOKWVqlEc0ROLiM4jKUUDhhAMmWcViSfSqZi23rNmBM87LL41QXHR44VLSwqj967afBWRs+NwhL72hbhtdT3Vs4DnwgewQpej3RNwNOjC1S48SbMeLO3uL6pJ8EiLeRuWKf0DT5DWNXJCLB86VAEoQHkzfKo4GhGeC+wjVCNSNtGhYhpscxJ/KhoC+spX++F4ZBRkGe3Gn9zLC1q3vyQlEI3iqFJppbhXjnJ+OfF7B7Ofhr8JJ8eenRLvfZURjnkOZDzZr5bWTqVCsFLqZuCrrpQLTKdkXcgqugkoK4RZLvKCSiL7jswiGQXbQHX1L+wFFUJ7A6J0YYMczpWYgt24tUCfI1IQD7avD4sz+D4U8y19YaupreNPicKi1Y62hl1pvM0GX9683uHEvaSevamhw0ixNS8Kuvz/aPf1QG4pe7F3GHEIhe6d52F1UwxefN6b2PTnSWXNRBazJrFKkefmafmmGpGPA3PpntpEW/iIv6PK+DoIhRv5ajhargYve5o09XuOPxzk/sexZlQllsnvatNi92G+VNyYdGXob692E8EQ37EW2FCzPXKt1W70VFvchi4PM0iAHnVFVz/IT5DyeRj4d5S7XnEd47Wq+EQRNCYlpMIaFwPtulXwccsSNIjhltuYRL3YZ5OG0gA/FhFdA2wQzNF9xsMgCIX068O8cRtArHgEeIvzLxNIroubFFiI5ZzSPjPiLpUnA7tkjQqdS2CzLTKHMk2CEN8ym91Bmr0eiuGK5hyGe10VtfALTFA3g3h4GJpOPHq7WRqpyiE44HZNy13rRB1nMpPLvlIIEUfAys+VCRghnWnXZ6AfeDIJKlpyZcD4L4PmjGryZ5EF1rOzX5wz7Q1R0PUHj50JNg6aAAsIFaJPbAvmwDYBWaYLXoA6u0DlFX1kP9fbwL8zWpdaGQDvl0eijqIFZW8l4lkNGpRtu41R/GMsvZ9uijLHhQygJZRnd9HdLP+CFA1EvtEojHM8ylJNSsHxMY2SiPATFpYH9LUpw6YBGmKlmCO4wsMDt0nGQCu1BX4WL/07y+twinxam+eRFYYiPz7Vz5lVGAd9FU+CY5DW1PCSfksoxVYmnjcC7nl0/6glVPl/4aRaFfS63lZMZBW7QUMLKYPjNCAQNJ64VMq65aQffCh9MTH2J32qYxiclYq3aK0R2CGlkzyNFkG3fOHUwgGN+wHQy3CuMvtdLEbopjLkzKgfEYl5j/1XtCxzMKSlfpm5QfH0MpZ3lWsuBbjH4VpQNAyssiBqEkzHlmoir6J4SYM3Yc+lolqiPCw/h426ojnOG1hpOUfL/MRls8A24EmD/SfblfQ4IOak1LQoasBUiYQZkGf3P7ow4vpkBQY9FczhUotY7FAexuxiXbGtG+seqnBHubR3U6EikjLzy/Eu/lcsKphRzCuVn+4wv7cvd61eySQSJb3KiQKogDYix3ymkNKwuS6Q/hWt3lvvjdi115RzH0ehr3n40LDNAx5h2+h4JueqvqYozLz1yV+BnJ1gzhrCgZhiGAFp62qBrOeMAWzwv0SkeSSkkPaJc8E7oHLcosZkJMIpIC79M2eMLqtbIcGEdaxL7xYTMF6zvVHiaLKRno/DoBO1pQJkIUD/j0K5WDXnnGlSfVcqkoYgFL15+oVEMio/xyuHwyTCx+FzjaauiW8sE8kjfaDsGd/PE4pjSme0tFLvdcKCD6qk5WOsTp3fvDmPUrLOq/PG+fJKnlsEBGxCgYOpXZ+fVkDofSJYLVTfh4RkmfSDq0zQY/kAInS/2XvNp3dlyhRnAdgu28su4UfC8c4m2WZ3t2dg4GVdBcsbHv05+WfZsEBo8/07kjqQwQ6I87HqKSQ9MwkzPz/Ei3dYLjjdc6xtbMRaxu82IongaohmSIM+oqEyAteteJ04+8elbtxpiMZjuNzFm11JBrA7F7wdji6JHQciNNfOkFYJVfw+NfZIFa1lYhquyn6Xe3Epgm63SQGHy4mmDpohREM6yCEwFYlSwdNrWVLeHiR00MA2SsuLMRk5cexnF+Q1W3b3AShcKEArczzqrS1Kta/Go77+OfqtIKkl744bCoj9aayVXWXv8iMvHJpxvUFwC2asZcT270b6quirKpsySlnpuZ3ANwcYuUvJYhWOJVE0CDBrE9tJ10Tgcgv7vUnxn+pzxm4GwtrYmVTdxhJpeTlQ8GOGTrB0pSzhIkLMFe0GE/LNjrsnlp/rV9qP/4/u4z8CVFpi1P+CRUIoVvH4gV1xh1+tU4XGOF+zTNbEbUsZ5WJB72jt2G2Cvv1BLaHst1gWqy1Si2hn/3OdiJVL8UT2JMJON5I+rH1+6ILV6rF+tnpwrYeVV13Oa8Ty8/yz5IsVCs8TvTLNHfdi3WuNVEXI3CiGQk0CrtXzC79CDshXID5yardVF5EXCNKKD63Nv4UABPqmUz2MPbW2+wY3gMggnog4XOvkY+O5d24aoB+f57u+3EGXweDAIWKtRUiXRWnLkSXChN+tBj18+WabEBcouSDjwGnQIVViz7gdf/ESCszfqLJrPMohqiDuHo3/LQn/Ox0wPxsczffsOnfqNsCJal5MLulZAyvyD9SQej+mkaptdHeD4ztBKnaQ1/voP8bHpl91YR/G7bNIqiWjuxRmPIYSRIu5YOq3PwSqqQfvq0S1teuomFvOYAhrobxM1AcIkQ1D1UhhPYa0Ea4abrQ6fPq1U63HAJFvz/mSyinWm6y3xyg0brxXD/8xDYoFVqxR9Q4CkrgSDpsn20+LnZ+qNx8sB6XpBm/rpzorwn/XzwaUwNNOmNGSpANFeF2WWsQ8yPL874ZeY8/wVKwCXwY66aPH/V38q7i0ucQmb6+gbPwNRCngSfPwKWUvWOywYmygafYdJA6wvpg2YBMlOzmROYL3fdSCWXGJAFIN0oCwbGMFm88+oDi13Zg2DvBiEaefuYU8/oSvGZndz5XQWL0pKlRL0jfubl5+6ZvIPeEjkzr267U0Iw9liku3jQ6jNXyj/hYfZyzJyy5UpJPQqri94ETS46pQLRs6fl3AkYzczvTy23QQeTgBqC6X24QGZBxX1oEol/rZdQRyVm06f25EfGozrii29fycP9XfPWhQRo/ph2E5ufNGYwMgQXt5s0Qks4cmsxwGQjubExd4nRGg0VM1scQBSN587uJtFUqENFDFbOaRIJhF9vc7cFX0LhblePD8ZYUk2SHcC2VFy/yLwQSH01hgadO6y8BB2g6JkvZ9BzrQqFv8v7fUSjkwGE+YqUBWSsTCply7xwiFzDbHV8kgnupGJMdbkunsIL+yQcMoIuE9m+2qBay8KOjexON4gJlRpAeAklcOQX3AJF0vb4UtMvEuGLmCs/foyqDLcrUb4Rt0ii5D1RkZ6MiVtZt4eAoHgo/XoIvHcvXGhvAYMins8+Vd112Xcd4DRzhvUvko+0MUfWAwJG7DAXsPXv72TxS46Y7oesstBKlFtAYILVwwo9TCJGssf7VsrnJGEJtY3KXFBxur2r7rz95T6LhK/L0j9gT0gyIijgRXMQ0Wszd1WWqZ4431A6nO0OsikRmXG3LadtuIYjj+PreIpjfQLy0DiHfIiydTwuq84jiqNFxW4vZDrvqa/AyFGnGXVc+Ka4wKdkiHC1C8Mp6eko3N8H2boGpF35lna+ClBH1NvCJQt7SJh8SRo4V0elrTyqvlCoiOAOzxiEtnKx4EzotMZTjLBHgERo3/L3nr2TaJX5g+SSxOyb5E41xhbRqOHMi1r37EcFz/7RTTipDz6ZToeyv511fUOUS9qsDo0k35hn+zWXPCndCslI2AQbjTG9g5ZowTIHIRPeTlH8vah6xRSfCLP/hFyE0Oi0J9MaRuixsITKMpjX8Vd+dfusHt/almttgdPInEiIi1NI38ylRbTfQDwIxRyX/kBwMjI41A2nmTqP5m49PLmRBa8+L39LUulXQa09lqg2T2q/2Ed8Urv8pu7QIcIx3+1lRXU0Kat/ZxtCTnnnsJ32sRUPCWuRTGSdl/Q5FNmIXy9bp5tbZv4nbjbAwWzGBfNA8OstK2mqZwyenEkpYpHjbo98d0gTy1JrV7GO7a9wiTOmOtHoORNDreBsXLPNREQEe9b8hAXYate2m84Su62n4BD98XapkWpGQc8lSiYuWm4/oLeguaee+5WLdUP1GutqD1Xcxl6QeTUMDLK2SJ0vZutPT0B/l8HhtmOLlnuahZEqMwaPahxRK8rHiTbZ6vijRIKjYjXbH03HrwhuO2n8vLF1ILFCHxc5+cRCgcc/GFUWpadDONXYb7Ng4cd5zlt6bM+mS8qsto1Kfe2FpXYBEyoKFJxAzsaZxyRvW9PZiVj3r6KWWitZvLmKzuy+ZshF02OTakWTc5YjJr1cnsW9NRT9alo6TtAM6eY3+Z5Lb7q+jaQLZ1VgdwkmS0uVTm52zGD7Qd7K69RnpKIJzInnCIiyCBZ4+pNciTCmay8fpM2zfO4VG9Ccug5sU5rJ3ApdAFoSapLfmHFPCulabQj+WpP+BS3ODsxJVw/R2jB8BTT3Jfpg3qM2zeNJ3gKw2Y1XNL1q0SghXaI5VVwbZ++aC2q2PN47PpcoEQqh0UfQb0iSJqEfV4omVXe5Y+GHg1zckNw5K0lUIXc/lQ3ZR5x04s3MYoAWGvB6swC5OkJik85fSLHztscAxW5pknfHZ1AGJ75qTiNL3jZbilp5z5eD5bQIgTrIYEh9aZ+vVPMkviyP633P4FsM8FjadoMNL4Kd4XqdWmD8ncJO7myqx3NC53RtvzyREx3DSYyGimMfA79yo1enaAgMZfCZU3m0B/5k6hBAbxOgR3zDIsYv3JS7amnfmOceeLD0lMBmq5v7PqbsMSpZE4Uo28fX/mAl/SRBPqN6OhOclldx9B8R+93FOYc/cI32uihkhUspFK2Pt/mg1HNpytzuME5MRgJzmFAtI5ljryx79FjZJe7g54/vPce8yo1tT7x4eKprcyvglXQYfhM3DEtRkDXz2vMNqkReAoyVu9lU1AEtvk/ALzt3m9xYGM11G7KeqDGN+NSknmrTOZr9hDKay21Yf7EljgHimpd5Fwt+Ihc3+fEq2esTWXCgHgENtAVhlpjr+xNPnf0nN8apVE6IGdsDDNDZ/RtGKrOrJf/xD/n2cB1PrTcsphCuathoyjoSXyXHY5TO9Jgy089mCDAPVwXbbwp0jiatFjWWVZWzVGfiOxgKXdkGt+A2k5k85iFMuySe7aWZ6LdTolH5kA6MwlitKXLckmGzu16eaJ/IN7vNUAXThjabsBxbO8f6YIjaVQ/r1AbQrzSogRQbW6ZO/Y9oW5ziOnMAgtoUTVMnue5A1SEopPOTfOiweO17j7zdPJIxJlTG621l8lp0ZZfXgu0fPvhOEmeUZQWaikMwFDRh+b4RzXEL4TDUr0GLgljm9vU8JBmdjKt9oflb0ko/Hl8In6xMFIJortbAfk+cYYG+ztMof2YS05IOGM9SJ8Nk1hkCXiPzFBvXzjHI7a4UhpBr3XJGcYfWFmjCNGEYkc53CZZVIS2HdygNVeqSGvIcjyUcvhkGfk4vuMiiBbRlgQxeWtYzvid4K18ZZQkuL3EuSZNAUblQjpDeRIL6Zx/hVEBpmBcECkS2N4TVjMvqDeRxMTpEtUOyQiDVXUEro4TluMc7QYNfCeG5irJDS+k14lWbGJIu+Uu7vF4auErO1o17bpmqDJQLneBwXS/bhCJMr6ccOjP0QvIUZTsEUsoDyqAmnhBGgGVwZPkdHcOsQz7WmmZsZ4PaoeKvvUIRsekPyaEnjZsnYhBJCYtWj+8JP8+SL5F38unbC2Q8FHuBNORmOgqxZy9oo6iiMWp+wma3U+5dONO4ffxxj/Ji+tc06jXrHQsn4JuqH7+KZvT22PA1kcOk5zJwsEErxme2oQFoCFNPbHExqcXhKQDQm46gxn3pbhiLjTKTxyKKIHohVVbphi8KoFDXsuXeu4DIcEa9pyMYV5lEn++6CB6W9bNvh2qs4+/DvADtvJvF3X5N9MpJlBoNcotMyGyqlaJi5VxHqwVDIT5GPH488uMNPGIjx1AmwKNwyMt3XYH4xTCENGowJGHZnycJiwX7kM1j5n5dfGFQsevnObTWl/zqxWjnabvjNUsBwmoEx3nVGAO+yRARai4ZlXA++FQLhoqlfefcKQQ25WeXHdJfF5wVOQNQ4GNqAdz2BTd8iXiQoSqpREkIyjGHNGDmRKTa8Jg3iYa8kqVD78PW/nSKu4sLrVg4NHCcuXnO5dXe1wrjysfdn/7d9dIra0jy1dY1/BUCOsXYmHtFsM5Z2iAJEFdaONeSXxRoAU1ZUfI1lObBVOkTWljVJuI5f4a0QYMnqoK/sW3ThmOe24yhHMys9ImvPF41GRef4kEjwXlA1oUCuJrfN26SmGiwBczLC1bEuCnOtvlWgSPF1VM2W1hTOK/XViYeUU4dKljIDX2o576FSzhPtNpIdB7p5KrkECB9q6k+/PXAUkR4/SMWbxsBKYkS23ZfcRNQpcZDo/Q/96B1lmxaA5BiAlQ6ZvBi3vBGh/vC5ksvPNudDj25bXImMoMm0DQ+LJfzqAykgQEOBdW+IHXPqBwheQQYhGVkZZiU5PnpcYu2SO6NWwex06QtBly+8P6VG8E2O7FxBwpsYagetwvTCl2dEVO/20nkTP/ugNT809ucRfTXniW64hCb48ScbHaXI9pNHWCcg4eW2iL9jTw5wuI27azuc1CEMldFR/nSM6sednFoamHH+Lu2u6lXFc+w6ZEpyi5IOWcVbMtp8IVnOLcVXmsVS2s2HO7VThpv189zDggcNnd7c8K0bpgUTwZQxC07Aa9hd0a0BDtR3izjTxBpeGPFzbKZF8YbUWEETPjrQ+1DlhUZF0nE6vsWhdZQdOkKq3OGG1sOQU9C54pIKYS+47BHoXCyiLZiZc+qu9B9iSLUiLUiYSQhim8NZble2sl0rGVM7Iokx6wq4CpW0PxD05YgS9m4jKoj+zwm2siwFVXALW7PUPMJzMREXHPK61B5KeZMrBKUJVMNGjcmNAMFMO8Ha/gi8UI3MNQOA6LEpXMyUfVQnHDrkqxUWcgd+dUMS5wwtOOG7v8AneldpWkYw2gwmUPlMaZcbDiZXaTnWmHhFiMhxjrf1uudGxENsh3pC0C5mNzHsj+BZujkEyb2vP8gGQZ6uVrdPFnNdnfgxPucG3vIVNQ4L5IG575hR5FIl4DW4kJVm6DnzeYUZEFxrjHuFxPobLBittssiysSiYvwkn3H0hSHj73+SHQGbHRyKGR8C/3d144kqrMFpih+dz/QK2X0U7lVaylFrY6oL3csDf7aIQiGvSjhcYCgRGk8ZxxpgNbmQ3VsCHM46aVoVb9TzfrGZgBIvxPzX+RwOFc3ORKf2KpHQlkSaxDhp4j0OyMjGkMiIjkeeah7/h24wQrKD4H/aJOKcTD7xcBoudtcLLPc7GYkyoJtkJOrazld6/CFKZDc+LRc94nBkOwskWw5BPRiuexd6dTiqGEXMGNUNBI2OZBP6DiUtH5FjKBanJrmPMrFFMaT8KyrBtEUDUVE6HXriae1gD3z855Gl9JjyP4Y4VEqJeVviAkTEES4TqhhcwLMiqmbYAU74hDcnNKSB3tDS13O1o5PCCOzZzLO0fRnXawtoYvhPgGHGfHF2ZHzNeKUIDEsSPAhfStM0fk3zIUOlr/CxQ3Y0LfgZpT4dOwrftZmS6nEOrq2ABTqF/477ktkhS/cM+HIUNVEYhDUbawPuqkLyzv4+7GQtej1NMLx+k/0bDk15spUxTnlc+ZABzymFKPI090OxtzE7Te9OuDQRUy5wjHV7fLIZ36PZI8nlkIsAbzsV2yUR0ROgcJwwKzAEOI4RDqbmQssSbati2g3qGE/m1Fly2TtDKpmWTgvJLm1eJd8tLKQzaWXCvn5ahOfVElpMwNCFjQE+PB0jE1jS6qOyyl7RQ1Oz60Nn0LIhGIYv1tehD6Jy4RqgWKmygpJ7hFoPNaL1Y2lWil/g9e0hwmJWQjGw4QMKORYkN4bqvUxcGztnU+ZU6mh92KwAOJKdN5Mm/3CqXkrCZF30NiYJDpIc57IovGE2emKBt+v6xxnQdigXoAYJc6RHiCrOq+HhvmqpqdMvQ9c7mm/l7pY1JfeFs7iHkFpp7d7FN+t5gDT5rWNlAmSS6j8ikDUWeIyYwdmFPfFXvC2J2e6XgXb+0VyXl4EKKrmfM8yQ3l2ZNShhLN9pubzyDZ1gZOZs8Wld6YOBln6Zjgqz9hBh80Q5nFoCNJce3Z9gul4GVQMWNCLr7EYJMJTvCKA6/3rrQwQZiYBJw7ObFGpzOYK7BA/6EKPOpkRyuqTP04ipK4aCaH14adCjypTO0nCn+gQTfCKUyIkApVHSOb84PeC8Klq5SoUdwaEGlqJJHBqBr1UPaAgpU/44/IRhMcfeULnViPVE+MOMQ9/ZAtr1WQTxpfRvkPXfUejtMfLjedNEhr4F7JKQWhaDyHk+0+p5y1Meq93SL5s9YHsXaQUqjrk1lhjg9KNinQ3U56olf8hQLOwtljML6Gx8qnNNCyYnO3StboUnO0VMG3TqogK/Z2lW9C8vwd92QAzA1CI4fS/VAwIvHajUfu2XYWMdDD/s8PwJiUR/OkBooRhx2dM8POEq2vG9nGlZ02g1TkMIcMfqSPVdluGGktMytI3FrSGV+3EwzQu/ATxN0BuApUzAIcc2EaJnsXdd0FjFI+lO7nmE7KuE0dW3vZ8lp8qodPXOx1/hIQfRxlvyRkB8BNXNxT+PY2prl1QOzD96j8LIJzMSybSknXyGnG/3/MHhwy3nDotjBXC4YYIj1Uz0hyU4rwf8KJA8PeDLUqjmOS9br19N8rWsNy4g7EVW4PDizjz+G+UQy3/+QqCBMJ/rAK6c1NXAnstRm1ReBBxPhM3Gxmetw63JKcAFQUrAo6B+b8ijAZ4D8cUpav1Y7605Q7dD6YnLD1kAxhIqf0LKBwMOb/vsnpiYlTJsHY6pyyotjZSUmCe4ZsPJAWDsEbZM4WrcRLnVcgoHMA5C5O0RbSL+3o8u1JKyg5hGLzTqYCVfrLlZL8PHUBSwwYwQrsjOgNuEPUWV74YAtRcHEAmOF3jqn2zYu+0LK1xzgJcyT29dyUMb6th8mlwnAfe83Q89+NoLmQNfViNXRcU08qMVRzWVc6lvvm2Gj9JI/JR9VHaaI7G5igg21MRW7fMR6w7vVHer9JVGFbNhlTUpFdB8tMJbI466/PQFBlr83Kdh9TL7qOw+5JmS8v37LV5bzpHzMa25mvZ4sV6HebwtGhSZZ9Tm9c7/3Y+PekuFIOjfSb2su2QYCK+twTjBH+TwbszycmNpQBlu7MY68YvGFZeKJ5PdM6quhcMKVJI+f6PgR3/ZuCV+Jub3FICLhgOISCAlSUkKHFDB6jrYWzY0ViGQcBr9LyEt6C/Gl3naIhfd2yGPe84DlbcyeVEMiOvs6qL5oQUFw01gdxvnYWvgLAj9f0zBm53QF7I4TJyizX0nAZWJgw4fPx2jZxWnMU3x77CIkhevNSce4I4cRuVTxlIUA7o3iN0eMpe6r9WomBUIJfh1DKb+g+y1azf+ckHVOUGbstLo7aXQvxx/AsqAU/c22M0hF3C9S2as2K8pY4PlPkASLBbmhNSDwnJ7EDAGCq8jOalCgfU7DxRLZqliZxKct+Rb/fxoAvNlj9woyaRl/bmL0HBjbLY1qZ4ym5bLZB6BCU8W9JvKnfvMFKAdxI+OhvzLaMBszaPekerFYvWmPye0BuNV/pV6mAh482e896s/23RtAA+X2rJgHSbC450rwdM9skmqXYSi6nPBjIpWg2Ri5Bt/1VDEzI0OuRpj+5yIDlODvskx7PGX5CUXdRRTp1CP336N3Ibz0uEIYlWm0DQjO2n3TfO0eWRXxKpNmPS9rHAz6AtB55D/9b+ytb/89vu9ODpA/cxDA7tQcHjICk5LjKigZ4zPDxTQncY4YEI3hqcA1nMeZeqzmf/zjBTV3bXKgb24LEXJmq7xBbKylY4wFXhFZxiumIjPiEHg/cRaJvPwkf3dwMqa44Vgaab64FQ4qHm+h1LgRDukJuZS2VgxlHguKQonok5pTRnonhfckicIZtce3YuuPhVrRJqSNd6EOUFKydDiG7dI5vSDfNhUNy4RmpU9hfCId2c0GLyCFtBTCdGmn9FIM4v/P1SCKBr7lANTogerASO2Jg0F8AiVJ9+m24QmPgcW8KAJtFwLCv4qE/XxCXrE7uugcomsIdiysSXy+mS1LiKKwkLxaykqes+8Nn1dyb8feU87C1RrEKfX9hbsaeEieetHA9zfsAnXmA0jRFBDCKdP/MP1qy6GGuqgOamIL1640PSuyW3tlxFmeVTt1zOogJmXHYYzZCwqS4XXaVLOjIGw4VIIDoLE1NbQcIyERifEm+VJas+2DUhckkpZVvtmRikXhVMsk4TKU+AIQVW9Mi5tVNn4Q6GAa3hnDjWQ4UD89b1veghh6deVTKyA9A5hX/MQ9IiTTTNRzfnUV6ty2Emv/T6gHBaQBRNkjDsXmAMXcBpFgU/E9DKQ0sgI4R815G1uD5ShJ19QGRPqqtZw6xbqcu3cRuQV3tvG5klyeg2z2Sv42m7jEJhCWPH4QV465pNrnrMMMvYmfWtcBRDYzMAWjqbyRN63ANKPN3v5uA9xUo+RJPztlJPBmr1NozIAeRBy2GngIqDQD2F6K8RXQMDdyHQYG+1vKFHII+8iMqJJ9ZKFdAVE/ESnYgy/CMTc76YwaCUaA+28yQjWH4uVbXG0HXUrw8BhSsf4wmK6UyPrOoVWkYku0KG+xzHw4RZbIzLc/kSH8g1DiIPvBBwV3/XtUI+UIRgsIPIoM3xJpHEFVsTDi87H04ytUuUMzNYWced9fgMLBnZZxtvN4ZJZoFXPDKqxWsEYyXnmnkQTvVR1z1Hm8l/fOcJb99uZvMcGDx/jVtjmqYHcALvBOJ8hGtADo/xzt7DyRsKckW72JcOjYFlnVx1iuPp4ONn3ACq2JLKM/Fq7jqGeo3CgSMT3xB+cjcX1AuQ5zPp3aLWTFyt8NWk6gmpZNi+ll73cziuRVsOIV+44o6idu7GvIAzCyGhvnh6pDTriHAXhycvWT6e6pBeWV+XXFtJ3bQMx6nZwPB9JEPUmhlhj2u+elR/G3jJ5f419XQTpx8PTKGKGIOIOFt3JW8MSwXh9hvicEMwFpNWYgEw+QzrS6hrd/zKaQGgX5jYxcRg6fYlPzzOIiXkpqcPusL/8+EPo5v0+1HKHRTWwFpnU+H53nsNzPv0vMsRwyxZ5FDJy/v+MzSPwCJPfY0WhZIGViL2cClUDQ/dXAuwvRaGcdUfeqFCMiuDFW50luB53cGtPsn/rzS2N4h5aee75Y0t6TNUMNK1yVLgW4ZBZ9NJm+CkL6t4YUjG8Pt7ljLK7qqVIgjEMfx+dMSg+D4D87qHi/D6v1yeP6qlWYHxEgqPJrZshRdhF8J96pahK+MdGS8Fj8bHvYLf/fSUd6Eno42Lj9YBrYLKuQa77yNIMF1zEo7QekRpNq4nRIdei2k2ehhlI114hnnDtGxnD7cTu9HjQ+p7sAlOwpwuNWmhr0KQCVIr87KSk+q4DeQN9NfmVoLsU0opwBIsZ6LM5jjcGGOB3+oe/PGo4ijt/ceyFHEC365Z4OKsM9OXEE0/CQPr04Lky2+2o8czTXxdU4+Nu0QxiYEOzT+rI8TFJOEEiEI88i8r4jLDK7AY7jFxddOr6ZD0EQGhbBvvMr3reSgQeWAwmcMKVasEA7dntbEUYcrzJMqaW2FI4qd8WiASHGIwy01qf55feyfokxrYQpF6IFv4eINGdBPmtt6DkxQ/PiPrDfLxHHowrm8gez5M8op7XJeWRLR0OHBPlBYTZps5WJUvlS96MOgi0s5/HtESzdHjejLf+SkgAFgRZipFj72IdtQobeSJ7ZkXGpsSOJLRuko3CdYXJ5lh2ntoMNj6e9KT1NolugU3IvN5fdduEOC5U4WqT5cydeD1rOmuhDnUCT7BPT9lje6LfUMLWFHMAXu2eJfa4ytKngFwg754N6hWyoBa1RQgjPrxnrrihYmhXivlNNclEdEN8yEfDn72ifnsrtTbPVNYMVkyKyKdCjRcN88Dwgbai0f5pBx+LphaxYqv+1Rap4wLZK2KXnVf7xOU2x93MvEsKjGSZ/DofI6piXWgnRR0yEGhQe1e1aDbhvwzTBo+7w0XmC636DYDL1s00wIyi93rYQWmUAN5BjkCwXcMQtCMcGtaqd4Gbb2CvyZMwYlYBmC00b31xH1gGFAbVbLZieOCRyWUrNROsji3MVoJb7SaaCQ5r/DyzuOu3kBmaCIG+YNeryHvBEVrKW3FKyEY3zpr4255/nV8kPHIjmuiTe+rFzzJHLuf2MSbU68/Nx7hwU+T98OChekAPNcFjJGMfKsuD1sGR6Icn+4Vqtp69cSD9WO8FqQT5WphIZK2Y38+bSBeRrteLPcbrEZV+I2nA0EvX+CodQVD5lHKmpNrbx7R0Y9cF4BqP9bAGicogOZvt+Fy+cFoZAn/Ujg3I3FRCdH90EGYJ04QtQH1psgFGC4fSDFklefi958aCgVptoIrA0Ze7h09rmtzMQrodvtJ06eExaOr7JZtv7ZZEJvEHAVRpyRtTUNOtip0QI2Z3R36NLfIMbnAV84qCfd3Ot3HAILyW5gOln6+uHoAHi6DpEXbwY3sALhkJ3yYrkAfdntRj5xqOQrkPjNUee+NNEH8uqbEXxGlpc199E2low7oM9UuUq3ytsHJ6IpNYCcigzg3S3tQOW1iJBhz04xufTfKJJs9N4h6ZfcoFHLsqDOBtbK/Liy6IbmNXNiZWCUlWguhqzIC7ymRQlmIzbx4s0DaSAz7quoJhIJgu9k6vcuoJdkqs88e3R6Q/T4q2NfItilmaEVn0/+i7NvoDyuYRaY8CQ+g3kjR69UmY31WAVl6loxqjetBo9t8HO+rrR+tR6HWnG7WT3Oxrt228ZUCX/e5CORzW1VOeZ8In4cewiFH0Y6i6BDYX6KvMstttb0xqb0BEk3aiS1E0RHEzEm7BOy6Z2RIWnbNGSSYv0LDdFmDhSDGCX9xew1PFskAyj7t3hI+xcWKYWjGZySFfYv7LYc/9bsjsmsBX3HDHfLqvwE8/g2itopAp2rpEnhCiXac69/nhdm9uyw+56/LoqLpHi+A/zaOO/yTFfja2T6zN+12A42QrgJTIffmMagc16pJorM7V7TSQK6SGGNeJ0Sbzsz3lBnooFTAvg9yo67u9KkTn7ZF5kE5jBm8YXedXhhWDXt17zwmXTux09o4kbMaRDC6SiNkwU5Xf/2deMRjdUWQv2QREVihftkr71hvZR+RakxlRf+q6x16ego0NQPo4QxoO2iU8BwiL38deOrumd4U29TFTO8DFdnLK2SnBoCu7eMN7fWRCy74lpCoc5OEmM0UM1A/V1fayBc5dGOVqnDdfBq1uegNoO9vfEYVPqxlhUmZYe6oGPXWErUizCWKtkKLJTKU8njxdjqQGX4i4AeDhzSM+cR+3JOqEBW+4+ajKiLdjVujK1GOQyalOlqPbg03pbKrJK7+z8BSPs08GG9JuEX88PFScQrGUA4Oolqy2nrCSnLk3HJMiQ8C/Xn20F7cTj6Nun2y4/evCEXfRqRRMMZcWsQDP61WcvljObnvRYqK3y2uG6QbuphWnZvQEargCAdasF2HlwUft6EtkjbbR6z6PH7TLdTVKHcrKGXNlvRPKgPCPBzZlDn+wSXYWgjHJBXcBXNOcY30cyp4Ap2A1Balx37ueHaD4vrq3FCc42EGOHw9R50NtPSYbq+oTx1fU+8thyTe2PvYI8n5xLfR3g1eUCrlg3gFv4dLDQY9ZYte7HqQuHgq7f7CAaNEJYiWSw2w6lird4BMXyuKGEbtGhs+1H3x5+AG2eXg9PdGMdliFHT+9TDGGc0NYVj8Fg5/8BKNFlHJ0pjKyPlaAIULUEq1XZaEjAttUoSQ/evD15wp/JwGLw3RVSqXlhvQjnEbZrN+IrDdk2lNa7/AZtUxH+7/aBSXOz3NoZkc30hEIvmXV22Ja/ToiwIvmQqrIHqSvpOya/9Y9FBk2PLqb046aMF8xbegH2QvthGo9+en+1xK4FEjINIEjrK5a68rOI+it2oyVoDFnvCMjGnMgB5XiDMeufgpYm6+CzQ4tyrqC8pf/+nmjCf7JRpGXtN3j50IW2zS5ykbdaE925QraUyN45gfz2SKYqsMeGpUs4LqFzfFkz4mYyEE5PsQHdpYJgE5Xz2pcfOg7AG+qFuciqpVlMKIexPqIZ4Z2YdNSHX0O4khJDeqDBHXmxh9wH+EleHQzpgjNbwQQ5v9v+xe6tzQ0O4w/IiRzCpUvMrFDSSg1K5jcBAz+ofXNenczglGlIdrMrTCmXdHZ3a1OOLO52tuMy0dbCGivBbcAVTY7QvqfE0Mb7BKyFNs5Nt9KJ+oBQFKyvqNF2oNh07ZCBQM3b9UC2zV4o2CAfSVdAdmE7Y0aTS/JO4QX7MtojRcHfmpZBJ9xIRq3zJdA0302YUV6ag27A22KHcvAA5QxslHtLTI1/45sr7iMCK3SCAZmihayNGOy//dXn/+aueOv3kLBFF4WhetDrWUgTDmfZ1GW6VN5PGyMrBpARVWRycglj4q50RovyWeFo5emsF0xcqUywwU4gHq29zLX8ompd12QevWRY9DUCicOtD9ObR6taFiMjPHa4P7hajfMZ737iy8s13yv/8ELde7uE3FA0cwCip4oW4omoGBcDpJYYwL0CLeknLYQVchZrE78ul9fV5RghqncGldSVU/WuxdNLSFDDimYiGmgJSEBQhhBAoYsOXISTWGLjo1rdyI/qApvac2tp0TnzJbp3kd2w/lwPAdtmbS3pJ1CQyDbQ4Ks3q509jfasMTM+1U/0iKM3nBYb4LPasHOEkOxHLcdBjNk4zDMlCY/u1Wz59cD1MuUY8FHBFqMKJs1V6C8jHiHUqOEMzN2+Nt1s4etZmNotfMYs+1P2FNMKiikaUI6bvg1Q8GkrT5bvRKCgx5XR/02jcOyzOCXKdGKPrWUl3EEzgLr9jEOZj5J4AEs9MuCEP2odBSsROtQ+IQJI6VEMVRyG92J8x1db3VGySSIhxjPPnVjRfcnkrs8/8qRFTmgNNCm03o5TBvrhdPS9/kBmkb7zaPecXts86SwJIZSsFvci1iWpyBuOuGMFguY9nkQAqR6WR7jfZ/nTG9Bk4mR0qa8B+FR4kOiN3dMutWm7Acdf11ZB/JQ4YCjecDM2fQrY/wEgHpes/Zj7d19QcZ8VkGyuZH3CvVTU7hwf6aDIHyFIxnC+2hAQbeKz5RhTKhnKy7yYG8Wg1HIp5V72PQP3+kwiJn6U2U7WNbXzG/j75Anv5re8uFRySC5l7c2hKcCLw3cInFnXhwL5ox37eSTCwy5Sc+oSwVfJm9fRurzDKaJ1itpnNPNlezeKea6gZeN/FAneaFr6bg12eJRpEwMzQmJgCvLtuGL07/QmD9KZAiXiAE+foDe4TNyWW6A4UC9nvYVlmAuojknyQlJyPZHcScMzbDB6/5KbUELPsw53/2G9GFTOVdLawa+L27J0g0SheqO22oiKaRM35KShYJqUfpg0l/0MhoMM27FW/rQME2l/n2ZSXPNFyaH7F5nyIhUnCxoTR8CsbS9vHFcPoVWphiKo7YH5d7cUe/ndQSKW+djFoX2t0p/p3oGM26BrjrbJtTJzx0UYnC4fjj8nrWbOCLuHrDXB49UkdgNiCn4rrvb+QgYvWVUE7efNvxFOM6u2l/icg0Q2+GO3/YOnxEjNGjKjOZ1SiXWAnntrEK9Wc6Ko1W3wM/deMPUGtkANX4wj5IZBRlj2xcdswPZc6uD2dLxCaAMB2rWV/Vw/ZiT7S5d/atyYbKSBcmt1390pmPL19tGI2ttf/pHjB+xPY5Y5vC7mY0OrGh/BS0SBShH/NP+JWI9NVK4SMbLpvXCRJwydcnDdPxc1OjlSelhIUDMzwkan7tIC94lBRaqrnmQIH5rjhKsB2joteQY7WwjRZU8xglG0b85SAHqt8UmY6zhpqxx09wPFnO7DKaHJFB6XXfScGsiGRr/nMsWg5RR2vdyZiZot06dP9jJjkEnrp9oxAXplHpdEaEFKHmORhCqtFs0JGRC8Pzsc/qeMOVrGxD+OVx3X5HDtZ9QGOIwwvtEFPe/fvblRDQGoqrsM45cRDFhSJeCUKzxYrbOrrNltcVQ/I/iuOY/hm+Q6lm1j6JVhIwuLitq4mM8zOi1lCMy8lZ3QykY9HGtpz7Gh8ND90kVNmiizg0jnILthwje0vL+dOpHVBYlS/jTeh7KbB/LfNUQRoZbk0AocR7s3lYJ3NNYd0be30ghgI3Yt0jqZi+FTRBvyo5RTKRVXXShClRYPx+7Rh3pAdpzZkIU9U60RyEfMZl1KCL9hvSzYcm9vHGlALhKRGUKfDJBQOKO64V8wEEJYbTNWXhJY7bmL9ad/NAw3mXoPMOXvarNakHgBgrq6Y4XqWv53+tXa0YaY3Oj0Kbg52XlmniI6JIzVl3aOhrbhvjOgNfIOdt8erOdkc84YFNeiM7NHB3TkhLqbLobvLLztcy4AEJ9kzNw4vmtJyHsvwWUpiJYylpO2TfZxGYrs5UNELYZl5aYsOakWvxU9UPsD687enRqbZvatUsd4hrC+kGakjy7d6RSw7Zvdcqupt7eFvJA1rPdSzLyvxgbg2Okhwo55T8vlEx3mY/zGqcM7eTSKwVKhMko7+WTclhq1MiWGEVbJ80JEFEAkVnl8eD1YA7h8DLMAwcZXDtN0KovJJVJLtPk+2wwZXKPe4X/jGrzmiHBdsKQJIOt2sAEk9+GGjouhmNf72UeI6sdjHveAAVPT2/ne9pacSquDLAaR9ZHLOzxz+EK+WelRtjiuDValWhHhPMX4vuM/uiYvJ1+Y/q/uTu4MLO8kLlNxEUt2On8aznG+sItZpBQqHzlP33YscDMgY24vXlYDqENNPSYiFwjYKqOTPlhMLR7ZaDlBVwk9F3c1e44k7ou9IWxcda1yQmPt4CW8W4ef19fdLppwgvfYwVGrPQbLqNaORCSHk0EQRJjfH7mHRoFMZ9TPjB1OxNQ9k6SD6fyWeydG4Mprvf/2H8xNn3D/4OMscblUQ/O6x3vN+MOtf7XAHCSBnR9oTSJcuADlvne1Jf7zZCC39UXp+Fpp9nPTV50ZCD9Mw7naaNkghltKta5npuo89TLnsczhC6q6i/4FA7cXR4vvn8Y/hKmBey6pfcw3hOoUFUHe4LWv0YFFhXIWvbKFO4Y+EARNGB6fdyqN5KXpxj2W/IfGyR72TnvJYTmSX7uWko8UZjbi98Ns9PwCSadktWW5RCQ0Sqws5njxDbWOgT3w22AFulHJUu0Q64J6GYBgzpsqFMNB+T0pIwcIPzFyTHdZ8ihy3VgRxUhWWhKNe8w1F+NJMt86OtTTf/lI7+2xBgHqQgDP8GlmC8fcdrHoWD1tqsCuy/jLHPaBRnGsRHjwHuHQQhZs5tnpu/vH6/NxExzI1zpBwQjpEBZQtRz2+P3UMG12VmiAw70C5kNrHPTW2lmtZDVILNcEuDnbGsrRKpwvrN2bzXsbhUaB2hohMZ2WluXwBddaFrXkGBUbIiLQBmy59G2mBpgzKzfwUP4icmVQyvTHI8R/WdX9oRk1yEH+gJL2bbyvfgSDRoxABEyJmKKUATbIJdN0MYrBGGiYOP2dqBYPIkfiS94ibsnUsY4M/mS5mBbkkybJXHQOVGcoy2MIUaRzbuL+Wa575a3Ws+RwCJyeDK4bYQQM1Vb/u/8gs5Lu2Ysbui46v4nEzGo2AVuzVl2lqX9eNCEwDSTAPz7zf+wZeHAOK5m8DTSyfZTv82HdL4Lsx3t8nro9nnrSxKyK+dcwwL26rzdB3ZN9Ag9G8mSj6DYpywS9s7E5nF5IYSoaHZedBbWZ82L7xntuLMssIAfzqj2/qJ3oXgqYPKdJo3IK0oSzBS4OYEVYWpwrI1tQLMDfqUIejHlBdkOwxtMRqJSGn3fcHfdONZLCZ8emHB8StWdETEV7WXUl7eVfvlxObb++K5Z3W9JYDVodF08hqTkgCroIN91Qj4127rGU9tHA2vxbso7Sca7xw2t5IHA4QZ2ryLuAiM8chBRwTAYsevc/tpGqKQcfUtFw6nGB7CGRLusdi7LUAAoM8g+e5p8lbWdJWo5bsIy0XFaDERhg3TwVh1crAlytVPzgoPWCAt5GA0Exoau/pFWuH2N5ek+qOuGYnF9zIUEnaeXTYs54eCA1txSK8/c8wr3gkk6Ol3LNLn+Pu37wwyen3vRkNF1fr/euYfi8JDbkcOzf6nfKieYo7gfQBpmHsTeST9tvmc3AJstM1q+hIZriyOuL8PdtEwG/Yr+uTfA8TKMPeHpTsWQDAnf09sEUtaphGpzepqmRK+W3Lo2lRewLkTzdh4YD3TJh0sgUPPf17nPVTcIPSRdi7ThaVQQblgxr0f0T4uReZR6huJLP2/QQZbUIPHX1mbtz17jYLN29KGI0KK6CXr+pAn4p4xuLOkngU2DgSdJ4zTNat0roK7aoh0WQm8QHXefWKuSdeDvY8kfBi8IImYhcrLCnxXmnjCty/caVBiyYf8ShBHGlgSRWGS8WYAD1UnuaCGF6RARgcj5ElrQpvRHevU9tCJvGlbS2pXKIhcj0oATCWuLjkUlGNPYWVIkVrwtailD2eIQJBLzvxeGn97jiADD8kkqXLIhYV1grAPsEgbGz9dJtqllSqK+jHARZx6FxTjCz6tHnFB8DiIOQdRImjZCdlnktT75QLVE/pNhTtyLjT2ttMHHM3NV1AMZBqfyJxp9tPMEjGJo0RzNJ592qu5eQsgjuc4gvPTtVlnie4ka3lmGfqABHPbxndNO/nhcEGwRDd/UQRWNuQt/MbVBYl5ak1bHxAF4oMMb4+CGUTip4XOgdw5QpVs02Wm2x2vTXmaNMrRlI3C/UwlzoQe5ZjIlTzHXlTFpFK4GwTi4l0gJb77Ca4MsaezRbqvUHLVBzPz5Urm/7HlSAX2Tmc0JahMTF8RexGrEa+kMbn5NT8F9TMVGCSPz3NwGVKCOv4lZSP7ISx15BGGSVKqg1SqAvcv4LCr/VMl5Lda0KciNjGcLoioDHec4zN2uk2E0lLhxHIUX4H2S55rNaIMibmIQt6I8Ya4g6Fp/Ai4TGJLTSUTd9FB6c7B4Q3YKLXelXNPQ7SowM50g4qjlygRGMkR2uvV3MYQpx2INp0J5M6IT+9d2FGgp3hrOBk3vxWqio+xAMPzpQWA68eRTqGAlvcGizo/E6FJshJlbEDoVC3NT/F3ufPGa7QEVrb61rW3Eqiz5XXOxBsv+LgEdeTuGzc98dqky/S1sZzLIvrkm/z+99SGjgDdBDnU3L43ty4U59QCLxwiBs/ewpZUk+aaXhMq2rj6YZoX5O5h7FtmhmITwT/A5ESa95cP7TC7+oRQZp/AF10tV4S9VDbyFRpmezdvcbEfnvDNKMr20GP+lqNg9iNAu2iGMFPdcdoJtV5WMGarE2NeRY5n/0F0lNa+UpxcJa2SD+Vk9M+TbZcYJmxxKRE+wn+LIvhWZ6CRf1CYrwv1t/Y3M9oUXXeOHvEEGXEPnnSmRir19R0evpg59ZK7maEQWeoGVBaIZ7h5qdfbRH6oWoFWC86ilpbGOJwagCorOWDNvpLu7Tpx8tWGpwMcXKg1NW/2V4HVpNyYwcBv9i8gJMMOUaWJHTI/OXsDkrGdg629Us+FmCLSPGomZWp/3sFNRzC8XuJG+OaDFTk+aV+umbGdLF1nHijBCTPZCRRP9iuiEQCth4PXk58iDOzXX4pPdT2C8PeMDV/DOMJYroFVSUIU+1LHFP4UvlbwvWS5IQkXXcQThMaER6ofruVEzTNVDVkWQlpcrZqqVvWy4RrQ8IcXOOUFhXieOOsB+SnIoamsVAdwEh/ipgOcQGZw1GvaefI1rFcxjZSDK2F3SLBMS6nC4nju7sp+c1LxCzRaZMW9oR5QCvYnWolBzklnc/9iSJArEH63deF7Mg9XeFeQHZ15wCA/048VDPUbiQlFhTERpSMlxTEUjkLDVYSwiVI4NB0nhpTz4Cu2DbB2mpYSjT2COqwp+oplXNkUwFd11O5vDYKV0p3wb5kGuPkCWfXGexy9hIs0jC/OszTI3tQOTD9YLYHczRp8QfVEHQY73RQUaHVE7Xdgk+OQwJ4yzT7fGfqehSLBXTK1elyks6vuZotRZ0LJjBPgk0nmCL3WsYiFd0VBY22vY2HVxXZ7wJ8L5ZK4X7kD1eLefqARbadEjsWCiBwYYdKZSs+aynzxKtKf3wL9dxUZjVRIQCTEEauiZGMgfLcvwODjPZ8d0M70DYlivan1BnFa1uh9X2XKZ0BHeETnPJI+pn/ntiLUuoC51QTquSFfwGFqfURiHN4Tv3XHArLuCMirIXYqtSpudAHSgXB/k2PtcmX7mUjW9uoZf5fcOxj1o/5/PUNWBplpueOZ0ryjEc10a1GN07Rl63IGWOKGHd1yjp0VDEsoPDGqhRKzmDr7djmZKVsrC6Tj4UTrr1ZVL9I4KqyKxNFQsqH7JikqN8uf1l3onGBkbtphs0/DLdg0eQPewBpndWrgKSIbPRoaKO2AD5fNG9Jk7hKGrvMKVsAj3yS6MON/EWwzdHhkmqdSZwUsa59ZV8NiwYOjYQtS2aKKMYvdVk0IUr1A3ZuxTjugmqiIDYh0UYzRXfYXtFtYIbfORIQlW1SwRrjntOrw+QDmuuHkRWmKeVPZ6wP58UIB4lesvQguFOjZEXfzH0/rdUbPgyJLNwk5FtvBDGtV4hsXvIRVOQ58A7B6Ci3D642wCRG9slu8AZj6wN/vVPskvUGUzMJsQCh9Ynz1tUOnfcot9Dfb8JkjP50tNmK+e9HKGU7cHUoYXcs1anQNgnK3bM+yL6JEPG4S20F+1VMsoJ5xxNKTBBHOOB8QfSGtS7aM88PJ5a/Hc5pOPNrx7tu0trQiMFnXO1iKelXxkGjI/LobzE04ZjiuGwsk9Mqri04FVyej6r1XvwLBARuTh8Or+tAUTwsK+am7f+JnAzMvNqMp94Vg7eDmncWO7vbCFCsAX2Z4uBELURxoMZKaoMXhFQHJ6HKZ514fclJ1UteQNgsKiKHG+NCXPTD7qJNhd2j7+I2oB/LbPeKB5r0FU4u407gXjAAsqaql5mOxC+p1B1W2fUBHOrlMD41dDGeZMKTlugitoAKXadaOc5P3HhfilLcQm1/VkTXhDjMbcrhENrJmLDPWi1LOOqYRzSrhpsO2+gju/eur95Owzmf3OfSHJUApxD2+a8XIlpqGVMe5oNQwkU9+19dY/Y7Yc9ZescblexM0LrKvg/7qTmAeZm9Fi6NZJ+ICIsFkQzLzI86N+N+XNpVz5P2zdeoqvAfgRT1MZnWxjy9gxXX/3I0sFI5RiJb9ZeVadhbBLH77MFsE01nXfSBCXIwalPd073dzkVGKmm9/ifHyq6XqkglXdv1rYB3Tr2JlhDY6Y+0qepTYzPOf4XNJ85QvgckZnIUbBtT0o2YwFu6FVhsq0RTutcUv2P86GtiZ/05rLFL5oFxCrL/mzq+CGKGv6N9J9sYi8CTCPkIFxDWdy9Lw4wFrt/r9SZuRU6S18Dfvv/hgePhEqC1S8YjcI6J+V4HKalraS6+0kzz1V54JxvVpfGDkfiRPz1U/QlmBcVUeysFk9y8C9b8X2oNNEUE5DhVFkZBOWDS8dKRdG8YVL63/lRQ+KnaCVPbOy8Q5VPJYwHwqHL3VVTj9S/ci/hvNTOb4hfAqpsM3nmgV+mXnM02/umzwYptFtgXxM5pmsuZPTnUOx/ecX9hWrWNGRCymXtNT+G8guqTsL8BWzhblXnmagzY4l/6WNzRAxXy536NtBAqT31tjnefggSUeG9WiDS44GgwWtWZCMVj34u6C0EKMfIAQymuCX/k0/WhNVa0OJRqrOuZBGkHFtoACZ9iOb5rTpt8o8wC4Jn2qrxYDcpaZ4ysXMcscRlqEccMT50Y6cI7/8YyujUk26RCwrVAzKq3YVeUFl6cQzFylZNEG0ZQgpaI2svhf8wWrv1zH5D5EhChq1Lgncpw8PKO/koVoHjeSMS6v0YMMGUtly5HO3r3MbXO9J+Xa47huPcy59f11X9NMMXNEOgfcBIcSCN15P0TgoMUUQt/tueaZdL3XiLYTb4ydwcIFv5p7wRJxN1KBgI/XxB9PhomjSs3Tfx9TctjEeI61G8FJJwEjs/IiFmY/qdQ+cZ7G6U+reIU7qotwbGL+qMec6b3KfZiqDq5k9wK9NDMX3fEv6F9lfFNgI4QkdKii8A/wqyqM0O3V/QOCY906bpOqCRs5fEtbVqICH+LUkiOiHyml65T6RNZ++B6XSeetRsOPlUl8O7ms4u5vgFQtl8JsEGwp2scw8LcG3gq4t4zg6aVLOzmCi/oICDl+BW8ekzmc9GKI4b9PqqAc6VX/t3d8ITZ3M5Cd+cR7AvgUVDsOeWfG46y0swKJB4qxNsP9MSaB02p6MY0Wpjg1LZqSl1HWceXpZAME3F7RBknUJPPKGJ1gqcoLrKcbK/kAu39/e33QvmN4D6l5TOm8Jkc3wvGGnOKqqkjfXvy/fDl7cn/dLTfG8N11m9NqxLbBO3O88PiPAiZDADMQLsvT1mHjmZFmzfK8go="/>
  <p:tag name="MEKKOXMLTAGS" val="1"/>
</p:tagLst>
</file>

<file path=ppt/tags/tag53.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NdlathvWsueOOpkXI0hMlU07QXdFyo55UkojWITHbn9LG3wQbmJO060JqW2MPYl4NoOB8Yp8Ws7GCv1WyJvmFD/M1sqUjyQidFnsYFzvlft+GNkpRpCe5A7Gd3rjy95Gt5tByJFJvdPKGdfhpjgkV69mvdHPNF+qeZ2TK0wyfnh6KfgsbZzgRkKAgxNxAtkAz9JBBnkLp02LDiudR8lDmCrQKO/uOgElutA/4w2sSmYujOviq6XlihJLpNarkJZlg2j3SHe6JLKNrm1qlA6xpkx0TgKq6xvy/Gjw7uQJ+G0VCyu+h3tL09gTBaD0vNQVnE1hEj6QBl7XN4Im9Wn8C5opxudyF2c0+8uDvwDtGgFAfO9046UAfnn3kCLUAIb4KSSIPALN0aKeYWzHZQWXb8lQbrlZEkmO3UAQkGUavrvtNi51aQ/5vqlMrhXFdhx4kG5t2uUaJXrIOBIy6c/4LLj++W26uOd6o7/hlCfsb5d+9UurQ6ntgfMhk2IJaSiBXgQS6feyKfY8deTunCWbGRoFAkRwmlxMyBSB4V/mdc4Idr763rndtM71gotBNNPU27Sw23jEzpxr5uTCcG/nL1Fjvs5iwmof9jXgA01QgKwqTcEUUIehPi8TMpfT3CEIGj8NnKoXYNu53C7mjV9G+j58ZImSVPnvYjNUyx1Qk3HKon80J93sfqUtLIcJYQU3DCJ5QFaxztdWHf83emgWBSNa6l1EM0QchXeyCJmP/qybODuwlnezDfCih3UM5XP8uZCLBlPTwXeWjbJ9mXnV1NS8pClsNTnhjZ7Az/fkEk58Ivqsse58gZ5KqwsQm8U1778XYwBmsWPmQetvJ9NrhScedcsuhHWLZvSOf+l6ygc6Iqf870ITVsY3935cjW0vSLGBxo6UUQSZArFLSaZ8y3NI4uaA/N49laysQx2sRluQOp7snDeZ0OL8le/CEUGkxZTCMnduxZlAZmpICbjYrbadN982L1HU+u7G04rReQG4icZuQ8I7fjWl5Ga7GzAWtJdcF0Ay7m5sTpaJAN/L+ZoD2675F/Ldwxfhjz+xGySNABelHLiTScnGI/zj95YS1efuAZeIrAQVxzTko3MMLsiiRywR8ST5qpgxszGbnqYJWH9t4TRChfCjCREzXIKlfdjJjp/PNQop1ssRVodNZDbyHlRhniLAehAarpR8VJe+Q5tMjhMFA4Oho4dOkVC12vDa9soWzCu7sEd1LXDCHODd9RQ8kIk/WS/D1BybxV0FdbVz6TWwPW2OsVxLUZFgP8ZCXfMexby6z1pkI/ygbAGiWXvXf5DuVuG0M7mACES7t15VOzYywcYsJL7gSzlcqOWuz9uZZy/B/LEtVJB0sx8oehLgUDeH5lnecoDv8vCktHBav2QhMZ92A1454lxHRA3XlvWuTJN08m/ZESDQp1o6GIH4h4kfwI7RFJl8Eh/237voZWqALIMVxFJeI7CgidO/fCtr/pEkVCfaLiSnuGWWgwZTp183G6y2T8xqtoOn1c8I5a5QQBc43Czjri0q31sRly6+3UZrUedtSz5vfEolJqmw0V41JTsPLNkZKGG/k0vMIaqKzgutnal9SvJYuKkXIoE42j/R1HycMjSnWFMENqdqf4nKvtPrJAEPSig1EfvOEzJ9+I+P3ZKoLazeZiKVkTDQ5UvcoO4m44Cd/w9+n56ZBZWsxQnDb3TrymXbc0kSiQHOZ3xfVoJBXtCaG9Ll/Xaiw1q9F5hZKy6Qnf55k5kXnxP3h0n8XmjaBQ7rtWrmEW9TwDnd+t55Qsc5jSXfhnwMQX+KQFDX/5d9OwKI4voKrXPQNtURupZFmISBhEgM7u+9ehOFkTSnsKE27Sk/gC2Mif/E0IENtI4Y69adopGA0t4P/heaBS1/Z51VHoS47XuaHL8/JeU++Jg0cGRRxzoFIJ0Aa+4hyiySefmYIh0yZq046dqtoUKQMoOUnxlGhZloeyH2f18EwGOyV0H6M6pMADh4ZwlLyc2pKeXsz6l9oJX024w7G39tO/RkfK9aDEhVX4CNXvIsjHTuRVsZEPEqudighdn8PYshajSfWKtg6ninsqgwVJcpijllv7d+vVMElZmpmIEBTsDvz8u8X+0KhbzUJ99kHXDoNJkqHoakNMgJT6d+9bfu3RFS/CuhdeCI5x3dG2B3U1icdRyqEsQGdTlllCToNU4Tna5u6dm3CfYdoZuV/Pu9b/yYrIvzvBC7NlGAK0IeY5gpSL3GPs58YKPbe5BTHuKFvMlFb0FMI5CQPvWi4/SNulOR0v+tSmU/grbEEUYed6g6f0BZxjzLVvm8CJuhn7/Des6A29W6xs9eW04dV5KSyiyZ5zkmBy63vCTvv6m+rfGti0MVY084imDYw6Gv25Y6zSHo5kMAz4w+/VbK1kdSMHampM8N83P5UM8lRs0SfN18yPMiyU1MbErAEEyDuaVEPF2Cwi1QQUX0ztir+iCF9V7V5d/mCMq5dMYTKUKI/l0zluF78QoNMcxwYbHXYVbfEbmo2rhR4kAe94cHq9hgR0JZ6UGA7jBVuPnJmlirvBB1ewnzMBB5SvKOv4srsXDIUbMolBdP7LqjQ7UlkP6VSWaH1Avi7DIKU5IOeNi0D4bPH52w6AOBgRKZ7UpvI0Kr+q2wRZxu3Iteb3jCly2alqETT43vJB/k0/V8QSEKsg2idmIR1ENtKjJbuoLBG9dCwv1q9GiKkbKrQbYzVLpZSaRKLCWIG7elG3zqTEq15wE5H5qs0xGyHcgQpQR9YOcd8cqlJ9jp5QpH10LrhdcVSbEaim0d11tq2i0S+JHuGIFDH/IuZGASj/2g1ALJMJupuDQ5g+spDuW4x7mVX9bgJN+ztcN5fh54kRPKbs4hLnIOtHbiYwqOjNCLsXtX9aPMy2G7reJemR6F/HbHUkdWewQVI19Fi17kn30lN3XmR3YB5/PqhWzKOMqAozKRRukIruOL0doWeClShQYrxCRe/FV714aOSSva77ax0aD3SO4kf3XsgBIzgadU3XCZUlqS9XZPcQm9u5g6eLr7xzNY6JdrWcaQ0QIrtwSHgqHS4SzmCaBtJ1tDw5kARpY+wjj+6IIZoQ9rjK4x2QfTQ0kQYY8CO11hHHM5kW+BEB3RU3nDCZJO5cxEhN9HANn43sm+VHcznO0Sk4ErcQih96sU9YTMf6gG41fIVkU7In330qnL+kGUBL+UB1xaaeFxflTHYWUmgmOILl5wHwdZZ8HEShW60KIUE2LmyextSpz6SfK0WRbLlJ0K/6kWwdDX0bSG+SwYQfXwjqaY9JifioKVdViK1pKgl4IRfQL9tyYowwW3KKdhLbq/8ov/nLRd2zL0NrogdabNPgKZwv1C1yuWBW5nwJ5A9MCjvutrOi8Bz1qo2c/anRmPZLOMGoCT5K+Dxe7INh504sRdt2up69Kwj6qU9vtl4csCpfRfGQ1C1t4mkknisS4g4g35ozUMBNjYmwU4gfYKd8+yquQPHFceNG6JSE6HXSI7PVluvI1EkiKip/R2M8b0MRzs2nSxufleFd6fgcQrQUxBzTH4cDtPW7Y/NEchigY2wyAE0xHqmrMxmTEAyxZjj5HnyDpq6takEP1HMb5ETcDx08aIiMu451nqHWpbOvjBOMHgRhzYat6tSsc3Dor3CIS6Oa3nnmkUMUhZU+7FRLHnZE9tv4SUassocNATsTd65tKJCSnRf2HM/cNzDriODeMt80/HEteGVJsHGMSJ9iWioA+1QaONq7hUGMVGDgBR0oAlc78goNIRLr/jVfrRax93rrtVmqcVrGkcr7umEFJOt290O+yshoOv8L9gqdC2tfmrHDFjASTGKCUjtnmBspBC8EVcKpmcVEs3eiiAFSWoYvTPQk/jn7N+E7qid4GTykLhqkpGdVydDcmsFdZHWCitB586mhYvBeGdEO7pR53YRigZSJaz/nOroJbYFwsDyG+Ee9GaieUIzlXP8MYvSpYCrCRbRzafR6XmcQnW1FbefZ4UNalMKnNY1f9JRIY2ZnWf5kJX/kcJlP7ASQBU08ZdUaTqjx0BczVRaKTbtKMDJaQ9X0qJW0ou7sAiQdktDRNcQMp5jEfu1PhE4j7f0mrtSn+dpn9uQ7sZ9KQX1KgURJvJXEPKESrn6gPLVnt2muSCk8u0Ph372t6ojr+JEVit8JBNGpcF2WLdOZjDjaucqjhAPFIHjmjlATmpr2Bzr9ZHXXpOGd79T+cL/jgex3Wgg98VE6byP/U1gAtGrD/Q4T644XvIyhE4fTCnRRjag236/lDdo4zwPlyS1KUm1S8n4NDc5nrzjGV5KcdZx7hjDGuSay1sQLJ+hE2b4iWwX3cPld+W4eYdIW2XEPplRcCwM7Bz/PNDpYDitl3QN6usTJ1NpVA2QCZaBbubpcWWOHu73+sPaXXTj/0IQPWnfU09gPusysKzsMtm3B2yGxQF5vnQ/jeS8Wqp2yXGJnWPCkHzu33LRAFpDOUo2uKpQkr8ivGq6DCdjmUsxuaA+SXvFWyrCibDNxfe6tNNkdaKdV36+OFPceLj3SGueeBC2xg62wTQ+NVbCUTofkGhUyqm7YwnXy7++Waw4a1x5xEYpF3d2ihJiIZ+2GBTmYHKvGyjm542fFXGx+ve7TBCVoGLW0AcIJ3zCOVgkG8PXh6J/grBU+NmzUu6QfguZm+hafr31Pj3Gf8ZxFC+nsd+DWmr7H9iQVy8YGnIFyhbBFVUgT9td+aooMoB7nN7J2OObIcF7h/nfBDn8v8qxzOUL21G/xCY6LcPPn2IzpzBQU25eja0/JSTSYrt3b2QKOfJW34MaUdJvWVLoGRwZIK0HEz3MEmA5hrFkdphyzpirbG2lB7R1NB2++bSfZ3DckDq1cURD1pp3tguoHD3a1OYqsx4qzNwhzDlYTz0JnV+31xJUqjyBmQ6D+c2dwhDjDp/Y298YU2qzIMoD9U6sKoPW+V8wK9/r4zodWIsb3QZUwLO5Afv1lsfN3IHwu0UwBZZQ4D/OilIq5F518Xmy2BvD8k+tQTSHan7jDhgntEMdjulJVdAFDKlULob35q7eswl3DTw98f7LDn44UP6doK9g6Zv3ZppIMoSU4y9ScQV489rc304cPp25kiiR4uYImPdPTSmxPAqCDX/lUIKhQF4ET8f0o1g9dXbf2R901teX4W70NfwGlglf4zkQryLcpnUDhVjzRzqbUBwezJStscJa2i23jWr7IIRrSO4uVj7sOQ0j9EeJfecvP/PR+bo9YVnoxoYJw75prjEgAaUZ3/9qYHMZxKs8uHSY9RhMo59uqYB8WuaoV7gX+/otlTNhAZXLwSVi/bSpaLiveviKsIzjt5wYXsq3IPSOuqMsmKqZHotxo40LS/9cNfW5EKB4hZevHLjAZ1K0aVLktb2hUpO8wI9Xk5b8fhbS36lLuzHfLkHsOpmkknJifg9yVB9HKLnv7rrmMQUh687sEpT96pmHXFs5zMLIN+tLEX4kbhfsIXjVrgRjiYNqNHW8V7SMgcP/Os1uwjvQOoN4mAdVm1N3mjF7gEhX6gkDuKGNRmdsSi2Dkr3OKPCLFJDT16fH11VggW67JcSKLuY8O2x8UpFTNBEwPHtTdqRfRaI38oUr19gJ8n9rVkb2A9wl8UKV8JolsRb+J0yNf+wyvVPnu3c0ADMz3hqfII6LaJEBaX+T3aJSB9LI8A7/dbSnO6HcPpBpVLzbnwmu8dEF10WS/uMV+7BpA7stwG0mdpDgGfNX5kqRfxKr/kn3Gukx8ktTvQpbQ0FhT5GD8HxDTPu2kznhTtlA5sR/4SSWMg39ah6mE5McftJqNi2hO2XPkVDN15zpVdtPkQCZd9yi7SLslWKRwZBOj9VeioALE0l3ZynkF+MoDBJGUNLAYYb+8RMOTaXLfZ6Fwhaz62fXEleCjfgQn5Oa6Ist3ExkcQy2HMQWTmav7+xFmW+JYTKy39E2CRzJo78voRKpEmxiIUInkDcVokepVPeMrN9Nx/CNDd/aoRv2Pf8d/hbR2ED3sjaLo/AF2xVfnoNgJ5i0obvLw8gCy1YTKJUheBu9bPyBiJzw1yuQKMyS4KdEBBCA/LUPEsgolP2me6RS2PYnHXwlbpxEdagNfjJAym8zzH0PFs0mWnySBKV1jqmTAFYvVpGrt1BE1V+PqFwzBCnj4/owCbgNPwyH0BsJfscEhYnUMTekzcsYDqqZPO3YQJCFR9zJ6i8J3kzKOANfaeTJVD4U+sQMFvOoJ6fOnGQtFEkJ6Hnsr1LrM2Q5KRhs969XcRV0EEhrCEgTyHORMcgOD1N0P1somBlLMtMhhEPZxkxfWD/3CuTFvcdhzg+hU/5uPKc6lXrlgJauncbsei6qKgSV00wmZ5jOfOWGmFUMmVlfdZ7a+pweNKL3wv7AEzpxYeGlLGxkz/8ltO9is8kK+J6ZkHYBRSfMVf3S52zQop7xpNftbzvQjmaVMv+qh2cfTjJLmF1b/pcujFA+iFU+EEnZNT0UruZpYhqbSNHfsWNGxJ/owygF4+OwUCNaJU8IqSY+JbeRSRvVV3oer50WA0F1c5mPL3zXxdOrcze8VlUTj4DxQMoTvr4yP8Y870AiEVFC1rH7W+u6epJXgKu0rhmnzWyklmXQV5dBwUxfAley/IYkxtC7Q5nLzxFwWlVkv5/66s71QCkLVUMcF28azG6Ot2gw1DbzfzkqaJfvLI+bqGEeKpgaHJ1dM/SptkuhAanl9KSrjKeiVm2ORYV1Vw3dgkBWAX1I6/WWEYOkkOYMeNz04lTZEXoAzCt8Y07yYSb/betUEKPAJJAys7Ehb6ekEf29QWnqqdX5czok08ZSc8PzAkVaPJkVqPSAe6Oi3cgfGah3ZKoc97DvGrkIZqExvrtvGZ5hKc0lSrmWK5If1ywV8s4wk3UKxbB4b1ZMLBnmbUQ86UFR1lnKGIUuajbg13wOioPhIsJ8q0XNYVl7CFT/IBVwHrkGaYevlRQ6/NCLsnx22w+yq5zvWkKJgiLNROz/PDxkeHbCzuviorrutPRGuxIcnOY6MoNqWrjj//65FI/RgrC2jiVxdZHrotlVAilGUlSAX6JtMcp4gT6rzCPr5fUxFgKHuI4WQDA8EdVsslNFVGHza+9t+iqcT84RKa5841C/uYcIEKMrvYLMwl7ZeX9U+j33aDeP4Y5cPyGvyFOWpwY9PjFf99pi416fNy+ZFAOC7Yap72R4ewGD9aUzzRPt/2O9sG0MMLnbJJxcx5KkkWKnpa49GFKzsP7w4vaGVSEMoyHUFJpGrDZjH8PBdiSJxaIin7snsGsASgMscNnxlht3VUcESI1/JLMAlF0S1hA54bN6TsyaQqh9ZqjOuqm2L7sU3FFyBNVRdTjGX+nxrnXB5CoJEBXQHs98fnFnjwmHzDEzKfAj5OYRENSM6ulfri77xtmLGAl0GftJuzPx3jrj1vfpqg48TBkPhL3WHoDsfRDVSk37z4wJh/33mzSJRL2BHVtGHSQ2nXmK16e534LxfIHElFS1pQxvnq62AM7ToaCjdXaMFsNSctMxM8g+Cg8eXDMCHPf8gyUnD2P1qgfinnXNSyq92jgLXM/ojIdWTN7be7F0XpyDyWuL0NGl/dHoaaOUPK0ky6BwXadTnoGx0NMmyYdJwXusuz+XB7qIXXS/Nff0ykuQlGDjtS+Uudxss/m2jlwxE9WeEW/JHzph1WeGJed7O4+TD5sXtMcsPW8XI4bGeCh7VpM72u2g/W2Norl2KWF+3JQ/lAo2+W6Pdoc41g3HxUJRIO0jq1Fpwyd5aYY+SiUWUB80WXud5a7b1YPrGnGtE5pY39ZAIDJEV0eSYV8e3nwdAesz7IIAu9cxsS/kdroUb29FdHiLkkoe6Ay0cZ3xLtqT8+D2S3PQr+wxYs94EWpaWmbHFl37b+xBNVCjJLYdhBMjWqoSIEYt/Pve1nIZKjkl9ii84lvNWGQV8G8jlI+AxqlZsY053R/o108MNQ/sjL4jvv9hcPKqnN2PhQV0LCacAHS8vPJ+tUceAJlxg5SHKXrBnBvAS7InKRptgVLjLoXF5uPeQkhu7OoiWGN/OCUUn/k8I3vOCPRSYlztS7KPqonL1zAXloAHwfN/vhcUu+zOTm9qU55VSzt4rP426cSyDkW8tbGpMI4QboU8lnIDBo/z/T4d8txTBp7fyPmKaPFhj0twweBh1ewG4iHzWqwi54WqS7edonMPiSmGHv25OV4QewsshS23618ihNCaq4yn92feGspm3LZjxHiuN7pE1ixvp8DE5xPrCjKjU1pviMNMQaBgRDYgOai9wIq7U514u0DvvBVUQ9xYpGDXxcOY2fqEYvW2s4IaXw0CY1tLSmK5bb8PXRJI9zrbsV7Gz/zwtXD/TKEQdZMYKwiuhc6j/c7EzWPEbVafhlhRN/N1TrTDuvIl/9AqcxG0uP87O3AIslnEraMLYYy7qh28ravjv5qzAbRm3kU+roBh0ARmximK35ru/pLukCc0VoD7OJJOVwAzc/1ykL6Exuhwgf4t3WP+DLtdH1KyNITVSlCw0ArAvfEltSjIkcEEFH55MTHxtQScCZzSHW4Jp8L3L+0itfCthcZcBdDlIw9GxZXumqHih9YIX9Jqme31T/fB+RFLGB+dDw6RHMvUMYS7Nyf1oiruH2QYbcEql5bsObiB0v4fmiXrFCIiqXI7L/i4Y+/OSzm6gljfuCpuMniTlcO24gdpWIJ+iusO6tQ54VNsplEU7Zmbfs7zt8zUQUeBA6bg3S1Dq4KeBdcfkq6UiKBOsiJAZXuRvW8MV276SghF/Ikws18nlcKmN7V6bbd8oshFAzPSPhr+6Bmtw8gF0AJWrAKhjA5hn79jqN2As/JopT/L7E+zWizABD3qRw/0BC0W8Q54LKPS4cRxz6zqt71aF8IqMZPXa+imnZlcIDArSI1GFnOnP+F3l0nFxCnf/Hrk4SoLO/zubTAMxQUe2fsQN0aagNVSs0S1BB+W4DIhXGNurVEK8bPVaIXcLFcLlSVFzlfxIjtLJwDoWo4GSYVlr/gIf+Jpgy+2SPCAvGHYcMGwC2dk3vIa4AL4afBNEwaEbPolItyLbk6tRn8MWFgbB62UGmOfgYyCPplXg7+cJ/4Xr2THuAXTJNFG8BSiSDQORzfWjCCp1FN40Z31D8wT1GZkJ7Rq7HPcvAoNg02a7sjcw0QbDLMMBr8en10YTa8jcIWTR3rXN9MVft1s1vtWa7PAxO33Pn7rv58jk7I4Ves3114lBwqpv/u4yH+fXlMgdJnM3BEsXFU1jxs/VrRA7hdTfsYrmfAGfTKL9HVRpcnFCHshyXrmU4FoCcEseiurDgeO8gM/Bt+KXN37UU7wqViLdWKQtkSH6zw5FV8cycJgpJrpXO+CybSJO88RbRyaPVTR1xAO2weI0EBSxF2QRnGFmqsat/wALlSi3WxeoOJrR4966ZDvbVhs+TgspMH1UqPcJ+xeuIT0J5BWMS0hfPZO9Q6wTAtVxQfoZgOA8HFnKaSgcgV8LpU5iAc9sIYHE87m6G6QOphstdvm/wH5kBAM/dW4C9nEgnw6deJspaeKmdYLyGweAkmc1Eg0J3XaDd8y+RlTydM71722aQJWdvlLnOP6WHxBHfi5EWzKZuKuI4p0o1CiYREIg30zGZg6O8iavInZ0TxO1pw7+hVlWSVnQm3MEMSwmp/mEnSz/G8Ij4tKQfd8AwJoqtSNq8vJTX6IccIUVgU4Oc7CbhoveMioATkXQTJYqYXTdpWPEHXgxjnZDW75YnpQ5/Eoy8uF5v2mkhzwMpN+DtA8ZRSsGKIQeXL5POeoY3PSH5kkfQLe6+rNgkDnfZiPRXiQOVxFBw8gZGHRLhvRTCquudSV2BLxn5m6JMPgF7gGAS2/lcFlNI80e0twwcfnahmy0DhjGdPh+SRNrdZMQUIoDsqr/aJkGKH/pCKrBv22MC69DteA6swS2LD1q//t4bj5NZWJrC45TMx1pZNsDBHpRj//RG4qx9gKB6op9UQKSejCrcuo5U0Zt/AbsaeTsvpboVqAOk/rdhl+uoj8sqzyCMzS23Qt/Sq2W02nNOlqP/NYQQSxR6t9VbxB9mEoSHcKjCY4+29NfWbJyd7480GDRrFWu1i2qKj24C99wrMcOsS3qmk0CjfM0oGHguk8e7Xv3FOxSAdM1aeYbbnkJBSuWHgZu+SOxLXyb66dH/oXvER7FVy5lOq6v4Hi78BLH74MmoDVdeJfzYV1WQceYpKOKpfRkGpH9F0W4xi2MWsmfWHNKom3H0Pib4vFNP0FFU5OakH/F4o+t9hobl/KKkBrbsA1ljWXRTjp23XYdJcd+9xNvLpCwHGKUBN/5lyCnkkbNO6NL0C1ROBFys2kf5bMv9zArSPIHFsJqQY+QJZzNd7LpduENAqe8jPP7l1xNxzN1CkmgFctuxcB+BfeaJdn46dfNXL/l6zbqMagve/v3QKJNdyI8vPOTg79tw2Dfl6bLr9Gu4xfPXZg2ZPdD6FV9TFqS7POGFOEhuZSMh8cPh4fYkiLlDYPP2zJhYNwVhU9d4Nm4vPtua0Ti0d14rdRaJR7PETFWOhxL4Bj3qH5CphHZPBDvEsseWfHbrgEAgvACM4beZYUwm9kJZDeiMe9P2Pm3oT9NzE4Pekbwx7pSMc9XeE4SPTQR8zf8+T9AoGay0jQpMr97GIOScxdT0SqX0inV/fYC+LzEmEyeskay2V4oOPptIzcgB+Hr6bBQ3R4dI8C57k0scqYiTx6WLOt9mxDFHKnpfLktXMCexW9OoC8KiBHWtELkbOyRt2H/alWqLk/amdwx+gPY8bPT/MH5/l9IZsPT0ULCPz/iiOrasXHCoiWA9QUKCQdmkk9aCpYx6U7e1YGxPtd1BVZu7r55VjoXJ1hCgSaRmnP2itS5acnz/TGrixQPD2ufXktjM6bHrLVOceI2C4E7xk/vkSfd0jiIc/ByrcfRWsnw/hs7fD39GC+6kGO9/H5NnVaZa9YyPObULbh+PFrnJLms4XWJq3ZLH1LmtYMgWDq9o59qVXF0kvm2Oy09lNG4S7pPwWgpdm0gHTSH/TAxl3n0/Fj3bq611htbK7usU0ilXnrzncqWV+7HkTICSgvaR5+e15yk1Rd4m8wefxGqVKg9ld1mePGnIY0wSv/kFbFjWtc54zDrMuLO2y0iPgslCl4kLpLYS2fPaNDgMKr8WEyro4qELfZBU6bwll6qFlu6CAiPq4QR0tl7+N5LNKAktLa6IJHd46RrJu2BCuTMILI6H3ckwhaQ5ShXi0yAPDAsKmxAtx2lESkKTzjYtY/DL/Zs6gmV3CzqeIqWWq+FGG1gedQ9/TGJirxSROGrjtAjmuasDIDXyFKEgVYZaxmVgl3EFWbH2ROWcNY6ldbOqAAMyLLDOybqsvKBD4NsxRYNzT4ZUu++Uo7e0tA9HTYnroxlucsA5EKqOBuDnhauCr6x4DrlVT10pIt86dGwJcQWDmKeEITcy5SPOgrRKQ03ulikBtsQMmQQrM1fhH3yGP0RXxuIEcWnjtKTJoZlKfKswn8iE0NSJeVD7Rz8Cm0VZEmcoWt0LbZPgt0/MuehDsuf5xnx7oOVSeFEa+1C8piGmTvsy2Xfd4Egz+PiR7MEvVQtDI2dDHnFwrRZq860+nfq8vpYtNyfZPli2KdTfxUcbvqPJN6rZBb9DDgvtheu2S5vNvFQfL06o38gaEoFa8IzQidQ4m6iL171u2VhWp9LmChoMisdAbjH/GvMjUwdBTLRrsBCD6rgr1zu3mi0uMfqJ2JdN+3BavFTdRALqQW5HckIHz39g6LsaeX8+cFM7lm/Is6SH6QjtkpY/UXDEYPxoZYzdP2896gmRaSA36TzJehkg0WMfm4DSpyFm77CGyJ9Bg6l0GYxM7sGDRFtTxHoKtwijFVozzssttWZstk/0GfTa7tJphnJLsdd/Z4BU0x8BDrCxm/Hj2xkgDbOTuigd54KYVRRIy+dOfEi2p4S29fLLTg74Mz14iYn3WUd9dZvhAqtprMMOvgrJgye7mQH91DHLAvkVJFYlX3qPdo/x0Xn7cSTTL1z+Oq/JNJuhbCInR5lvSRHwJ3yVkp157AwPElDoBW5ZAZgRnUr3GJkqu4U/MaA0axIim/pQ97669eE2TYK8AEDsLjvItuONC35Zyej1rK+DmqX3s0RVSfv58yhysvK/EmjQnnn1Y6qBdd6deiz7SL+e7xGRfDlVVy2RPAEcf1G5y6ewqbbdfHzVGzjCrrBHTrgO8E+X/JZscq6iTYPDauZq9K3W0weV91LyuMZSWJi52kGKVQ1NejjXv7Ffg/2v08grrsM4TACE3hIPSuBg0ygvCEFuoRJyAAhjPt/OK9JsZSZJZGRU4o9ZrQLcK0im/iJjXjanmDAr7AlczFsCGygTDIXC3bg18rg0DhHUt2F5KTjQ2+N/nAEU2GC81idhLS7BcRqwb+QobnsENR0W68sjzlX0+N510G4vFCPs91k65VvVFYJ7lIPkDHb+IZS/aAYWqF3nVtyv96GXQmJzC6X7XaAzxE8zsa9Wcz8NU5VDOK0TgJxVHoGpeAQ/kyg4+DGiAU11TyF3Mng6J9rkI4s1OuGja3cSgbveGyA4dNnfXLyXo4jF1DGv3pzX13+qqa+6EZSER8B0pNSyJw4QFYL3Q1vUjk126qoJNuy21e8cvGn9o1Ao/M5YV3We4bVtrj8p1+X8dfP+0S9/OKKa3tiUsIAQjR8WXFDhi76CstqyNtOVc0hgTlHSMVZqZZRXTnlbZyub26ls0tbmUL4mu0zizoq0EP6sI04Fwh2J5hl+bw6gPJFOjxPS9aMkXDXiM/KWlXwex/7wJLy0w4ansvCB9R7oU4IRrpkNoOZrIvZ8LEQJrgR1NQZVMeMQ7gb1P9O8XAAtvoZdtKFB/hCRGnHxDOWS00tZJCNE/Bpt2kt1HcLfcib8ULRnLnllrgpPCYvZKGSG+uaseVcruOkrEvXnZ/FMRD6k/NlQsS2u+SH6snkFjPWLVee2HHYWI7fyUDUZVj6xWUjhQ+ZVGQPwLAvtU7IMyXwdkiktSFxQ9jO56rCHs3CB/sl9uafPcKJxu9Bz9iwDVzlpYdvCfAJwAm6ZQtbw2AtPgb0MGoPLJQMNe9CY15HnQChnaU1+or8QOf7ABzFjPyDeksS7jwJzU4EN0rLoUxM37yR5lfg/gImfBtifxRYNHuYOI5SVFwcPAdWyqY0CJOEOJBT5pg9vCNNU5BZzURDa0ghgWQSnFjZ6+PT7H0EZx7hg12OPSIYMwjZ+14qtI3oGrel7VyZ733FsDGG3YMvb7WTSmPWYOHAeAsDZ0bmEtTFybqSf+zsGx0STqQdncpZCfaVqPkw9JMWy4VQyDk8Hlr0oBDuvG64dptoeOXcihpvrZ79zK1TMl8cXLIa9sRwHBnpwz/rQJAJRbFmxwnii9Qcs7sH7pIA/pUhvzKSSTy7LxiRd1cXM8KB0MPIDXEhjTQhFQOFNyHv4TNMiP67Aq0oexw7gDgJmYCSSmNcgEeicd0DM0wpX173dQIh8nmCcoF0XFtqcOXtcI5BMLQba65bPN79QDKLyI6MABv2uoPuhy2ls79JmrYZrWs7BoFJTLw3qODpI6fnZ6b8z9YqvCnELtKWPtPRaAacTuYz6c9BqubHDVHNAQuvVH91O3O/d9l0/Lbp5iae+JTsSx9nsf23/2LKejLvYtn3FtLyPstSjm0rWtrDiTCMLd/O3FAKujmi57CSZSlntM8rLGc0Z7pvGgKdenjkYr7E8kxA/jBZOTBcJ6bXun8uqOiplGd6SamDG4lmLB449F3xQrpUtCIoMjJWQJfrOL7TiNqLwGLNxSyofiushKUoVxO9Bk7lHzhEJUCld3zT/NePwMKVLVxnH4NkqHWkDNOfRb4Td5o0EHWkDusYXc2cvHiIiRKK1Ku6HsCnNXiLUIRW8lB9k0AcQm/83613fEEcdHM4k/XfINWMNnXi1atWOrRJSFn0PpjYoxmqGH8eknioPRxi8/kp1VGu5q1czBaOIcAze2JaQkgrMnXKKzkZukFsVtP7TKFBrEyHck8QL5JRt8HjfOAM4l4ryfyjS8hA4X6YvA9cfpRo24OgakuAc7w0gA9DnSrqkniQ0Im4A4mm5lEDhhV/UJ99MY85+PeuqeVJMSyG0GyVb0nVlt+/RajN5tT8LkxmIts8twsJ5/o3+dFW6PkLtWAh231zKVQa19r11QB6mzuj6uMHe19p0+XKyIY3lS15tgBe7SR+/38oNJhj3EiKcquVeJpPw8fTKwlEsMT9MxuwMN7AXK0McBAj9s9E8mBWw2v1ADOScrd/ugWBcT4vVzcoTcmiRAWH7WO9/PqNjgn+9xjT+Z7M7y6UlxqHnIK9saPx29CEdwyIdru/5mRfv/go9liKJPxgNSY15m7R/3VqsHLliCmjbDo8Ws21ZvdSTXviwVaKwNopkwwdO5DSn9dqupBeXqdQsBnjYyIbDUz4gl0lw36Y+wyqH9W6IAYZjuoNWBVaib4eEI0qVaQnUBIyo8KZIq75dC3mENG3BG4re3MVSM2HN1bj/q0f1Lb9Naof3D/nFfH0kK5xJwOQHK8LNgqP1nraWU393XJ7kvYNZQhXkMhE2HGZN7tLxBToAehZEywTa62Lk3tnpQRH2OIxmdzokcWnY9isiAqhQQHPwsRWZnkeelZuR+xzLvNmgmBPlLqcEpsESXxoKRCJ9ZM2+KQn0207x6Czcaib3bxPSX/ZfHC/93S3FsrKA6d1YmSz8afgVr7M9ZMqoYCBzsOvV7szkp/e97OgxDMfBmkpSzveCeUoYeiml8AiuWDk9+ftWxx71Dq0KbC9KkBRqE3R1gq2VATnRaxvnMD/l/EPmYbmGttIXNeVBcceF2ihLgzYl3IuPkG2Zqu0rRdQV+KlkNfBEQ/d5HQacfKQWLZRkeQUb5IkY2I0/KY24w96yhQovOv3o8KokY1ks1Z5hDjKwAO/kgl1iqZlpj/uWhBOg8BMT8GuiJg91AJYRoX7O87u4BRwP+eotq3lAAYHCXDDdPHZ3VetVHRlNcKxZ8PRe73e1pmbgQV1vWisbees7RdXySGe6YffUJeO2Q50XqLEpwIevmrUJbFLwJokwpiUO5dKqiZlhuyLPlTOm3Oyfe2A/3SzN0CShE0zaMPv1x9JYbiLXVqIiCUHLAtjpT5Qf0Dch+qwzcQIsUozPVl9jzyIh9JpClw3MPKxmrMEuOxWA0cTZ3SLTupLEdw4LrL1E4vwGlq6oBd8AaAmfVfKjrMMj+kdPoxbdsISeYyPmyux91sT/nUMO8wWRWj7x3CLbkmZRAsPA3SERQtQtZNPjXGLukNCbEURamFNrZGa3NpTFYMISQXpIci8X2soPtLsz3v/QwW+pdy/2PpRPBU+T0SIm/2Wge5XjAp6yXkVzxz4Jw+ZZbCSMCqkGPyITQcCRjdCrZKCvpFfgaECI9mjkW8OkPKjUCpVDmzIEu8+wr9w4ba6bbWkgNNFxlP5tG1hKdfJhvoFvKz1uiDwllN5fJejvfUxqvy4Ir6Y6mbCEVz7u4eB/WgnCAgXhReazPk8Q5PRQqWPzS6jqnwSNXenVLFPu60D0KFziFRZGIE+gb+UhlJGuC1zDaMEM24K6xAU+Tv21b5jcaSkK9DAA+XP8PQokLXu0DVMKyoXGoAITV97MctELy4Sjx10HN1mzj/d6SIkPraRmH0WtS/BoLYh6+b5fooDum8OicROsFLN/MVZUO1SyzI9YwZK7Ora4WFRnEHmNwgh6xvOyzLu0hTMpmMH9ndg8xyXCJ2sLQTIM9/oONNKR4hHed3pNMEwa1SdJYbpMDEsxd+RHcdbM7HQXHpPsxhicg3SWJ3qwAivn6btK4gcF4PYVMlELcwujxGcLwysZ28I8L4K+ZGw4Xpg9L9cYZOklcXaLxDnDO/nY7BNDfhJVzkljwxjCg5vvdKhThek3psyd1xGFswZ+AFuwL6N15p8a32NlTx4zCoTJmyEMpFj+bMIts5M2j+MCD/jU9a5JGDzKZ0+EhQ8QAo2Hu1K31aE1e8OBog9KOD/lxIpAEXs2I+wLtI1PsuY16DFkffmsFXqKiisngVQDgtL/6+5/sTCfhWoS9jKo7QWjBBBqN+xmE8tW9wvC/I0u5CCRLmXw4FIP884tHF2bl9Aka6FnvRvJ/YVV0spBKEdJL9PgiLDJ91Ut6DNOC63dOINbSAnwaCv6LVVvCf5pudqbn/RLkevw+LCKWAdVr9a8r4pbiqmwnRGufBc94awDo2hCVWcEnyl70UFpyRCmSxCBRFJdZcyhAtc1BVpfpS/8C2cn/2WSGu9qdGJnr49Pq4QmDIryU9Jf37QA+cbaNHwSVh3k5CO/aP9YhBzhZyD/SJR55oPf5Zl7cVNb2OsZC5THwuRYYI2NQAXRbYxoit4WNFMSgCoEHkfKQn8/f8EWqXJjWe1wJuiNyejOLt1c8kxuXBz+PQiDSDTALNmXL2v1tFL3TQnJ0c3DEjvxWl4gL4Jvk6t6fuCKsxmqlwXZyyJm0JGyfkv408WfuktWbUSx1MXSF00WaCaURDZQDsj4wOfCd6H+Q1RfX0N7xwB7FBws0gZMpjdfq4M+DOU1yBmdfD0VlsNPVQ4CFMrYRNMEVq/Gizxj4bpQe0R+bQmMf73+X7vsf/nZdsaIpBycwc2ygmgrGJzg1id8GP2a8k8dTxOXNoHhJq5dLL/Ve8lD3UvJiP2U6EwArvplreWWsa9J+i8heuTp3aIZpFwpVgUVqAtHFgY3xqqDtrIr+K0MjPwGozEraF5KXDaIwtKd13qzNvfgoTdDZydsOfJ7cPtRkr3f0hxgHgb4M9v+y2auUmXmMULspn4Jy0q20C40fLizqwclvxknUMR+25tglU/BOTya8vburnp1BAx3fvZNOlKk9ecXXRQR7Ii2ZFLpunT/WOJULt3RTHKmlbqL3OK8B5+ts9jIV+UUiZ7hk2zXoiQVxoRH5HTo4pN7zGjclJPZKcmoEA8ehNOu/Qj1XD476D7mE2rwOeIccwE2Csh3VDZK+/IppeGpi2+eArXxpCp9GTHoabRFJ9qydTYWE71XRcM46tl54+K4nj6ICG49V+Ok9P568qYofB5Zms+oMnlwh1KZxfxl8uPXwdouJwSqNteG3XOJITkmp0o8TRruZssBKEUaZbB9vh3WIopLZFKppxBi2QvTT5KS0uxJj7FtRHR9YQ2QlPZSkIpHEIEXzx2gKkNYTnxPUUAa9QozRenCAiEhMQGvP8JrWDYdW9xDqybD3lq5gQCm9ZA4yUZNlsZC0DNdXDr892z2onlHaq1w9bH4t5VokqGyBk15jYOEmQxdRIUovlxZ37Wude6mJ5g3Oi0wXXgcJByaNlW4jbbYFGp3E/ZV2k2kjR9SrU+48POcmOlAiFIJRpTuI1PV7A9r9MXN+wFQkhlblKmVbU660joZkZqf7bO8NJRcxtsR3Obwc7/8V6QFujtj9jObGq6pbHpQdiSDzT+JNVHi//C8t0wpbmgilE8oiQR+68L9JewxGvoDcre2wCKyOrAAeO4CSOFsm0UhKOfF/0m8bWdr5KU6ITdYPId6pA5FehlEOyzfYplGh6g0n9ikg4F2QYb2LnYmBfZND1zDc56vd/F0Mcqlg9i/d78SzucOq40pONpNYvXuH+aTNQ1lNA5PbXKbV/Z4kgcXbTBUNFuGAwbogkj/TjxLV6cJ0oOaAnOFDXFftvctYbGPrslTcuBM4PQQ3r2suuTOmaIGgHMTHcsgCdQRPtLdkIWwgXTpz0jPusFbSv7/29N6N7qdeJhNZSEinp02j+6juUnOMhNNs2oL7zKoEdJs3kGXmZvCxF0ol5SiLl4GcFxEFCICQ6AIh+74l2QTiEbI/IQGPSHzx2/48cgZ3LtGEpaoEX2KIZZOctxTTiY8FuoXSX9dGeFhIBVaNtttHcLJlfv9Lmfdk/pIOFErSRxlgD9uhgLqDtcFIHn2YCfqZJ5k4rpOgFSJbiwENiL9duKY3rQc1MvcX2A5Kr9FmJZBBCHDUjytOLVpd6DaWqqrwZnPxL1zCf71ePjBExLMh4KKBDM5kl8sltqsn6WLt6MZ5poRTElHV+Id9Nxmt9YIpQ/y/fa1utA509nJpwyNROfKB996+Mjtfuo/OH+bjjCEjT9UAdW4kpiIwNhEJr4PCzNq7Hy4JoRFuonrdFLUTz0wZT3y2s8CiCW694fxIIQOG7A+G02u3i6QHUO6rZXGKUlohCGxQcfXKUSTUOhC1ExLpq01+jEymnqO2uKZqUcZujjodsqT3eVfWCk14bc1GP7HtJnQAhaifFRh4mNClp/+paqVTwuGmmcOPYQfvonM3v+3kbnjysqUwPRWZHX+4iw8ZCeYbohEA+wi35Ag10+SVFXqfCLzC3223Bf5fGXj7ud+ksykAVnkgOkG/HKgp53dyYuEmWZ8/1BNWjFHSH95hFpGjonTPZ7S3A4+wekqForWXgTzFCg3sSHWuD9VjwLQgmcxoTtIW8V2+V3cGLI67JoURfq4hYoX/YAa/u6Tz9O0etpEnFSeadbaTPULMGiT8S2YmEHTsXWjchWOHrenDCZuTbUpm67yQ8GmYJ75Cl5Gh0X02uiv7SRuhBNrknA9GX6OpELRkef9cGPoHS6uw93pwgdAb/AHyVG35AbsF6ei3wY1ZmheyhnZal+kg4N2i75IuOASLYwGZbru1JDQfx80wnk992EsBSE5lqNORYXcKEJ63iklDu0yOptJiYk78Y/pY2bOks1PfB08IV5c3GT3tQVvLZmjbSTCIQ6PDnRiuzaYebAO6qWwkMDAVaLKovAStFIBfKEd4zxboWV+Gzxj8MbDrFcXSB6ardapc0B3u3HFOOyF1DEWXoqnonvKIp3Xemq/P/i5IgUI6Fb2OmDytqjPmXwWP/t4xwLGoTLPawLkpXSsjRrbdGsyKMI3vNbJc8Prceh1oqFep8yyeut2Z2kZ6Fg7XFe/a/JwV+RunIvs5wtiH9zB6cuOohmtXlT3WVScmL43jm20i5TueqIS5gcyUlWs37M4m6t44ggmkEg2JntQFsjfqJRvpB46dZHUV8oEnGO26z7sMcvwxPLsAz06vWe8omzpPxmIN1FhBb8EdRN/0XoEt6Tfxjvqp5xpPKqw6dyafz1GP83Up5wEFm1LAr0vbINnC+0Bqb94ty3wrODt0COdmgZyWqu5abcWgI56XMqH/f4p0jHvgNJMnyeH83HK3sujVRcOJftOAOQCOVH4wtEKmR9/TaKxDRHlc0zYCfitTbY9BO5xZFuppvlDa2MOQhWXtvwobZUV9i4oRxLC/Uhy7mQx0NUKosNskf2phRtqyKsFYYUllJMthUnFiaIo+zWXbewkOtzN7ek/bji+JwNoSz2QUvHjPhVN0d1Rh82OQxc4HYJ2eZa2AprL74eckhzNxwP1zL6QJHlaWxymAVVqYLYmQkgYz2kUxmdVO8G1QUxgIqeOsgdGraDhf3g9KWjTkpmVmNalbFRQF5+AOkHgQLAiUyOCcK7fMr0VzhHgrBzXv3xCAOXENzvyFVm8JyK70JAv1UBZTk5GK0ajg60brLre5UlvC7TcgDh6ytCjCCdy5EQpJAem884loCYtrg6d+7jsURMidZaruutUN4nHH/4JvNNEXKOg5cZAjHWB6SvfWnKnvBNMOzJutVwoGFXfW/RcjNAuh1wmbRRNWPItmL4aV4oBOiMO5rbWHvUyRMYilLElSfxm7MgWINgM3LdtLFpuxOlDZXK+YK7vrbs4m2Jm68ZlzhDsme2qxNNu8cgv26u6H7SF+I2K8VBZG0srfDNAbYpq4jYs01UuFr1qer2/PUcELq5qTvaz/DTVBrcEGMduQqxGG9sCsY6/JQk9+X0a16HhsxyP/x1ILKtizWP7cCK1CPEMkFmqqQmXCyX107m9i4tVuH9AcCJtm1flu+BEToC1MRiHbVlG+ETaBG7j1A5XwN4YW+KuRXMKhK0WgfIa6/XPXrks0nbnauVjb2wKwQ1TOkX4ctuhqLg9nhPyDC+tBi6T7ny+U04fYjMX8X1kPedA49WpzdjPoHXuVS7Ym17VEQc0OZw8UW6JWbrSh3i3i0U2X9JcyFwvketEbRcELa1lTiIsAT8MGdjUTj6N5wrcoJ28nNGAQzMV3FiWZd206l5DFU3lMYVXkjJ7pp0u1Zxgivpkdkr1EaayCaVB9/l3LUF43CveyQ/+SEEtR/HJ0K0JGcJsMBBxQ6/nnIeSCCgYDPrah7r9ujwAkwjQnnWlNEQryEF3MQ8jE/6mPMOu/z0QKMFmwkqRWfW7QvpKUePBBvylNDvyZWzwsQJAoQZKG4AoYz+URvHsqa8t39GcPb2gFq0bmO8+BfeZ5vsO7dDqdNRcCFqMAfpodl+IC/Jpvrm+NGoQOBhlh97dCtpOzINjZjgFCR4BxgJPxQRKPcd0vs7Ebb1Vh7SqOwpfr5EZz9ODmbBO3bXUvYQ1KYrNO12dJ+2HtHYemhhXAwROfuBC/+P4plQeAuJ1TjC4SnSfezUWR+61UCA+cDKrwvW67WOrrY0kQ2RQs+6S9wGuFUHNxsvMFYz6ISwzhDeU/RVIIM8qdE20N03MJ9YVrWkjHUIS4i/SJlbtl5ecGwGx8fosV4e8x+CLpMQ8cCRknygcnUMpRFGHtcZcI1jNw/fnY7whqCj4Qxxfs6AN/Y1WKp6lnrXXuDwNQb+zBdU/eQq+wGJZIwXj/QAlphD+GakXlHVx1LIhuL1Dyu5TOuVRhlqSsG26SSri/RqY1893jAos7UTHwfy/xke2Rsw4uA14IeYIWYH25Y105kmF1ropbfvqag424I8g4cwauzX9dH4ZaaCjJlkMzVPMLkzZp/B2JAL2vXpAD5+eTynhpZIbtJlVtvWn1HAkFcmRCx6b9P/4toa8FhZnNPvMltf6IN8QJyP0WJDkbtFfULWh6Rf5WlmGmQcx5PldfX1Lt6DiRhus7eoKuUM9G0rt1La1OuvrHvskkyVKj4dWO+5kiKPAkGw2iU2j9Sf3g+s2SQhVsMlUWM85uBxA8QBFeY5xxXf0hfnh3jaHbj+tgF4VLlA714U5GCSsR5v+y8ZPaEkVXqeH+KXuryjpb8MgKrV/cBQGvHS/HxFBOk3SYYVVebEx7p4/upmC8TNqPeiEep0fj8QlnYYdPmEnO7hjUXGRElvs2h6U6cItr37OaLyQ2VLCH85aIsp1QyHJLBOndBZraD8ZKYlP7C6B/8lgT6ywRXa+nWkSTmy3fVQOPgfOGEgjfmY0rY34q1cxTEBU9VSHFx3VTBKuzZxAqW6QPS5FZPkUFJHOYvZeRIKeyGexrf3OtUfziwwmiMwBoONLlrw4E76Xr+0U5+zJ1zDaqWIBAd6PBdXU7AEycxK/BG55lTlH4qtjP8OVmHoAb3FJTIgLceR0UNkBe2phXdiI+Cf+Ba+iY9A8Rm3o6I1IZmjaix8Tm9LQnl7l96ABrLnmeri/vXOlFKEYbYjGDfK8aVAmWZD1cxRTCcdn/i/XyCTs4R/tPVXniddWEX3AErpEsvJMwBzHuA89YVOrLd+iDIgocRq5VlLj/GMg8rX6/TlO1fLKWKRQUCGp7JmbOVenO6BNV4LWbA9TImXSc1/6zIsd9/qnJa46XkZvfGTYHhPcm4PbEiAfco067+jqIC4ZhTBmPVxttPW7nSFPcBaJXnJtdoEzgkDKh/x8+hWJRhk2Zkuy2SdDDK7hGM+cC9cYYEEkADDiJnAncD8o3uLI/OxqlzUQFFbCVNCBU/c1yOKBCn/ZRoE/dRH35oGY3nun+ISiqamytDGfHBhuj+BOxbUD7elA0fctqemEmVYqy0DLIM3jV/gBl4n/0Ln2i4iYA1W//RDw2Re3JUr2Rxl87JqOijNUpJHF8z778r8jLh2w9OvtzyrhUZBgNd7uJ9I8jF5UB5/OHWZ1ufvu9Jjf52hcFBKjizB7oSXMJFfKlFuCnDxKCzjapUXE7LJdPZkAxZdkVwU1mdgldx3ssPLdmA71S66QwgY6aGYNuH7uneztf7DpQNT736Cdn28EAgTwJjFpLxFzKFYwP8CFLczzu0dHbBFCmMTwsjj/+oW2gkZ5p2oHl9K6vBi8/RnpsxaFlbpscHbPpk94TKroLWev1xRrgMvG+kUexW4S7ABRo+MJPiGsTepAnHzQrzEYqqFOB21obWtKkdbYrhQO/aWkCMejDsT3o7nGUxOgQI8zg+zDr+6Xw+RrHL6IsWnynG38W07+S4zsvsZqjF3lCDIaJgSl+f9Y4SGGTwTDHC50GyxakmgQRb4z7RodgObTE1Rou0vIE4dfn1mX7ZTQhIWvo4xJeGLgbb62R4e0ATP0XiKo0JCAjd9c2hJCLw/FNOOxsEVGpchizajQbNTcznG8B5i/9ixoPMtqofKqLrFgy3L8vK2W2gjmEkh3Zi06FYanJSnN5rUV+Zn5pVa1L0C+iK4x109zLRBtaDAEEFRQKX+CgWUo/1zoC8FEaC8hvo9nxwjYZEXzB86XgQMlSo4E/FSIpOvwY2CuzQ9mvfHxdNcAHvc579DtGWVhOR4iWYkQrGGgR78IH3J+0YoFL2TQ2f1EWEwk3ECOKsIV/+1zV1APS5N+xdCurbaBytWnEjMHWlAdOzOCVpike2AnkbUc5Wux5KicbcIPwPTbPcbqgHdvx+72AYWrCZOVvzDsSa90qs1mB6TMdEV9lWFr32IF66Lj/kIzR79ReTMwS63oSLwbpJt1a4KoZJtLAy1FJmMcR2weTnpUnShQU+MKIySe+PUct8AH3ovw8zquVZaaIdIEhiLl2iq4vsNO5E4fU2eab9h4FkX1A+EIbrps8FPfM/NhiqNYdgb4fIp5shuuZ8jE+L8/V2o8BovS7QlpZ89UV3PYJ/dZEvCzVIycWuniMitVxPzZ4QAHHA2KDBLr7JBUem6I+CcRhlDbAhnF9c59iauOr9zPaTjKYc0odRWnP9CqnKiFhslaBLeczLRmXCMN6eqE7wdmB9UacDyaJrrH4ewaaIfPpeGXtVLbWK88drpz23oBzUkEiKSQwixgQWkdCAzRjiYR+Z3lGw4eKX7BeiuX9927lyTJsxmwHDxtNaytLYxXzhuJdFZVa8eNSxhE6TtYVHlg5vXZo4jJTHAQ9nAlwuR1THuBMTLz3z+yBf+/9SSKs434wHHn2BJNBqzA4PEWBYhD4kjPzn/auZXhmvLDdN9VQvqRwL5xW23hDyCfB87qm2SCmRgJGkQZjvOUJVh85NPXB68ixL7FYH0yjyV+xAx8lj/gMmDTFtXulKQA+gfxVakS7Z3hhlHl9m0/RnbP/kbJ+a6zw5kzwiC5W3+4xBv6C9GqFBSp6c1aeDFxArTYfc08xUtr7zFB+rxaWUr09YHcKKRQLg4CmWrqDjV6+wT0XGgm00anoMK26iCeOb46/njbEz3ZfbCxFLokpwdddm43b4V9OAN14E7HzhWHss+RNb0iT1SUaeF9FuPPcqMg3vB0KDCs1amj2OfZNKD8NFEU+9B8HNO9tBPGT2pVwyODBRw6pgasnnKsQ1Eopjk8KzpEuBiGeh27R0cEDSIFnmpIBn9td38hiXdKVJyBgC/vYa0a8J3aE21NhMIITOcQPtwLdokcarjaJrdEdtDgxKqczVQ8jmB5GibBmLJJl0nARWqtm3OpHp8lJlNe2QNpGB97bZHF8NzfghdfSVoOJBTsq4aoalywg6imaB7BrVFYSUuRGOdUeuKBJrYPqyf67EieZP/VLnO/Li0VVEVnZXtGF6saH1bU5cpalLz3X2V3TKFID6pU5GVOded0vYGXOo3HGI4dGwedzIl4B5zxWSMCa+nqI35Goam2AQC/fkqLpc4YPWgL//iPTfwowNAfdvIu7XVEwSdbdNhCx6t2Qf7/8si7WGk4v2iSE2NhYRib5rV3kw4vYchZEwYgQekHTA7Od08sAR6CMgziAq4mz5Zb1OrnkTVvsO8f63fDwbYAmaPWaU73U5KUGfdtYtYclhQbFUtRFC5peSFoBoFaZEEEMwCRhJ3O1IKLPZOe/RXgvC64T+Pd5YWs211RA+wESocLl3M5QISdY06hkdCkseQGl3t+ZWdyJFLG/khovOLGHtgZ5wojC6kjLRDP5PgcnLPYEEw+y+yxADyl/hOivzupGUndxhFjQkYx1CkUX0ad/abuwwLntD8scyOpbXJ1YJ/DXsbZdaELxlyvbl3yV12lxTBByb3g3YiszxfMS5vTSO15ddC/IIttbCFM5N9D2ronPOzIMRO3LJbRmFuHjlpufjRspFlXV1pS9XQvtrGYPd4ijex2JOHTpzqXDYS/bXPq1NA8eUcy1GUWr0BUV4n43L0Le5QuMXbevlYKHf3pndVwtkABfPIoUDf4jqBhqlCKMdN5EmoxN7+EQw8/Wy4RI6KpTTNeYHFkVaq9Ogu8BiT8JIR5FX4KqZrHqSWKHJWvneJU3RKZ6tzV9uPvEOjYpyc7AwGCYWh9l4cUu9RbL0IpOXehNXpNEi7EuTEYETLRc7omQn1eOuUs6bbV0j2bSLcblzEdL/MUJWTABIyJlBdabsiBdRcn00osvLD+oKBD+PFLG+QJpca2UpozKXCvCMUpwfn9fGuqx/2LiPnPbTGT4fEXzlDsHzFnuYmDMvuVJxQ7hmI5T+/dVmuL9T2H2HdPn3CZdl8MdolgjSsIRlcWFFFhYf+7UBdwr1vDj7El41s7lfTUQfPmOrI+AzLKRfiK6lHun+MfzMo/wbdT92DoaoLOB4FXZBqbsKyUsijEOe8eOG5vqhZNBUWwdjbOCtNVHMiLaHUomwERRMfJBT+nip7885GHod31GJaFVNOh2iPG4zFuFXPv842bObAKzCcNi2HCLmfBmuD5TWoJR+qlD4PeL3WLwNsapuPuccSbHhABXkJ/r4NR/iZH1qz92YR70zVZsQAxhl4DcgqyWmGM8OIJy0C+Gaw1+F0REgSNC2DXJapiodzf74JjRIpvWOQTuZEGF/qTl6cKX4X87i7DrW3mPiJwRaS3E3Qr0lE+GXXwlmpz1pSrCXijqiPx+YUrl2FJHLV2rczLdj7cv6JCwo/+8LySp5YAQfELSWauVY8lIVHMenWXvkQhUpGXQrLBWfMpd9VMnRnjqYoinE83WeleWSstxNykHeEfv2+BRRtMD7lFQy6ZCpRP14GDUcz5FekG/s0J3lAwMjbBDakAVQZKfelpG/aEF+iuo8SFw/YXzV1hkBDMTpGCA7Fg+SgCy0w0C5f5EliZUbM4dp0meww5lYglkmbjxjMDmJDeKTeppynkiWngH6YZEOJb2qJ7MeqZs3kvN9inyh50Gwo9gHSOGhLS8cqSwIy1gxuBLzupMIG/8hMiH9r3EncvSMytlZoO1w+tUofRIzuJcEgQV1SGGEuHOyHocMEClUxGX2M0vlN/Vd5wD87KtfA/pTJOGHVX+StMvuoBv2AvjTYbyTNw/+86PqiO4isBREHjjCt5SqGnJGEWpLGYF5KJK6kZpFTX1laL2PmIQj6XkVtoVUVdwb/3SPVmMsgbJylkX9FcvC8g4ssJhwLIQf+e3C6lUQ050YS+IttShNdYNnL7vl0SvN9R7fBm4Rs/xym/3Fpjxe/r/QfC36fSscqd32EXWWYgQDLK/HF00nh+SWVih2yv9hSHHO2GhY8ZxGPwD4Ff953FCg1FoS8V2fHg7HS7TE76cJcAWPRvo2CBkAHvn1YkFB2JsqecivrGifKiGpESke1k6RA+yi0F6PBaK4mfGettqZBLA7TvD53nbgX4bOTf46CiuCYMZ01SDlr6BfClQiwHhPYIy/3+M5vqcipyQaefqpKv0M3eeSZKgGJnZjS/NwejQ6DS/iIb6pfYdJb1rS3bFVA2Oy9hi6NaIWIgcZlAe6qK+toboDeVenNb2pKIvcxvv7dE3M4Ny3+JVW9kTwFUHgND2XcPbww6Ysm94nBz1hiqjKEXCWhIEd3AR2aMrW3MhGGb9tfqNMF8PFe6BDQmxlRJCcSYqdIgdLbJwR5Dn27Kvn5yo/2YnTlk0cEPWaxJS50UoBysGYKvKPj4NhskTdZjkTn68TG8bTDwy2Rjdf+G+AM6R9XKfcBl1PnKP5y+TCacvN+VvEWDKGmQ6B7O+KvIjMNIc9t6Gq2+SDmzsX0fVwZ8z4/zSFZHas5+LKeWKnVtHt6zcA3bmImM66bVYLfZ+T96o4az5AnVTnDM4TnhYyDLX91LP7xUbLOTaeoTUt9x7PraQrSgkYdneeFsxlZ6eUqJ6qTVKKIfrjRYzcE6PQ7DMjf07gwHSvr3BCgyn0WcXa+XMpqZvhpXFIzUUMEvTbx52Syyu3+M0EExRksHd/oxpIodWP3vwIfFlcWMCVWSkOwr3+uZLgNYwqZVwVNTJ/qZzGin9HElN9VcrpjXDc4YiilMDQZJThHkHtWB/7k2agY/WHYWG8ZLK2t9HvbIN2ekOp5tWVTgoEon2PmVIBvlAH2Ya791gKpjkBlzFD7t6H7gNC/BPGxPIwWKBEPyYhoeWm1vgxwtS379QzW93000zhBZ5mjN6NOxsITij7eAFUYL4UxSnHuLxObvfysZ+YxXIHLuGxQfy4HijafOeXXYmojW1FUT/BaBBwfBQrtO9Ers8uCRCeh4hq8sfujK+3yDyLvSpvRZtktX0GeOegKoiC4st/yZLkMv9aRktdBvQnXRe/95DQLG/fn8J75le47zxp7+lOJriFnTBv/j89xAbUffijG9iVp/dYpvWH6RE+lrDkER0B/dy9EiLfwtOgVeNUyaiWyd53T/yqbutZyyI225r91WEsvUUdCGmnArvssRoY+qDe4XmGZzEdnNeygzKPJnvKHLhLTnyFoBYAE4zgDuBikMol7XAYZC5f0QmLDNGw81g3gYmwISytZFXI2rwqAjv0iiml8vA4zA8j/FqSXYS0TB1Ypz+r6ZW3KtOuHun1mCVmHHOKTs4hDHBS52Jm6tiTv4T6gQddfe4Yb8szso3scUAeq/4x8mTf2A/QukSPwJaLaCCANAQ7bB41o7fLQGv4c8UBKNibdoU5WHiNvOi0TikHTsh7IbtiMD5cZdjMuTs0FvuGl0BRnMUo502DnHunVJLqHl09FrW1ZPMbN4wkaJrAAIGxLxVVfeZEHNtxbwDDRarJ6ktcTihl0/jXjBeWIm8yd0/uAoi+rc/SxJONyVp2+rA0ykl7+42t48aZA7G7fzMiYdERIC34grun+2okLbP6Nis4K+8y0xlWjhgdoUE00Inr4fLuwvuB/QYyqhuts1Oa85s6a1jlmIW/BjZ8lV41YD+JhzC6Uf2Bnz/BMAVXMOkbbTWZp6Jnzg4ePXvaE9oH89Kmy4FdkT0w9aBjni0fJOFgoFecM6SdTO8CwzPdua6RssdYKZq76DVbRfccVxWENq4une1JWcwaAErVod10WUx3/6pJbyU/6kgOlJycDDXv1LLmH9hYHDxcDEWNaWHQWQXTdry3UQvT45oxzJacRs3FPd2zff7LHGP7Me+9ppQbxtbWNmk3j0nkoyUXCO0CkHCs6UMCA1i5WObB6yE3FiSdm+P2oI5zCeQMDqG0Q02gwIxg7lFcThkepem9G1AupFzK9RJe1bZ1w//a0m87PUFZ0sZI4YhuwINMuw7kotEK8D6AeEzjcy8Hj50MkSsH21F0limIjlLmHV7rFoxDigCn4Vt6ZmP+VwTslc5C4MxkNpCnGv7F8iQJXy7imD1iHIKrHl4M6Du59/KW4wSF7KF+FwFtzg8wnVAInw29WvbLPhh8BV7g1MQFa1kVsDUYMS26pSadwXdtkk1TKyeOHfCgJ3nHRk8WgCAK1scqUZX2kT+IAQKoeNslgnsF+6v92MlIZcJ6pqTxxpyJkfp7bqeysMnvQ1jYPb3QibXWM9B6k87N4Wegq4/YGF8JeuCq2J5ZZfIVZpwAWttMn1Py8YppUmEs4i8fuh4Xw+37LL866O/mSzYBhTmcCM2HQE5FbVntBr2CdAh1R8kC8bV2cQASZZZFpG0IqEfrYAYN1DBtC0/6KeB+P/9r6V7lxaQDgm0TUArSVI/xwfQHDQ4ICOOmrXVKsMnX8QBA3+VlGu/wEx9k4NKo9yKGrdJCTGBbD0mwznLItuF2SGukWsFMZhQUHNI/aQm8cFzhF1ngvZ1ECL2b1uE9OQANEHgEwNvqavggbahCDbxuLOISuZnIBVLP6yu6lmWoWrzlHlCqeOxTBFaVVWqwZFfzYlCLlKvQEyv/VSlOROOmcVJ7Ed/hJSiEsS5QO84RTsBV9tpf0mrYoMOOFfs4LvhuaCPJMjxKD15S/TcOSDzpTlZWU6wyJu71mQDOhl46xsxxkBR4MXyX6hA4DD3rQzuNOiTMSzSaCquq14rljlIH/2V0Szi3m70p5VQa9bi8sLmmka3qB0MnK54TiRx+phWyvzKZslFwzupz+0dCw/RK1AXsB3QEMlUkRjS2c/gLylN3rn+9rBzxaSVICtI6pjG2SRKuH+oiiHGM4Be3TNvFvZREaulhsZKt9KASZ4R78h1Gq3osLKsTCEdViu/luVyWkFSYJOqE4ESeLMTWidjSarPA1fI8qkI4z9nd6lFr9JNhPDu4CI4a/K+ETFjQWIyhUDbfYjty5UUkKfrd2O4h0QtDb5Sj2BJvbmRsh/FjgVkQWriCbzTa/HsMcqV2WsFkq47m31vMRNnDQt3sm/K8Ldju8EAUinN/LCwCowv5axp3ZwP4ajDhDKKNpiPMSyJtNJh59/E9MR2kmxTlKK2kNdyfnD+G5sj9RrJGmJGPtx+8yz+oZBuhn6y8SNs8YDIb3HXMPr1dCRri4cTYP2C+GiwahsNXfl7ZdFHdjIizsS06rLhMdc1dEKR3ha+ce1Dl7J52ojEgCHXIGrCfe76FVg46aWpJcCltTjJDGteeltGZzFLyZWkbQ2PldxJDYUhoO15GZ5SKPuhQOdrjoFwzsonsFs8pHFKj7X0PDIWXUkKW8dMi3KKHWL/RHRV7hgmE9HCUmyVW509pljkzum0Pwc54iiDrQInhHCohhDWXcktCQUQ51isBEbm4l0pBTkY0kQNi02w+zjkUAeqw1hIyfIu/3hHh9F4s1V8eDQZGqoGKJR8qjQWn3cnWFfphS9gfDzj4XKWc965kVZEI/DlTZ0i0naT/oN0OIUEZNLaaaOfiaoNR5Sw0r46n7xTGCtUQIZuvVZqo4SKcibZ8llfDQGko5Ktm2YKiA6uW0o5LOOu3oX9X80MpAyfi63aNDTb20nLSJhBzj+i1CsxGC9gvVmkgvUbK2HSdycimcqHCL301qyg4Dao96y4lSJg2nXQIrcg1sATzaN/oMTHvr1j7GEjfSY71zkLj7yDsKFEvWTDYX4s76zS4Q/offFrUkCBeD5LUDtd6W/TMdxWM3wfcEWZ6vAvzSY8YZ7T37NZwgGDTztDOKIem8d34Swu8OUiRvfWjY0IHfWi0FxfFUAshZ3Myc1XNznaJGSzSr3uIruxniRYfL/cIYD9uTpGPxA/epspxYB2dTleCCu7L4twNW/yv13vZ8bJDkQzD8KMqhAr2cngS3NBRrEIqmySfvolFjlpUQrwh80DGvDiigWdamu6ZFpf5y8mFNiSJyWhQRj0SOswzOAJ1y2HuGPkZjNRYtcBuQZnA7kG/FOpPEgJMMRiNTUP/XNRasGY9zRtV181xSwkV7jkxvBjDJtGJzKZJ8HJQZh/GV/kYEYeNf7Xm2meuTUEqtByOAy6ZBbqFlui2yrorD8kotm4WVDE8MxY4fcWpeKw9n91OqBrFMSd9lvR08Bw1/WwBhBhuM9qJnDN9gtG6Aq47pA9dosdf4BHS0NgTOQCE4pzPrWLCOoqg3JsIWXRtTV/G0D/MbtR7P0EDrsWijzCM1DatjSRgY4D6DW4PC63PseNyixaJfK50VimWxHRnkYQrKB/0pO3AZcglvUE3HivdCoVf7Yh8u00+rFC7Rc98iRJPCbnLg4uK87JJ79ZiOMlJ0WF6sxN6AKFuVYvdkrxDq03+/MKcnfyU4Gj+xmDBj421dMa07apBCAIntdVjV3Wv1/2RQ9zwOTBYL1GtlpWetGbblQArl/JK0MdzX2dAY+2yEtuzpEYtoX0uksXkW0ypvKtgrbbz/JSjm/aeNOj65wE+NuHPclSsQpQIa8JmtIXpVbdzTy4wik6vHl5Bra6rbpZBhoIJog1CHg1NHDiKXtgVN9+Se8eLN62bi4ccWp8J43AOSi4rGMw2dGNWdeZtINIi5fHHlIxH55kruYY4XuHkt5gvQ8kdFWtXxd3DA3AI+mwhDEZNDQe9uBvqt7UE90OTCgfMtcUuDF1JG6RgVVpKsIv9iNrV8L/lUMb79KczothW0G6uvdsWs4QW1pIcFNHyEIMkxpdacZQErYdd8UmKkaqp4xUO0Ygn4vsDTJbmy75n6tre157TST54cAJzDtcGycZqItXfYiHJ1KgOmKz5vDT4uMWdsshP3dKTloE4bN7yev7VyHEvfzyGze3sLSePymkFgn/A8CovuTk/5y34Dl17FTNrkhZCGTr+UO/kBaAGR8fdmKfZ8PGGPYlUFfcTJnOvBVUqjuHnTjzsW4Bg89SBpqfNezW/2A88xI94jLuKNVAMhyPd9rzZKtngp/2OxbVQGi99cJfVGqKl/5F7qYw5uCnPOC7amEvlgxsu9mbaxYmpHk/OEwVrE9TGjrWZaQfQUFk2jCD7LnfwfW9YrDeHfgbLAJ9+Dlf6vUc7+RSPNs6/dbTAYZjHPxBRpzFlR9hgnMChEjgyPuhFBZreFi/hWGcoY3bBCh9eOCn+6hYS22/kebKHhflvDBHg+o2FNnOD6CFhJNsa/qmY75xaWbLZlb7makXucDhOYBFPRdnscbFtMa+3XzVXQrRUmnIuHvO+AfuMcOJRtsCKF8U5Wc10hUdYvZnBPgJN/TxkMy6lG4vBUehbtftgmSsYS/+ZcuJp8/+l0tuJAQS+BFJJII8Vx46Z1BesvLrXTmWjIP/F7ClcNl0veX3A29ke7DB0KVIMOBO7PKAbvB9YBxt8O/unXVJEv1nyawu/8ryvwlw2AxUHBF1qUfBa8zAlqAitf+GChtHK56IS26gBM/RK53+5nRn7yAHYaQZvxiHyUT1Dyo08ztk8DZJrCFtnQlIpU49T0bMJV3PVv9bfCQ3YQpB6l8emysyMtxHx+k1EnBEqfAcc8cojAVZQnVJ0pRLuXY19UCoRU3jJa9L608cdQT6NWNU6tEdvFnKWc/Vu26njdIdI+fsmVa8rG+Wn97ZHsh66MdoMy3mKzKN8zWRpnDgZ3LBTNgvkSbNregvEBsbiFewOhO/+ZVSka9XiEE1M0e589fgIEXdqwAVv5PJOlS4TbTQMF7Lwy03fKZL5xDThSLvT684t1vJYFMIObs2tVSFRf9SSkj5HnS1FYlXC0rLLaBxgHBwl7Kniv+oF1UFcrb+cvwplY8nxFcUp7r1weA606pQLLCxulKmWuY0H+9c7mhlRRbhmKU2Ft2ATG1+ZxjhgrjnFl4tj3hhMJ8BqL665q6lRSZeMk33wEhIPB8sGc06q5iEv6pLFdbOG3vifkuPxIJmz1LeMfPWQi1nvBYUb5k27iz1uwxb+z8392cvDosavDCX8jaAxdsQo7Aw0veauO0AHvQB91cnSHlnFZw2NRy8JD3IujJpXghlENBwyEvtlCneh1bhmuudMwvjBd3mr/RDTnQbZ9cO08wymcEtyp604IgYZL57Uc4n3h9HmTyh0JATFKRTLDbEZgSnJFu003fDDXdSTykagt7JeLhlWv0h7o5OQHLk/x0LaO/cVovsv+MMQssaFL4+v8WULY1mqkcv87buEbGj/qSjLB2bvFKkBXdXqYff3R5pYQhwvY5JOI9aFBDZKyovf0HDVSuAAqxf/w17lxM="/>
  <p:tag name="MEKKOXMLTAGS" val="1"/>
</p:tagLst>
</file>

<file path=ppt/tags/tag54.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67190676"/>
</p:tagLst>
</file>

<file path=ppt/tags/tag55.xml><?xml version="1.0" encoding="utf-8"?>
<p:tagLst xmlns:a="http://schemas.openxmlformats.org/drawingml/2006/main" xmlns:r="http://schemas.openxmlformats.org/officeDocument/2006/relationships" xmlns:p="http://schemas.openxmlformats.org/presentationml/2006/main">
  <p:tag name="BAINHEADERBOX" val="True"/>
</p:tagLst>
</file>

<file path=ppt/tags/tag56.xml><?xml version="1.0" encoding="utf-8"?>
<p:tagLst xmlns:a="http://schemas.openxmlformats.org/drawingml/2006/main" xmlns:r="http://schemas.openxmlformats.org/officeDocument/2006/relationships" xmlns:p="http://schemas.openxmlformats.org/presentationml/2006/main">
  <p:tag name="BAINBULLETSLINESPACING" val="2"/>
  <p:tag name="BAINBULLETSACTIVATED" val="False"/>
</p:tagLst>
</file>

<file path=ppt/tags/tag57.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047135839"/>
</p:tagLst>
</file>

<file path=ppt/tags/tag58.xml><?xml version="1.0" encoding="utf-8"?>
<p:tagLst xmlns:a="http://schemas.openxmlformats.org/drawingml/2006/main" xmlns:r="http://schemas.openxmlformats.org/officeDocument/2006/relationships" xmlns:p="http://schemas.openxmlformats.org/presentationml/2006/main">
  <p:tag name="BAINHEADERBOX" val="True"/>
</p:tagLst>
</file>

<file path=ppt/tags/tag59.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BqQ4b0TOAR3eRrZ+IqfBT2U1+epxYjrqeoJxkfyIB88Z3J6SjMPkU4XyytSr2bEs2ZNSfyQYrjyZQOptox2pVo8BpCHR1PWAscG/3nVm9Yf1WRWoLY2bhJPmkewZSvSm+M0QhfR1ULk18tAFnEwpAqa/pIbxxcmd8JHBefmCsUwmOVE4Y7FyVEZIpCPxxAEAJOavApdOm92nU48ullXaAeLjAwR8hWABx38PIqIbrtIxZJPvwtuo4l7UinT0jEe+Jpm8Nja2dkpCtCrDrfLAE/Na2EBaQxx8xaiu00fLp8d8lptIZfAxNwHOD1nxumzkwNLQamXt6nQ2cqt/MTmRt4hJUuQg9C8/UAy8Dkit4cALjZCfSOkVBVuEmmDbYdh9Io8hECO/4GEG3U5eH75SGc3TWg3VZOr+PO+RY8nQn7va0z8SEYDdYf5wLXsEQbjhi8zyQN0vOE4QfbQKS/C1dkmoQETDmCTL9+EGTgFrwm1UkWfTu24eNWBkU/sPL4WussY3aWSOpxMWerl0VMEwAN3EczGe2LSfs3PB8vXxlKuEll27PByLJZ1L+hCDfUbDHrb0TGHsoEYo0AZXLuzJwzScjgM4mxrpZKYjVyuC3Oa8rEWEwLOFbrUVnVQnu0BVJB+20B1G/2dD+xb+yRyLa1Qzi1oD36celEdUbTXL6jRFBAljrFMpE2fmQeQmQO3holB3eoGrTfPsmzbxVkmpKpWkGmIdqVR/H1a1rD1A4iY6z35Rj/CbuhjNkVXxAPhBcZ2HO0uDgrb1wjLxJFC7nJQjKBZ29OMfhDjIQVAm6qHUNaHZhkSSbTCV+9Ie7mnQ9w5bRcfPPcMQLyOGwoAZeCuU0rCjQC74p4PxwSy54Qzz4y0IEKWXSMNLY54y8QBvskCVPyiRdY/z4uhXYTav5/rPFLe3uWOLra7uN4Z/cVaBFTjvWgzzjpU1Cay7mChIppkr9cPE28TSGpAN8vCXZhd4nECtcs+Sn7w+4FxSo+Ay9XdWFEPT9GTjrWVVN2Jsm9S+Qq1XrDsBxSS0NYxcbTWJPbIeJHYrjdvON0yblJGC+Tze6GgGDEW5Li0rABdllzhgvqoDOfMzTwWDYEbMdY0lmMh7DC2F+nw5sra7oGmOUJm5zcJzgcBuN94OCTDVpe7nf0DdenqPIh6T34KI9J4ocFy++da11Qk18XWkOq5CI/30BpHSx1eVmZrdPuETbLmSw7IzeEcLzHvQ6LV4GHNtCz3QjzfRLejI6y47zp9D+mxQfsI2C8Gz2jXpm/R+frbyyIEbSyDILkHQUcHFsNyqNE8CFtTgSU89ovlmrILUmBB+TriK0IBnWf8sFcAVKyuzy7G/4RUesI7UGukGhDrr/lBjRtqj/zBLovpxlWp6GeOBSYqa/4NDQbUrBl6l3ruTO3DIQvCmQmyknBSR3YQWb7u6pVB1qg8Lt8gPG5aaKe3FTTJamRrNVzhflr+ingUUY2Hz+l7+KNH7JGyXqGc0knOHSwymE3NYtUHnRWGpatYPnM3FdqwJhzfixNAfDorlFm5IX9mP5+DhD5a6QgfvAAC2fUQ1n6XhGAqP5dujU9gGI9UacmQZKO6tajlkTSck3oCvk1nI1A3ExQJMkCZDV9X2ixUrrgzB6uNP3M5XBfSDLNs/x1fzROcJYhC7b5jvvBEYlGb6o3IwvHQL4GoN1HJYwcOuF5LdChJzMS1FEMvDn0FR3GnBOw0sY34UmjCP3TmE/VZpm2uxHInsGV+2lomlsGhixqyhVzSbSOoM4FPkhRPgXzXkLBq6tPOfsIrAZ9GO+Y8wWKDE25AeUPGWkZbbMDbHHQjrEwOiY5zMzUEHEXJFjEy/W8l2vV/aDapR1uWmkWZKCW/8G++caC+3z1vGmSS8VV+5XZWdg63Z7JgVpZz+gBPEoizdHG+vSdc9IJIIJAqBj58K0ZtViuNBZej0y2Q2a4fNOBDEFFJXI2l1Z8OQ+jkm2ptCMN7Oxc1a/p29hNKHKIfLTTJ/sMw2Kl3a/kZjQp+HGdXOeikLtAI0MQVcbt1hpZzvIpc09Jm6DyVpmdaiYHMd7PMY8cQBx2TSLnVByyfN3G6rRoQfCORDmctA92GwBlBJSxz2IEz5UydZ7N9kKcvWb3+kvN0B1ZaZ2QVa2/InK0GY+hXUEqxcLcZQ/Mi5+hxs84I8M0Z8oadHUVGOVv33EKknuEAF7u92Qbxn/oqLYIYthrqc/jG6+6LApl88AVSmdbMKqA3OtdJJ3AplecKa3aTxqYZthEn6xwQj5a/eHX/X2/f2dpjNByjLTgcdYrjwtTRTkjreX77AK/UHd6eGnu8JqSLnLxeb4rLJJyD/kk7LwGyTWsHVIbloMOBt4poFOtzgs+oy1punYBwsIee6HeFrHiqgUixQLH6kwD9zGLVh7/lO298Wgj8Ygyz6TgNRSa/s4tOWhszC4b3Z2k6gtsGvFvduHFv8XoERHj4DxzOivLve68aU6VTPrOtzVk40mPooCyJ4ABYT6IUXMVFuJh7ve/BuZ+Yuike4D+yOug7mbjSu2wF2TSm+Ot1UGpz4PY6yejLtarzhA/ZzIGRy/CGpZLKdl/2YMags7YHFiaI7Mc/YvhbhlKTBIGM+wcGjKAIcijk4YwNtEaMJ/wJ0NuCMwOe207CSDaLnykBZMlb8jXh8/zScUEHd/TNoisg+7AH9ftcagCNG63ymqEX1gHdJU0NvEq2oi4NQ9OvKOjn2ugTI4/GcvtjQhXIbnmCo+9El6lpPID8D1TZKlEN2/WCMhycPDMF64K/0AyRIjL3pCbkIC7mz6xMWrpl4cYEiSx9tLy5jK5pmUSmwLx15YehGvFLLfSzOyvEVJhnBURmOwkOBuZ0Y6miqCAqgDTcsf63QW7nHRQ4y07aUzzNl3elC0kVRE3shCjs7mUACR4jwmcUtOHXTIJdM7PhYuAlaZSkZeWgMP2e/rG3ZL/y59E9Xb50oY3K0PVX+LplHsXaYFWQmC17wDbQvmUaLD50yzDzf0WzdoLKrczOg3gU5go1aAvYoqLNMqhlvKdfz4uKxwnGY4AS3U2fi3YHFzF0wDovTLAzoCP1ZNMqkNwP2Gbyf+Mi0a2FS7Y8d6xrQr5uk1uHbxygf38YFM+aKgHxgHUHiS0ZIP6NehN7mJHxlw587LdRskd8TA6HZesOkymEEFNAQrvV58upSsBCfbj6CqQ3AJlfcJz48fxmRTl3jWcYUre5s5iDrbO9MLZBg2G/mkjuQmaNpO0OnYvVrA+k1tML3/Zh9NIN50jw36bO5U8EXDbljBM+4yP5s+SYmQNFgO9Sy2cqqcQG3AVMAIy/98Fd+HwpwQ5/yHzde1/hYGbD2Mh/ZU3CJgXBC7A6g2EzAErdpavJ/wkOGWLPteNn9+aBM8JcP6vucTbqKdpNnwpOm62B9nhbQWjRQCcv7WdMIkz8Sq1vtJiQdAz8of07S1Qs8zsb1ighuXtjlp9Z6GbJXSN9NcZKr4rylNOu2Cyi+mLFSomHNk8KYE+m03tX1wgbDGuXv3mICmdn0OF7ZskJgV/jEYM0sm7u8c4bn459/HaIsZ6HW7n+4CYKe5Zpia1K9s3W1Uua/pdTjnPG4Mx2lNBUyOFK0yw+rrdB5+ygom5kCEZCnVQSwRoNwkguimb+Nvq1u+HFePxQHQanAyBommr6/6vW0AKrthgTPWTdT6DQ9J4Xij/ZRfrPk700l/gYRkzyNKgjE7B8aW2M/BDrAmwX+mdqmAsDRhx52+KuoHB+xp3FShBs4dtYIz4glzxCAyixlWJcZr8f8m/oYpXeKa/240n9kvUmRtwGFpQNPtiq5NoVLupq0edUZPRV1c/1ro9iOH3r4riRgymtYQhjeYnqnxM66q5FeO0dQDtTF6MR8LxlGX34MHtGZrH0lqjigkV8kvlZyfqyduUkAg5vVPHTamZqIOGA9IzrTW7lVLMwKyHxGdLsMR+y9c7olgU2gaIcaamTijbdExjCgv05NqKJKpyXUVHRWMDdJa/K+njm3PIS7BdlvDzCeP7Dk9bH0vegFcjEUBfqO2CV7KcEdw6lIehrwdACZ2TmO5NFwxyNG+TUzl3LURUbZ4uTU2aZURGgjFyaZu56vpWeXqAapj0PGKNV4/usgT3/fLiYi3YYNDA87QuFtbtsrEKzZ5xfztiM6T9zj0PtXKPapdmBgBckvfKWpfIL/wldijREgcm6YyCtd7AmJsJFm1QRzCY9hlhyj1zYHErvYVuHaYxvExXaVuZD7vNHoYFd9LXZw3ysNL3bKODy8eGzUD+6bm4tVCqgHOxhkUTI6W/R90URXItpRyCzkrrGbo8ujiHEaH0bndQ0Cqp935ZyZ9KHk+hwSAX+M7FFfC1s+T6Lq+rF6wtla5QXWetCVju++ivNvWmcxBxBWxxzkuV6+rRoAPP+Ng3H3J1SLmIjos6UuNC/Xazb+3VgZeoDwdULZZD2IhFdUgB02Km/s6PtyFoFsxYMg32STiSw0wbzQYuusP6ruL7GTEy9cT3yXb+kR3l4SMpSqzs5OMp3fGpl35+tjgqAc/qAyJsCoozE1oi8NgvfC+34VL3J97oEGwXYICFiNZGuehMt3MSTN1GK1SIwWOQq4znatVImPo4QGLtS80lDQQ6hmN0GTgT5RIFK864n+pimTCovjdMM7fCjw7gBJw8UVo49r0KK1E3xk/B5tso5UejLE6Hpx5ISF4O1j33GeY+1R7BBGDwQHNMKlMw32IXVSZZo7mYIPOFQ1LFZArT96tHe8SwncAL+g6TE6IN2BXjx+F2C57wbvhED5vwIzAAAf5vewEeHWTxP4C7R4jXrI7gwfOTG7q68V2+EcrjC/YH+Q/ROa309Kccbt+MHrEwPFz0m5KSO6yp39A3SQvYdyWebG/KQMZmhwVyL4wvvxjGCOv7yEGAxKo832fOHc1UBgglp4xsr/vYfG2eJfmmcG+zw5SiJCR013lmUlIry74LBuIkZyT6c1lBwDMGvSJRWaAeumaOq7DyF+rmKcfpYw/++KyzUTzhAe7gqVmBY0f5BJ5OR4JUWgUG00k3b28FmRaJ4UxLIMFKTdFkZv0L6vBCOT1ayyq9xoWZrpvZPRaBnpNGNYuHn+Y2VuQyYyLNWf9l0H4QPhtX09jHbXkXK+bF3iCuj/4XRlRlm5lhgEcChu3YpMgXE07U/Btqr1qXOy4ly5YNNHQ9j1/lezJSg5JbGyYqrqP5cdUaDk7LqzB2v8BZVi08u37aofeQram7WEG+2KCZMSLwsJRahPx57GDijYmUT6y1YYGFLrIm9+8Z80ofhrRf/R2QgTsGICDg9ujeXhuZAf9fcBi2CkIHzYM0oYJWM5nZmTGdf3x9FQAdSf+k1JovyhR+jVqPhoHiemLDOu/+y6XfitRDuUq+syZKXGTBayunNrnomdhno/6yxtmdDAz3E1xDvH/uw2UPJGZ7Kq7S872flqCvn/kjPC/Bs/JpRGmCWcalpCkDviiknW20dgDi4H9A29YLD4GHl+yN2r0btNolB0omJi6J+AcuWgVHM0SQB7Hf0ON0f9JdKfylIofrVO9R0/R9d1mDKP3EEMvIo+xrobbPED890l6NzBh76VPOfyveT+k0zArDkoQns5hSgHXqAVO/f4HL/s/QeX0la1WRl0OiXViOVzDC4YRY++mzeGOp9TE5YgRvkyZ6zffRxLz8YULM4Yvw+nTfWVanibgOTWMTeeHNcmeAzfzObdqjIrg8GK7VJiGqx/TreYh6t+5+kNp4V1YK6rwddeJdwyEzbrF1dsz2hMko+VzKWWYPyKCI25wA2Rf5BZC9BrrxiiH6fIKXXxRAZzFHpoWV2d0S7HOk1i540l4Lf5ZOociHMJQ4atJd2y3vCQAOtwSjCkhHFjhpvvBTuju+RzBODB9/5Y37bFuKD1JIati3Z55tZuxErbgK87DCspzMM+XRYRpy4Fp5XXLjhAzLs46nH7lSPUJ4o/Eicdolj39Wk7eMwNTtCjmoPlbOXWjhqSnN2dgxi+gvImJohY2O1qw7jQmH1UFfls0dbsg0fMIO6qMeqgzKCIws9OEZf2FRV63AyTLL6N68UnKMKL5tw6FHozQS9LO9H9nO6ng+duVXuixobgxEJjSmrOjNk1P3V9zRCFdiNl+TYw3WZ2gRmdaF2YbMzTpq3qVt38hbZXUtVBr7nXacZ57A0KM99/QDEOmVTxEoTIFl0TKnkQXb2PGdhhyZ0Q8f5JI6UyaRQ7DibH4CmK5IRvQGnKEOWnUsBfPW8dqC+V+rrMBK+4Fwrw0cT7HS6xyMadWQNdvZVQ+AaHFUW7UXLQFQ6Fnwnv01oi65zxd90WoFe1ice7tIktMEF7PqxMagZOra9EgXG/e7CbnPidNS4Ndvfa//L9eyJkJ9wIukWIMEf47cy5kCsZhVQ00V58tghL3pzLkITDDsB6T69YQ9LLUJQCvuRNC7iQshnW8YO+petWl5yZDBSlljaAWFTbz4PB49i8VfExSDM/rhEg4ktYiWEf+Vm4pKg8w5pg+NA98vP2RETvLYaPtlf21X0Lu0q6E4vBDqohZC782eHv7h5YSk9GP5Ebb7HUgaCMXkVRA/pryVj2p5MplpWod3ALuB20XKjZcVSxdBS7zB8Q6Cb+0U3EdZ0RdQL+ZHdK5EQ2auRWrRwg3Q9DmUndmBOtpv2Vt0Qra4P4bI71a1CDVCZh22JsQ2rkMoDrjq6fZ+qQflyo21KziQjYAzJZl8HOu3JvoEfLwut4kAf7bH5P0n6GBxH8F53D6Aq60j/YkLDY1fLmWHs9LacBWT/KWdpiIyXr+xvBe7s067e/2qVzy5kqjzzt+M7m37THGk8NtS4vMa2W9cxT8g4a7xiBeQXL6JCaea9HPsWS/QqzJ8xe6ZWJuX+iCyJUNuGvwTA055V4oTH5kCOH43iwl8mtPNc9GZBzgN8veCvbCzKQinE/cGM/GGb4nSVVcDC8OeTxleCGC5DJBtonIzO9lFEFwCj1kmu4Zy0MriUvDfkrkBc+E3iokWRAhLyUI6oXRudQMB8JZb00fJnPyQxtAEWQih1OVb0LCR6mdVaBelycnuLxiIOBuN7QGQ8kemtRwiMIiPJsbrxqC6IDq+BMWjP3BiTQ46NjIkCe6HXiUGfp25cGRsJaAVpJQggIn7AL2zGuVfKe7CBYCX0xQsRIOBTJUYYwHi1b86DDhf7e0duun0ZYP/guerRuvuVrl9m68471TxKFF0d4N+d0mGaAiB2truPYfymP2C/U3gSDJ4b8+Mm0YdfUAlJNkAovMyS2nFNOlZBTFZ/JVH9WsDDkeB6w2wxzeqkrxy1L3MhbZ+hYAIEyqv0avfC26fPgShGHCio8f9ohMLuq65TTB0SgI23Rc3cXTNtn/lNiNtj+a3FrpmVN9RPxWs8FbqwoPd9dwj01QrYbp9HIVGRuQfSkdeuoyppfA/0kaMaA8juWMoZbs+s3r605W/estTaI5YkFDFbdQd8AdHPIFJJLIIILgMPUrCl0naLG8Y4c4eYCXmr7RmKYaiVeNLSmdkzK4DYV5v7PtM4PU1Wo9bGRLjd4dm7bnufUcF+V41+xbKN546M9osq002333szWNqUUqIfnrfLkhhNl9hSFhAdHUMNiF04WTGjuyVXncAnKczOSm1gyQTCwu3iQPjbpm/AR+Xxc/OUsDCI+nqi/U5325WFiIgV89HSLOvjY/w9MqLz+n5lSH/tId+Sz07xnue8+ba6rXQrFPQyeKN/SVNO1LFfdLqSy4TGdod1bUYiTtGg+oR41SI9nTvWC10B8sJFLIBWaj78/2j180MT93PSIcdrfb4oG1s5ThKrMOcy63v4O4UWXMpsFqIiwXzxaNqk3I7u71xrQDVelPOOPMis7+5Zr/Dhm5fkU8luaRw3E7cydJBaxaxqdOqMcStLxM9KE23V7qlodgzyjsKgg8V9DFZfNL3Ru1dNKs+eOeNHY0vi2fKj0GkHiNa/CpbPp/c/qBYHUPvtOsHF9D/CgTOOaoi24KCVSgyw11G/X/XpVAzbgJctKsIPpkM1Ccp6rPz0ExbLAPBxDVMZgfaOhejm7MXWIFUw8yfszYw/nND0jK8wiI3xCEUc7acwwqrivs42MWjpQjij/6eNcvB4SN9UT8EUhRBTUuPAgkW8r4nPgH64lCogTlkUVfNh/QrZyKvwr6MwsVcamVxVHL0ZcBlFY+RUOIhxAkwOVvsxEreWMo6VBz/b+UjS8rYLSDpyhFMzNfOEVj0p80ZmadRnpDhI0TokQQ02lYAQK/6C5PM7/0g6Knf0HvcTpxk5jWPI1CgAbwI0hCpsdUIPoJVVkkOvK2umHW511FutLK3WNRZXo2NZqDB93GHMUhre8jyHB/g/+IqrL6O2ksW/qHEcnsCKpwAk6mUExsoIKQgRV9UgMmPAGbVfxa/jRdWxEeeWfXgjd+t60o56XAsY2aIEunZC/H5W8ctnWUyDTtfNckW+E+ZQPvXok1loOMyI5LvYdYMudxGL8gjLpGNLNXae1n/nc6c0f7t1K2t2D+fQsu45qt3XweDqNRS/qJnLMYV2Sm7If/eHGUqRuIkpXUaBkF1r+i3iew7R5+7csF2rNxtM+sobb1ib5IsWtYGiLeGaojWfKCGkGtvXQFEXbDus1B8U1rjKFz+oSC8ybqtnCS8mSmrRvvzcpz2wIQAi3T9SZOXZkgW9viZlv2K7qOROKELiHx5D0y8d+/PIeuGpz8gxm6CG8JvamCdI7nW8u53+3dqydRMpEwQ3ronPr/8CUA7lnEEfeMuwouo0rXcTqBkHRMtAKK7HoOUtu/mdtjWcYGpZaK+HHKSWM+ju3aSHLbbJ5Hi8y7r8zA9m+dUYw0aWDzYRE0E6vVWlGSIrdbFxiqmxL/wbQc1nY+mTaUxa0cquMGuwhHFwreVaSYd8ROLW73GQrLq1OHFnryIa0IQdwzRv9Kh/qtGDqE7a4m4QpbaX2sOvRz9eoUO4u9kmcqBh88NApmU8gBfwCZhPkbxJrKMK30NAwl0m52egg1UCurPx6a0EyJZBXoVzC6D8n1AUi1YkReiP8dLPvLQwYZDUpXpcm2hrc+8LDhRsrzt694y9f1ZEzmFMTV/W7Z0ehd4Pc2ljdJO66ZKW5y4yrncB4jEYnDXinSdGQQzuWx2VHvApDYGAQ4hlVSzg+O7vxHQn2yTp3iKYEW66NxEBwHvMu0YXWpqmUTDz7V0dwZ8XArOezbpVLe7/7d/RXuU+Xa5l2KfNdvN0/GQHE2txzJBj6kLWi7BpYBjpGkVbwYwD+Wf7Mjixwq+OFplZYgtidDlnDKQo5fhPIS8RwjtI0T4nTXUYKNQFGtd4lsQ4m/74x067+6a1HKp7tqJ9mWosSJeObyP/GIqkP/yt+9I+6zl5DQobJ1PAKTw5QqlY66KsCwlpziLM0CAbSITAEIuFvWQuPQStCaj76L9z4A3qp7UE2P5/VapjDYyLLa6rHbrAKDq9AGtuD1sE/1boZ6RBdwdMys34ag1/bRsquZF0DYoHEM9JKKxPiHyxMS5G2EkQ+rFRmt7mb0/YuKq5nuwbEJccncR9v3m4E062lhqSU13rNVM5U6mtuymikON5TDdXfw8uqi/yZysDlNnNqY06y0fi1D3G5/QvLKk5kdnpaUkL0eYDz8kH5/y+y5mzWw+IexyQhbVkiZqvdMv3hNDsjhOtHQw/Dj40z0QwqV3V15/0trNa+I0Bz6VupMqU3K1d8zQIj+kG+IpvBMV1CNcgAPy5E72f+3hotfiOKCjsSa62mixSQraV1hLpKX9WAzuX7h2RLPfmu5c94KnasnvEtlYfvMbHL+iv19fSmUyxVks7bGaWW4cwXVS9OD3eivOW/GYRHhPnh47MnjsXfBq+nNKXVLaD1icmTLMC0GB/gc7qZYympJ+edV5PoHOdI4poUhxqRy//dWXRp8QoOfl3Ax+bekWvZy7B2x/i/iHihNI7DETGZb8K1SCwH8msR54uVSca6jMx8qtBmnajTuYmw6PiQcKjjnABBUgae1wPBmkL8cs55xiuAVnyUlnF+t+EBFOL6AY68MsS/6hKk2fm7ggjqfYlxu+oLK7/7nAvwQ7xlC+eMncSyNG/d9/PKKrbGkluAsa8ECTwhbP6CmVFMt9AMkCxfhRWUscMEkCPEQFGmogAda6/e7FU7mTNUkzhwZCIZBx91Z0umMAGhi87z8PeYuMX9U4rITfnFMe3MRtgy90tRBXGyvRCxy/RtpI9SR59TK+ycnimzzqVLxcUhnB38dEZEokKIz2IGrlB5QLhT4vHzqAAINHbJpCGXOilf62koqSbhNqD0KMW0DEYKu+yywLqOOhV/2Pk7a117y4ZQxDEI7GzJKN66AbINeqHKiGBp7ypu1aCfhxaMda8q9aqSiMZkqk34Z0bc+NDEpc4bAmOQe4C+ir+8baGCC5iC04iwRthXxkuccAAbMO+BZyA+PRVlFA8xNp9m1oh53QrFM84rfJ61ancyR/AlLpFSmBIt+Qg1Wal4A7d8U6gSPovXPwhflwh4fyA/bsO/XhGQADWWw5/FpAOHpEne6QWH692YUnG/RwL/LKH6L/ehhJXz9HuiwgwNczdv9Bp2znyWQT0vHspVtfE2c57kZ7D7CROJ8aeYYUPzlx9KcJGDgFnTQ4G3k+l/QczWB4+bEqKwIQbgjO/xz/8DiCb6Y+A1hb1eM8vVAFDL4aKlSzG8zdr4jVlcK5im7qRc1fgjTGGvqDwyyRZj6OncPupX1QAlz9X1GZCEgCi6UxxBGkuxIPt925z9DK/MaSIGHzT+440L7E9gc6sUCGZN1pjowZpQHEatV7GIDArKJ/M3p4Dxz2B+a1EbPsl+NlJG4LhAR/CbCGtXp0i9iZdDFnOH5rsBD7OM3crW5TNZ4wD5JZjwr6bXwukJg+1oXVBlNnJ0csWIXEJFWLbzBTrj0xZHthsfsjNv+65PkalQiV8KoGPsLXt2C2xty+7kzaHyfYQLm3kG0Zb6zHgEWu6li33EqpaQyEty8M2yBVm+FDInSs3M7MFqgHaKPABbREba3+yruntqdyxxIKOVdt/DLUHTydh+5LdlTArdQYYuoHv44Y4XRNHpxWPiR3gBoGUesV905cuaTjrQxWsS5A3pfzaMbiQb/ft9SHvHwGxgWJw2Y//GILYFACipBA2Yi3uL5iavgBqhvJZNvloIhGBcy6SLa5HaUw7KNSe6ebH1UkzrK6mztLk9ApR0sskJUsieCT+fx5HmGw+d7vPRI2pfroAcJYvclO6B8rxx8e2x31D6jSho/yG/BXcI8xz1agCtnK0vUQNgu2dsH3SRjoGRITjTgVyU6RfuCxOOhfrpUpHxJpQgr17RqnH8vCjnxKHSpqW78JyvK0fEYQBdGoiYqd3s+gdIocw7Jx8dj/avn9He0uWG1cRSSowz4xtDqrHkpRLrDbpBwKjJnnD85MhCimX3AR2VipGvQs7wQ4HOJt8dX3g1YYWug81rDbjRg6370sFtX+ggdk8/DnaVSv6sB2VTBVXMpp2wBpCpc/Xn8ozzC3KrnM+utV30nwAAds+0GNXzlFZOhlsnLvJzdMCt816prDXfH+h14QlBnYhAS3IoXFpXCMP3Q9cy778y5eHA/gnYA8jvmTprdDLDW0z8CJJrbqevQayB5jILjTsOZRqWUitVV951o6bD/swye2bYaP5PSMIxHwv/n7M+T2127IuRh27In2MMkgZulS3RzNvSTW2xqFM08njttqCFacTAIcwK8aRn4Q8pa0lo+77ALQxOpmyfDc5H4KuTzMycgoU81sX3Xc3XIReHDAdqPeKYzn0Tee4Mqjj9t17MLnZ0ef26DRVVOKcxTXsCxCgTzN1kC26wZwwENpF8pgAr/8Mj+qwNezp0I0RalIBZ9j2dtboQejvi+rjLMLX5gDV8i096SENtGigsrWKndyj6PwaoNAXGvltiE5xTaJvx+Vc39Tnix702EhNZoBk7yoWjHZo9N2tmX80nCYWBnbNCRq0fEQArng0U1tGJvn+ghib2W3fcIfU/yzsOGqv6bgO30+bFRSKrd54SOuaH4lFYk1YpNQ9ix6XIBzyms7v+hgPlCEtZtYiovGQRGnPvztE8qtIAnh7Jw2xLYu2UIjiO7lF1GnGbrgU6EhUNxkyeUqeMKgCmRldYlf/vXXJEtrLU9/nFvnC+sYnhGHkD3RxUkLKHD3drDVq8iXXlv1aN/XmheABrirOTp6P4ZHWeQ+JV3ZdE5wl54ZRxm/Rpz7paRsRBlmOdFBEh/CVAuinaVrGpEu3P2GOh0nXf6FMgrhJ5IENScjclhtVNI6oPp2FG+BMi/lpdyhEunWRw16z5wZYxtTKxdyNsvh8UshhwTeIOS6fcUZkK0D48ZsINEWG4I7X+DrhX3wwgBSyLziZs5ea4SlbsSu3Dix9rhi5xfagRUYc6+DEOCh559f3xYCnBgPZrYuoiM8OG4J++/qbbWdcXiP4Ug5eC4Ndvmw0jee/7wZ2l1mcPkLGM9mQ1EI1nvMBFnw5uAqyne2EzfE2CxkkJr/qwaFNBkBrwGM/jA7t14dG3cm354q6CUi9zktrWgDcvBTecIG6Iqcqa5AqyDLwSslEO9kDIYGWTXjcWuuMOABVxUMrvxaZIpsvtPWyJTAHs6ybbQKJb5PSqnKimeN0kkpqSkbO+/jhXRTUKAzBTP/BQpsivHBORK7qUKc9BXg7IchLdbFG/uwCv/VDZiQe/BoPjU9rW0Rm6Vvwwd8krtGhDR69/y/9Bs2QWtry5YyKYtM7BLX73f7LzBNK4gPk3aAQOAJauXyjmhWMahMovQWq5r423X/1eRlXHIscNclkTypbfpGp68KKhF7L9Bu+FOocdASyfBZwHLO+Miy4EXtnGUcpLv3GuI3Kd1b+554C21RFi+FTder+THCFidwLk5nlhzU8Prbfq8tHp4KRp0WaxTObUahpp2x+Mn/txG/X45ZV5bkcV02sicUEX3tXfGPozszyL8WhpdM2WaSBFWtLV4zlDSivvgnNCOmzQZnttTRQ0nEJY2KwxaSpOTjaoL5Gy/r0KffNOjIcJoTwAk9ZMHY/H3SYbKHr54LVB1OT4jzfTbo2jvDhQfPoIR2BOT0eWWB7EUvF2t1fXcf5GGH9kYx46z0g2ka2anbrGkhUFkw9La5e+hkb6hrWgYvRUch2V8QtZWQJFdPIyE+SxHVG4LyiAmeQXnd2UmKGNPTnwWy77Gvxov2Ehwc8HsgIv2zlyNav1yDUOopCmpt5TSWKz59xcZXAlAXIE+/khCHFD8GdpogeyVHybngCCAnjgRf6cWPMLMCJn4n4HojO10gTzVNwI+gBGWpVMz8GbDhK3W1mCuYODmfWuYTithcMbAJtn1zDKo6SH3twmlEeWweiuOJ+HwNCvDMzObpeXSAa9yjvlCoSDt8uCHQhAxnyb73NLvRIs+JODeVpXx8q3xPpDZk9qvEp+o/hf1NMC1zyWqjQKvjKVsLKHZaB8DpqFkGgd+z2Llg3XNg0PsHahVZDRLARcAGDIYNz3xDIgFK4Iv5/TelGivddPoMjx+FQzPCnwVWPpc1cMl5Altb3cfgT2I39WGkjgaYCGYYX8NWnpesAElMkK+hkrhjBh+flaF24nPpHhJ7fM1aXlZJ5toMzIc8VajdCcxhGgxBx6Jl+wz6ek5toVZYCHphIIOv8HNB3nOb8DMe+Xv6go7dTB2WWt5ybiHI6pv1GYI3LDZNo3RFh6P8DP7479EXGwvJFfcGIOQRZ9HGg6Q+eswJHGfvOdhBWuSHWwYA9f+qEce7rRi/LsDdaY1VSjm9xv5x/CBekFgaG5ecE2MN9D7J3gM3x7Zg6kX3IbmT3rps2279Edql/qIkU4ZfWwywCxU6K3iJoi/1s05L2KYeFwZ5sM/r5QfrOLkrn4OEokqYuHh1SPGQ3//gDyPdR532y9T6rDNW7NAzIIGxhm9jRWBWLsvVE54lQwX6Htd6qMYycY09jog5OjcRVkl2DPacnVyhHhPuoh4OSPCqCd5qq+A772i5P4WYMfv83npRy60HHBAbwCw0l8//PjctOfZCHSNMD3CL8ZvI2KifYiL21NqXjgZujLm9xiGetnGAqfB7PfkmvIAoW7YSWjRSCc9sWQs5gyiKkNseH961zm2BGmbweJV6Q4Sgk0jpudmwDdogEFogy88gFGKei+7fW8uwjqla3ryarvy5uKlKGpScmqkbQJd7NS3CToOMEmYCikjsQBgoiLzjeXMZhY4QudDUoC0Bx2+IyayEEMQRpyaX11Q8p4KqQuXw6fNKYGlKysIR1TYV5g3+7mNPUrvrrMYGtIyxsfPy3cnTNw2I/Plia4flkAzEt7UDzNqgQnLikHuNSC/Gey6GGdejhOMepZRVUzg6RbekVThP5bE52PoXqB74UDQuwfaUDlf11SyGV4/F9qqhVN3bj3e1+yf1P403lJR6fimk1LaN1pAOoXWkZBUfgwpH+HGeOr4Dg3KmztCfsLuLiHfQNhVq/w3TcQ0bz0IHIlsRL7kB/hdgj9nIc5j+W3XrwRxDVPXbvCG5Fcsdh90NyQZ6IqquWU0/NdNZxkTbSqLRFj2XkMJzAv9lMCpI1fReWZGbmwbuUBAqpV4TMGJqX0dbG9vA2RZKs7Lw19Br1pVVWa3MqbKyqy75kWZ+mwgY7aPDxbS/QaXGnzyWnDFjFhqv+LQqAl2xqtkRFlVUEt7+IBENbJZXxGawUuvfa9WE0eKE0yKP1evgW+acT4kaXHQtNXW1u8CoIf3zdjqhqcKeiKe89J2rLyIBnsjQqs8AnHi8crrfrMwMp7HkaScpg7nuL99gC8yYzYyw0EgqeUyrfEf7Movznwqw81ssJCN8Z+nW27mA3OKdNVbfjdAKLVcu15YVdZ/KE4RwLlk3h6343raLiB2iktI2nNzfh9b2Z+EYpWy2AsXYJtocjvh7aDMJArBmQ8fTUrUVBR+1eL6EzufJFz8n4BSQOnL2LDgUljTD9vLGlBPvUpx9hPjLAk59zvS0rj6GcjPC/LVq9QRJwSnsaTS87ZxlP4x4jfuBgoI2FKWz3w5XnGO6ZwyIXzeOrtsQC13kf9E1agO7h/+qo613NLpXRWtlEnpddfssC6VVRoV4WXtPYSUMqO0HLnP2NMxjZ6HIKW8UbIUjqx6dJenotwO8rGX9b1jWXC7vM/YqkjLmmhNXXh+yKifS2o1yxv1GTnTnmt2UKpxO0iwTCpGOrMCsLqCewdY1/gfXtjALQpuKgA0RUY5l0H1wGCIsUflOgPrnhpv2N88n5w3ciNV2weOKZm4P/LuDIJi1XdRLmXsWzmu3Ic6o93XyPmYmMxWcxq7y2oUhV9FbbmDX9t3ElC3y0yzlEYRT/V649MuMykL+sDuFlKI+0LF4K4/cBa45/dT5P6wmHzkswOr4FFu7MUlnPHBCE3xcTbQqwccM+yLvSRoNytUnqLHWUuh0OZvdbcXbwbzM48102UKrHW9ZXlANBoPaVxILZFMcuHfrakjK6Zopw/t39cAIXWMGmQi2hoKsS3gp5E3rO+iuCH0S6rdYvoqKy2hR2y78/m/zcKar+Z00no4DoRtIX67wJlomaNf9KsKW2fMx2I1ZMfbr0dBhKlqwymekIWpM1C8q9QhjovovvMiqed5a2JKM8E45VvVydxW/sRpV5IIaL3xXcFPwWNW8zs9mUIsQjEnHFNO/bKeeA1XjDZBfy5+it4PRdxwq2ygeI0eUP0OYeYnYSMU61GyLDAy4Ge3hafWpqp86CPjjEY1yX8nYRGYpzMGXv6vG2Yf1AhY1lT2iAo4enrEq81OZtmU82ENiydTQKsYmje0MMSVm3IkNghQD+kYLAdDN2v/SQJiwZhc3V8qJcx9aamdhO8HCqVAXlBeIkFCL6vskzSzhVTOquFH4uIYTH39RLmZBUEKMFXju0qbpkI3Sh6W86bY1NXEk52AvYt1sDZLP4LAd5MBcM63uirby2GC9bPhIKa9Tkr4qoh7+OKsrRuGfxAuQ+ixB0N/IP/34VGJ/f8yLaL7nCFQkegfMtAkwBdLhrGEJWBmqZAoztyjoAv9snYKDEu5M0G2ZxQGzHeoxONvA9rYPDgTTdsFbeSIUDTst+35bCkF6fzjINDSEve++YJHd9SSQR1zWOSujj5X6S7BxkMFDTcnkfc+jQEqmOjAdTeZXUYNX/hicDjfe8u9JH5/sS2EuyZzzk8BYO+V9ivoZ6LolFSOIUwigI8c+N+cKoetl1TfdVXs2zrgF7DzMfoKm9U+QJMqMSFtUVpfcBfcvtmHlWj83oPoQBMv0CRBgwwZDCO+LcshjKZZ2Akk/2KGHWFcvMixl4T59Kpcfji8luDl9+c3R2ym5uKoRdgMsc2IBFd6yLElbFkxguXjsHl6B4sQapz8wx/Xo6CC3L7CYDpXNaEnGJ5ePIFBDQmFjFCKjTZJq3WYiS7NDwWNJT0jhmbM/FbA4EbbIVUBbLNmg7au9hLfnUveIqfA+hYGacHhj4HbXH1neL6Nt9yFgrBiwpiQI5QVVv//Ruxxek4Se41w40aWh5UUktATrtoQQhmxoJKJetgT6e1hcpjhOrhFwB/bxjwB2p5uxmfo8TIOhsM1d23YJvsAGH4fuJLjKyRlEij2gmVCeL04gjc7F/kjMd26AbSm8maVnGhDTljF4xmtLO5MpSu+NSLdypajXbpPEhvUmTBfU/BV+/gAx8UxQLrZMFFTVoYlX7DqStY9Lo3/yPwto+hEEL2z6eT/CuJC6J7HdYLKTAEAEqr/tJZed+fneY/bsiKDNY8fRQ1X+1A7/UWsaYCFBQ1y21xdeEK/+HHJFQrG/SmjPXlV087t18a3sSQi7m8HgvWRy9iaD3drVE8cfbxAHWDIQ4urcZdlFNKB/NFkvbJz6CJAxcrZfXha7TsrJCHGLjbeTnrGgkDwP0ICuAG+gwcPXJBLd3UfGe4hkIFVSPDAfa0J+enkbxWmPMXegWuz8cvT6MJNm1+e0EjLqLi+gQ0vk3DjV16i0pBtaewI8YhMbCORNMTfFlRTV7KyHSb54widebVWFwDyTuh5/PLzKvLDiopHdgr6gLU8jSv1DO2OQpD6sJPnQ1z7RLSM//nLBKn/Vy7LtUZYExH216Q81kopolaWM2b6QZJjTzSjfSVSv1FxFNG16gmjwC8r7z1txyvSGBzoae7aaIU7MZKIlmk7S28mlcL9GMX7jDjjSrEXRdP9eIp8NK4Z1kwNxh4dh0jjK7HhGZJy7H8bZp6oKvEAdzJC+A9qmJSGqEFkOmyyQTtmLBo2iNDqqTSttLFCA+sP3HsaVc79v852I2/KaoZ6raLhm8qYWgKESWUoRR2bZqLmLKwrSrNWb3tGZJ2D+AI5+3+mwPNQI2IlKq6rfLxnnI81A4Lptj/FOkY8szXdGumYNvpFVIWD/sJ/khU9c0PDWTneAq6hE/JuXdh2POKZE0LpoYemp1gZyOWrCsFyIyZVJpZzvJrh6DHuml4keRTJ1t40hYk3/+ciAOofy1mZyRsjY5PzzMeH7cqZQ+cyb3A40OGHLQduww/jA6Jof2k+e9yMc8jHAsDoywxbZ7UQOC2FT33vuJoOC4b9qaArdoj0JMJr1erPTushUdtDnlHSUVa+luOfwpSjAn/aAeOG+huMr2RRvGqXGSGNK9kDQXmULU9uwb3ENUwpmun7rGY40+iErdlqpTdi5ITI8P+BWca5dboJ6omYiQ9Qu4+JhTGFZj9hRypPwNxiTDEBElEzx/cXdCfvy+lcAyN+qR6DtE9m/P8HMnogBzg66LrRQ3guVXo2+n+h/SsOX1h5TvGHqntTqD/K1/r4/GWfiz7oDVroBtBtmI4xsWi+TwWj7U9nbM53jj09xwjXWiqMYFkJsh4UlMuifMjFDVA8EtBc6Q+xf800uCoyYq+80IDUsPdqq16q3QSW1f60gl0SN7T116hKOrGr8xrROqic12lSNVIk6e80RX6JCrpsAfiblTxLeEIbsvtOb7BRDHU4Xg8FICAblX+Z1dlaLkeYEu80LdfCnLe1VerUXwxkS4Ypj6yAc8XA8BkdrP/LOWLbixtwYvKcnhT705ym1a+j/H1gbBSdoOvY+N4n5uRUepescSSxJkt6w1H/Fd3SxsxWkbgoyCRQDsgjCwnbRfnnuMYPcW5UE9TaGa+rQUAXc11g3eX8BsMnMakKDLjPJzK6AnDBFRwPbwidyexDbkMeTq1QMU1hF/ZisdjExUyiJtYRY3MrEe+426P5r/ZGl2BVoomo/HaPwJlfco7Osz2h05v/nN6oxbHOnQ+DpS+7NC7XX4slRXMyGMrmos7iWkUV67I6Cbmm5Ejh3drOclwQlg2m13RyTguS1ek12DJ1WCznuRXXAVhkOu6lke0d84RN4aJr3vBFrGhMJUhgYAqNMQj4VIwPTfn8gTIPI0mKUs0N9YzqwsR0wXMhcYz9WQkTTfY+CqatMD05wd9EZUawt0+DpGJBKA86qgC+nqDoN8YXefMm/xyzQM7aIMvnOtXZj0STqEafHqykgWhdXXDI4uSge/ysvmULCZtLsxQYwnLGTDkytHYTbNPTdwlV4qEUrcwBlaOiO8xj8OBwmFEHtruLGbzyQXUgc9iECyozO04hk8X1nH7I0LktM02axyXz0mzwOEifEUgnjVlfAdTOvbEDIDFpZ7htZiwnrR8vvAp5b4+EQXpM4+ZwkPpfH8UG6RolFZnNEuds2QZb8eiMFYbJurePTZDlipVhKGFhMC5HYo/UlWdaO7piKXYvFQ2GyhogTMQeVn2GixalKD3Di467Az16vGoH9dheqp6PBt8uSNCADaOtkKZoBHADZv9B9LMHnfHE+/bzXPipB+6+PqPDFhB2y5ozLoUxt2/JJd++1fatvCAh3P8ZKpxw2FS5xDuGp9aT1oTwfBFLYa9O8uFxg9KI/1xDOZDcDgij0HbcC0Fc0wbZJlMLWntayfmhE9Y/B+cIhA3a6KDKhmpxRozioGJBSV92h0ukC1qq/sF7HQ6d018RhHZZQmLV3W7X7NCanKchU0YfRcvqiUNAGKM2A85YEbNwRgK6ffLBMY3kKjLAhUiQGgX3RWh5UiKm7wkvP1rsX5U+qKhs2S5H7LiynGydtrbhWyoTB2rGDnN4hAx5VUj5yNYJ8mOK/gkRiQFsDD0uGjx95VpR+d2Iabtgp+WqWNgqHS4O162ZXPOxH36HLUT2rPT/+W2gjlSCaDs3q5QWzdIs9AyzHYoXzRCn9V87jQ0Q24czyr8IRqaR6E3WFMMRbALmNKPwECX9PWjSOSQTGMhPhPXpJhBJMFvqWfD0weeUDhhN28asFStl6H57AdqPhty/+ZGEGHd9hmRcqbS0vAugMxklgC1w8feL2ILPVvHBmJe1twPTfzWp517y1NfnzJbu2ChW3/6Ec1CNXDZuDHXt4dpxcJog2TFZsUC0aJvXQpL/zQ+PXODi0Vu2MVwi/MJGE2RH1bm9t8s+p/MQGf75z4iB/c+jc3lGeXuADFD8MZ+oKlazYFcZOhGvxj2nK/ggrjvfAOtQCybfLXyNP4ag5n3/5ozeOgV5r576kEBpexmjQtezdxQ9YGloIQPILCEgclW1AQZ/gsir6Cko7KkAa+zOhFXkVBeBxpJ3ay+Ei4QXdfITm8QosXXd6kemgIO0kfPp0yZOgbFQGw71V9BbsB25JlCyk5wTSamJtcDyGjdqtTJAo4I/I2TCnQJsU/17bYZyLwMiN1X4JzV/F8/O0B3B8+g+y/Yv5I3Z1nWTj+/1nLktbI/xi/F3X2T6UsOGcPzEFZXg8nUBaM/4xCgj3yZQOWZ+kiTsaFUkuWRlDb8I1UJh1G8XcSaftYEtlflYB7VkMyToBmiDsE7EueLIcs/EJ4GDxXGtUvQQjNKH7FsX5Lq89KSfvT8esSIegXFAKITc4UlP428jRzEVdGC2X64Pm0poyDLZXhUjf96SK3n2tD8w2xtZFeU5IE3HLiTEieuyIboYbfBeITsxqUXbUt+OiNgwXRVJcIYWnsxxsmsCEBKHTPDJznXOhk5WaUjPsUYOdx136ukrMCrssZBfMoFbwKSZjEQBu5tsu4R6wWMlHY3j/2Xd+M0GaVX6iZ1d+JiyUDF/m6IbvZxnhPswV2ARxrOlIGa4GUQRn1TOMyZSQbaHhpfLnAUQ3R2ctfjs52bs+3cvlnfzKXg6xmHr8wEtdWPYmKOM9uV1dSsvw6R/yyFugG20Coa4B/1OFwRS7/LyjGXnIIp3LvIwVOqGctz4z1Kg+dxv2OexPp1LbSf3N8OmbpBzFdcqtZg7xPXBC9468al+Uz/4hc3G5vgJDP+o+s3j8QpSaUCaI6xrSKKKIE9LB7D0OcMtYliTHoVgV9rMHDVQU6uD34Zh0Nql02SbjUA+BK8246kOL0Jk0mR1txjpBLV//gX4EmIfoBxoLGg3onYtv/hh7WcHe32lOMkQGv6NGp5fDqCx1/mJDqa2CoKgkzOloQ5H/tA4m4NN0WS92wqjHN27Jgg1c67Aitbd3I+KOWc/0+LeY1XmDExsybwYGTPRrWw+sqiK7ZuSTGZg9miZgZXYSRoClWSNURtnB1+TiQnuKnNtDfSxc+PBqebRTFoJn9p/oRyDQlhozxycdrQnCj+hRbZn0IqL64w9znZxFCQkGkvGQNvM6EwDmUH4SKvKUTRf0oB2TWqjvLIQo+YwCN9/Xed7XTzmZErT74QHqqtSghwChJPYdMpCKNCCiCgVjjUa6ojijhl8JAgxh2M6u+xRSMH7XOMegKeN6IDgMdM3b/GnUowGnHdZYVBg0CEe9UarQ8hcSXQxqjILQRsjoy5LLH0ojPiOybHGmqJ9tOytEFeCMgxFXVqU0J1mZaN6tdY4qzJEJJLffez5d71gTPEiFY2rtAGLX4cQC65fxX76agZWkJefPUwPDSt1KTdRPf6piC9UBeLHAt3Mf9VOetGbQG5eTUJOVyPNMy+V1QVbjlzjEuJUktHTSILCocfGlwWQvZsuwAb0SfdWfubRCmPIhftqxka++u4tpyQbaduNA0mLc86tLpTpLBDXB+5ewo7aoBsH0ngG5NL6tZnjl+hWaj1y7W4otA4eANDTkl34EiWMW82shzLGaLY4KdHXsX7nPzVanvvo4MnP7e/P8Y2+Gsigo/i8o6Wg8Rhz7ILxk76esZrENGb0jYKGruvdbybqFoFsW417kgj7Ora6eRMlmN94OxLaMmobe1e9jYI2tSYZlEFOBjDhqXt84NQ3up27YW4o+ShGSiF6Tg04BhNTpbVhgyIEOMD0ufCBnkcal+Ynh9Fs9fX7yiD3d6Ig+47vamz2mUKJUahwRGLdgyc3rIdUrkpzktsKM3NhWAFLLZN8TIKSVr97929aT4ZAOE6oAlpzV6n/9EtkEXnavtXFkXhnm7jPBo2+lsYBi2gcGKeGzB4k0olUPCT922QQOWdl+dxTOH70MGm33dKPkGCwJ6UpFI+jUAdM1y5R7MtymkieB0zWEdmvwTqWpZDqjRHzRLYpiVYsMc4tkikyd1G4PFqPpi1Ipp76A5hXL6lwq+QIt7dUtfxl3tPDRYd/VrDGsRk+lVykpPL+5C4mrQDiY9IAYOqnXdZmKf0xb+v/8pdpxfXLmhqBpWnTNT4pBNIOB11i8fqVeBCgYIk52VvYMwTu0Bc67urxQEgrLkMuINJy5zLq2yJrVhsPitsbWZNuMsEfzDYRu9NwlGYRW7jtTmozGJZfqz35kNub/BnWusZWxNcH/fc2pSHPd1c1Z5y4ZVVqU6Mg5i/ARxFAEI8Vdyy3TJuy64y0uxewLN07Piw5NegHXU7muusYZ6llZVfdyDkVSrwetTBcZi1D6hk4T5lNAigZHDvqVvjzn1hUTrR38Abb4xD96nLnYbB0WGoWic93tu2k6pwUFQ3MkGZC8H+t++FlvWaIC3Gv6eXjMKBlmuSOOPAJetlmbrryCbFARJi/y2hGuuRyaorUGk/DSn3B/WuiAJn713tcb4KNIHF9c6diM7fjX1XuneJ6fs9KUcVemR/7YaMav8EIVizz17arc9mUZHhk0xTuxasBaGKf6MWQJ/sr5VcflR4F2t5KkgB+htXdCL/5iLT5kMBAVJc56MvEniO7j9UjtbZvOOQWCZtMchZ5g+O/P6lhvU/liFb3hZ2XHhmgnyZmGkdYW2eUnoOax5kN734fPvP1A664O9+ygsaz3I/oybo2v426DN2O349lLopvl1kFh8ylwERHHGoCqDxB4CFEsPZ1LOn4hvU3DJNulpU3Je4b7kIvyhA3+1vOQkAi/O+tdSNDmudnlfA9vBO45hXpoZK8x2pAr6d7AJiRGVdnqRHuB1eIfUSLkKrXXyR2Z/1g+shyeFW1gPMhHgGz+SIN5mgCffMQvMtErlQJXMFndQn09jVoTH/H6P6Np5EHG6Umw0ckZVltdiyfLWovy7YZxRamdQ09D0DkFRU0e/OVdjSmslLaduOcImeADmABIH6j5uE4rlR+aTOUjcvOG1QcgVEccObEDGWrAcPfO4agk0vC8F9aHHOGx621FdNTwdFsID1b4WCI+agjOwlNKlnCkMROLdJYhZl5az2FLAdoLX60pn/jKdY0LQSU/pStQfwrR/Wu+QN6KOVsJ+obbZwG9LSCEj44i0ZARo1rBwHmI4ihr+OIaf3z2v3W0TWP4K5M/we3bu1GMz0Ln0lEL1XqF0CFj6BbfLQYCI4v/SD1q8UQypq2ChiwZuj52maXYSNA0CTH5MWj3H44PC5dKelZs5Si0JfVwsLYZ8R3E0I98JWonEjmILBG6PH1ArRWFUf8Cd6F/k9bC7ivKyuWnaF12HCHsLmRDdtfQfRGIA1aNaMTWG1atseHgIZtL2PBpVAAj6edMsskH+XU0ESTpN+30Sd1eFzGGFYwFk+d0PneNjel4dcmD6dRnss3ZJs0e6B/CcXNVlG0XumYayms+g+tFDuhX+aNm5qIwPNZ7gb7QuR46DK1o8xbIoMAuB70ThUFnwIgOWbWxjTG1f1z0wzQhqUumU62VGNOZYSAlHuQpf5HLVxq5f02/SeQzKcZD2WSRkGbyEhCwA5F3/jzX5CP7yKSgjKbdgzZBNZJGRMhxNFOfzNg8THL+XosmZm3lCEDEbC9y1nzV57fjtbe13b70cKhJcpxbZ3X0PeLcUGOjGHA2kO1L2lMoE5cryh+UOJC67mGSVc8l3CpP30R5ELfs2V1CRNrFwcZHU2kRPeOesuIcyg6hVFfTCYKlGkRMEfLIXcmczmj7EraeFjEhA7csvROCecOYoOBq3WpERgsmm7NNVnvoSDnKYMrXokm3CNdwBLtTxs9Bez+r6GSa3jvWHJlCoe3T3f+ryPMwLbx14mkgIWZNDgCnjPrL+E+YD4yAK1rAVVJ0PBOj2ATr9MH+FmkyqzhZwdjl9QEJcYq7enkrYuiscjdscMACW/oPo/Y/suk1w/2ymqAGZykQTVcS4iay+J5ImziLE8nI1ryd/u/Ciqv2Bodk4JZ2vTA+SX4hRwz9yPXo8aEYVsZdxYQ3RZ5sDnV01gCmnkshYeg+9xr4VGov6kJX9M3kAtYWp2n9gwKkt/ishOgTmHdem8H5T0tdOmacZOWGPJFaY/+Ob5pORg3azl+QnH+sbARAHJD4Q1uWOLhqAB2vXXvryX3syjTOYqH5yLwKqW/3p4wzTQQIvIyuolm/U7cBWoA2x45HO0ezg6iiDRRsPLII7grjSB5qlIjgq3nTJ9iIQsgUoBvMcjwbFe9aKRxJz2gw/FJTxDf6TCZTn3Tq7tmehbhNgpu9KHFiSZqFeQ2ZAVU3GFfiGEHoXILLoTIHGXWRG/tu4P+GcPUhw7gWIhWWbmGbSXuE8UdgR6sqFZ3u2aFDIlFstf6HzlvBnUUSxWhvACQpkm0ai/wgTeAXYDK3C+07/VmLkccKx3RNRsVAbjvwBmLCRXHD5KBwAj8nRO2JFIhhlt672wzST4tt8byBa/GlkEELjtraeZHbm4/+itQ6PcyAERMcL7okq55r9KzS2KCVXUtHhmCS0VrIpdVcrjM7gFDdIqZDk2XjErkFBQIHMPttSoH3f11My7lV3DNQ1/jLp+hkQIXBqC82g9pLLN7c4sI4dQHIkqFRZViNYAsTL4dfVP2UsIUIbFrtD8x6l/8DItfDt1vN9moaFGYaCmXUan8divaxtt4M8AFfYYEMBngwg8V3qmI/GUr8Z6bktGXLr0yhEJLAn0kcxVzlUtlg0iVC9DHzhROtuesNqZY6xFo1e9YHQr7LzMP+FovuQbRX6Zx12VkRCbkAizkiEYWFQtCyzXWHqKHFEOmkbQkKxILWZkVB329W5AhApqeKdl2oyGrv68bt5YSLrw1WWL0tyzjcKZm+VtuMnZXYcHC9GFqQsOkkiM7D9EehpsJqFmx/qumxJ+UYtcUmWd7/CKh5u5LxWKYLtfoyTg2vh8oRQeisJrnHZ/JLIH5g7nbvVJFmXtyUgbIQso7WX1S4CGI0/3+wh6NOQUbeJT7cZTarv5Do8Sq1WBFNHaR+Ipuhw56BIh6zH633sHwznmrsD4vIamGfTMg+aUr/wH7mCVMclYpUO8k9QlKewBleI2VzRtMeV5+kX5ikN1Yp9HxLL5AF4nv7gHa4ZGDFj91bBJMp7km6HeM2db2vGllTX991r/yoxNKMWCqDv3F6yIyQUrWLmg9sP34Muw/RRIFTauMW6GcAns3Zmk9a3worXPR2eKlMMJpA=="/>
  <p:tag name="MEKKOXMLTAGS"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137142858"/>
</p:tagLst>
</file>

<file path=ppt/tags/tag61.xml><?xml version="1.0" encoding="utf-8"?>
<p:tagLst xmlns:a="http://schemas.openxmlformats.org/drawingml/2006/main" xmlns:r="http://schemas.openxmlformats.org/officeDocument/2006/relationships" xmlns:p="http://schemas.openxmlformats.org/presentationml/2006/main">
  <p:tag name="BAINHEADERBOX" val="True"/>
</p:tagLst>
</file>

<file path=ppt/tags/tag62.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XKFGCqc1+ur/ZLkecd4XTq6NT7kO6P6uvPhpQn+Rmx3NaSXHtrCE9pboe9TEYI2JlneUvZJuqDXzk3fCJKurH19OxGEj+Ow8svYecMnRyDoBOzvK42pqjuc37p92WWshtKGilk55kSyCBtUEP4TQ895J2ACQtPKJ/AuC0eCd3fmDmTiDynnSabdMlAhJlJwuxVUF0HccKo72G6eqzN7TmhN/LYRr3xfZTjYTvUYgfqdvPKE0Hugua/S4OCyzuTm/ZWae2PS32jZ0HTTROjtd9QsSmkShITa6H/V2y2dfHbk1vvE8+Ib8fWmjoDWTSqIZ/cRU8fg72NvzPCPEJi4M0gfoPU1L+naPmHuzC/Y8LxCg0ldEpmh3JUOpw8gz1gDEdAnXrldzVIYxOrFT53T0DBfwCq9WJ7Aoj4jqJYPkp2xkFF9jdST5LEvYATTZxWyWyNy1hlm5dWAjACVq4wg9FpcLmi52PqMWIWYWS1mseYSm5bqFT2NBC8UQta1fZbH/WBvSCJNRj5I7nglLGad9H16Bzd2K5l7j17wfTF0Q80OIBue7Vk08w7nxJrXlPe7cwubsR16XxSub/zOfQJx8MC8srQoLxRALC6audM1E2EFLPB1R+Swgwf9yJFMQyJN2dyVBZB3cGuBCXpQ8zcUXGBb2pXCJoFIeP3W4f3CXsoGT2ynyCSiEg9slm1t6E+veWYrv2wQifMpmO2hhdMbTS0AtEBVL8hF55zk0zVr2FeeJfrfg+QfIciZq5A/AFGljcuPgcgmp2NKW4z91rgEZQi1+qahEAwyxICSM4ySAF/zM/sb6mFinvPJDFd7kg/eGDclPqNd4Mwj/gsgsHh6rV3wKt2s+HLaBF24a+7DqMeZTfY1YCs+aNE2Sdcm9efkDMVsO7i0cU6vDbw5ckRLBMyW1bvJu5GF/lSK7EkBFDtzgrsAm5/rskEoePiupKDYp0runrgS3fgskrjSNEGVARUOsDnj179b0UXaU71y3nyx9UFXJzBUVRB0VuagVL21T+D1Qnbl7PGGQbZaJSUNSko9jD1ns6nzTMPYwKUFHt0yBMAm9RQJM+KbpjCbKmSiSo/DcJaEdWCemjUg7fQxA/62HdWzvjmUlu+RL5l+lKleEJzrJugFJDukGKcxNrzTC2WR8mPG1r4I/KhN0pIzesbVmPi1teeK0SsGBTJdLk6YX36cHohevA18Ee50sQBnMg5sYxtCePW8IY8F0OgFj2xN949KN7manJlr/NG02B6Jz9J9TGOgqs1SkUV/B8o4BdoowBj/RCYO5ZwaH/tZgFh2OdPaSX+6+/Mx079Ioeqw5MnNCuxYv06iBOags0ouoE4EpptwyHVX63Xj06YYOElg/dJDwd3HEkOKidLyeHJEJcvhxISckMSRL4DVVSzwsRgw9H1KJtD3KxOLRKRpJ1+KPOJhBcgxpfp2XS7Ju2/Te1l0oxI8mCFz/0qHTZqXiSsvhBL2gxOsrAzv2XgrrEFu1GwbTm9VMCjeMP4TGcLEr2SKnVKXPVEvaNnBkQzBw9ID8BLXZVt99aj02t1bH5M9qhtb5vbOf9SUTJM3hYGAAlCdfH8ZyxLN+iZosnzADvqqnPz9OyY6slMpzN16XHTUvty7BsYzxIKcLlWukURNKeQuhHRJa42xfp7JhsDPzqSv4ObkRRzevKSj9LRheLyLEvaWmThgcjOPbN4NsK9GT31goA6b3Qut3YQvN53BliqqbEFq1OIKaoKFDjfIsJnCzV4R/Mc84iMZFd7PJAVIImOQCAKthJPwe/QmmyF/Sxz47/8BKFqsTCbBtvxsHlsHajdA8qkpOcgrGGdWQPg4XXbau/VtzUa0dBydmNb1GTU92CCf4QKu3eMkePuH7p6dGM8cxfzbmTMmEEjnxN2ZmwfXv2reIxQVoenIr04BOEcjnF/przjAQpD3Y9vXJr5GC4BNKed9kVBea9aqQy3Z9ivq52wLDXc2hOB8a5fGgphl0XvEeEkh6voWZxPBCHdzKTtNjMyi6PHAhWTphdfDFvfZjtPSbaTr2ZLe7QmNZPgZjBUYYSlypKphazI7lRXeOAfCGpU1YA+gZLGPKA7uuP53ixS8lJrveNQdh8Nb6GBXhZsOy5Ld53PaUD1Glze07ZbXAtSVO0Ns4xMUWqb02HlQgdFimYR4scAeuvP7mGmnX6ENYY7au/DJ/5yJFpwYrLyre8ft0BUazZwFnufAzqGz6gJT7GJ/4qkdf/owTqN/Yhmz6F6SkhEv2Pp/g/hUWyoa5yS4/Z4x5FPEGg08g4uNS+CBhzhjFwcVM4wfXmlcvwKLXZ0sNLroMEJS+qIQ4e7aeCOvcunLn/VKL6TnMiileO5ALkHpTfcqKxrMJSFsUjSAk8BESJ85pg1m2H7f7hhitGXTWKPoRJOw6C0rqi8E0NdJIOaEiGTuHohXjQ/b3Qw4PTjfC6QJVNp+dIm/61tdLTKDRJCxAkHTyCTdgIIVovY+Q5GMupuj/y/S5Xi23PKoq7KD44/15ryTOHjsvw5/ie+JLZ4S0vXsnIgGdmbQVkwkhxzw6wIeOIOADadvmetqT3Vu+RNEoXQcHkcRVj4zjjZoFNmNSghKiTn/tQgVek4hhy2In7DnV1ku6Jg6X1FG3bE+SExbN0M4nU0jfSasDj8hEq6uTWDR+wBhKeaHroeKZkYqKCgwE36b1IgJT/Hq2SOG04chnndiT+WsohKVjyKrZLCVkQph/gKqDTa+0f5eqO5LXe9kZkx8rd6hr624efuGJUUUl6nXGBFQU9M3MJMSbpmvebd+AJMGowYCWyuhhqR0/KWd/5chA3+bs6LdHiQdJ4qgbwXHx41OVM+aqWlhEvxs8kREMQcCwz31q1sq32Nm9+b0ozy3DSO2DuL24wmFFjfe77mZgG+r6XH/qofGP0c02r6CDArLf6jf7IlKyjKkas4gd8BiSe7w+B67aorDW2p4gbA9TCyRC3ff1EBTBwRuWgyUFjF35LAGv6N6bf54yMmiDsGoMtyKk+hzyG2710f3OchJozL3jg9bhmZl/VelmDXTvHPzA3WldG73p2UicC8zpKQt63c1DLeGgb8BARqxykzUCb910E6VeX2Ifn2mh89hvgQ8qwz4CaDn4ggWHoOfOqNkgVXH6Edt3/H9xi2FI0EKJvVYGDzMiKkaaTTcOAcoDui5ChI/HcfarLiIhz7zPF/2xGTradmBvNEWbosRRbErRgc5M2O9L7dkWg6y2cS8hgocsqbpfFRgstUXrBbLbfkrjgcaJ07gOMiKrVKF7fo6LG8bgs08FCdTqENZt8tAHhxXseC+wNvWdIP/295sR/ec1SUzXAlH/zLvcu5Tl9cD05z4bjrX2gFcHfr0/1OYyqrNcpH9tM6wt36JYmNpKLvCPNuHdnR6ZljzZH0zlMFgsWOz0DXJjvhKez7syqX1LgUiZ6jTnIqujn6CtGSJM56V2UHstaIA3BxvY3zHdcPi/lX6jAKf5lnQsqCLAYYtuVdfamcYo4yUGjh1Widyy/AiIJhWM+u/9rwth7/frtZZ2ph1uRi+Lj+5Tf3t+cK3xy47AEx9cp8LgDpNHa4+efk9rFB1H/4TrURyr1KNv0xLdxQSjKf9VWYFbWNccC4QwO2TWA5oKHjI8XIOKtZA/+HwtkLHd4EP4uiSV0vvkYYcgxNBA3wJhZ5SEC9a73JKFNlns+iE9wA6idpliiwQIeB0VYuThNETft3uSdgmrOIuYHXI/W+7c1Pjfo+s2WDvl7ZK4mgEd9nKt+YBIFti+7Z82CCcgU8LJgqqc4VzLpBdvKl2tLnlJnINWGcSJUH8YE4pcFs9CTvKylBdgcMCNiNF1Y7oZOynW4lvYQ0q8fDCYIffr/E9oWdTkugcSt3IOF4XdplsWD3bnh0ZN0U/GPK8OV9wTSj2wD8OXWfaDzCkEd+da1c9MR9kcJKUHsZOuBp0v2cIFp68jntdLdhW5N+Bj8WtkAxLLM4IUKYFD4I+fejkchVMCJQXgumVv86glKxAFkswC0r5dfP2gTA4ZwHib7GbckmjfzJ27vNGFCeQ7rcvAsP7AgUERHF8c5DCQwh2zXc66izX+SZyGG155mwvQqpqKHIrhSy6C94TcqNPTiqWPZ9e+O6FKBno2tnBqnkZ34VJD66Kno2wvhIUYAYaQp0rswgoxtVPcjn7rA01JzwyKtvBkJIMyyWjFtNAW/jc05pngK0lx+bILziYhJbcyjgKeKafoDtZMIjRbdRJg8kUW8c+1E08pLZnNhelyYp9rKi6MxR9VT7Qw0ChT6QszQQQhlFnGItB/h0q6aL0LaaTcJxvwhrRoM0jxF4YFtEBtiaGoUayvWikkFuOxXzA+kKg3vpQXSfk7CsW3CUViM7hE949aqGdbLTx1CpQMuYJOcCKBXWL4wMXQuH53NLGoV8ocz04HeFpgIEzUaw4R7rfoNJGcZYw0HUqKeZWUVhJsQbDh9Fdc1dzvTAjr9+UrLsdYTlz0ZDg1Wkyn+s5dXuA0NFgclgCflnEpGYjNiOk20MFxJmXbfOGwSQOmZ4dvpYFliuD1MrQnCHvkQayPQbV7fM0obenizVhl5cS+LcN1uHKVd6Pg0cozaNgnRvSapYkk7ORj3l8dhaaMzrmt0+TH85gQhthAGoyNGimPQhC3DJouNgqNB9iFgMof0CtUTx35ax9HfMzpPM2wVYTNp1nJ4jonD1rJ8XEcjv8d5YMnLzDGq1g5wYAQ6auccP0DUaKrusXSyASSaX3C9PJfo7lSpnVLaChF2o18nVXt1o1FOT/FtDHuQKhNzFxvvuHzwHX3tJFUhTPIA1nNeWpySyw9cb3f4wXJQpp1Fx7CQcLrDX9bjqKa3lsqM/5doxkt6tZKtp4DJjJkpCtkf4hvIwcumOnqSOQcGtXIm6vDbJwlYIjfxbnivRPGC9qa8yp2hnE7Gvo4eMGRNtFKW4WOkvyykza+NvKPXjNUIwOYqs2EwbXK0OLQm/hzads1zSbOkOTFYDTXO8aNiOjkHxwhW/gs8W3ei9y9VdBj2I9Ee2Vw6cAoArdabh6DIKqS0kNfXMimZgErq4pvrt4E2O9pAXTUUfX4FIGnCtvnSn2eJkIFW3mF8rTTIbd3SIAUzEcJMfgEE2fCpjR3aCJ3nLPtTg2NNN1cgQOlv+pcR1V8YjpgSz4F37BMoXkVHJbeWRPgDBDhREgxDy8BfWhwsTi0mvaDAEWghAlr7f5o+LMrMDwElkieigsM5E1iaat0XFhwa51GrAF1DLbjgoEy2DLMSKJVb9SYimezjTqbZtQQnMm9EuDnrcERHqlFDLaQ5UYdRvumCJJlYOzvQbIiZnsUqak817HUJj+ikQ2b23jGsXupkYqrOW6+i5+wonQcqEv2nRciq+A5rS3HIoUEKcW2HFZai58aXKWRlNFIcXptINPJVEj+GnuaXakNMf4x7BYqypDLN4L6SCHnIuxkov0s/d/RurwkK/akB2SwFqfIKfm9LC82vPhqDUusS2eMKwofi8wM9stDlYTJpyWgxzu7CSWqL3FUDsM/r9sCslFlfgtWMprB1B3TDBuUmK+lQzLRMYcTwto09zUd5msu1iVz98me2ivtltpmyarqj0zr9oPMmtENU2UibRjedHES9epsMDk3oyNcgchx7+q1P6bK5rM9jsfDCmhGguiAZW9LoRE8mpa/rDuTU3B35uejY9NNcKXGsyVPjQNG0p5bEANhIWUjUZs/KfH331oo6jJujVby9pqP2HMUCKbKR0Fya2n7X5uA4CKOgOIR8p7ByNJ5HNBotgpsztM57lHJPNE1dn1oqRe4TXQ1I2c9PZGPhZ6Ob08sMI7hvtbVcGoMI3I6lnV5UBd2jFkWMmuikkDM822Cu3eTJN9iOZVyuGXFMPb/Y2tZ1h+smWMysHDhXXV2dNIgYdhtFIIpJhsl6UVRIESkblHupA6Uo8sMaaa0lUx+fXiSNE7FKGujHDj6GtSNIIJ7/q+SpTfN2kIe8X15SW62SnGyBhJT5RXcEOzD0qtS2i0UEslLzJQvPpbdJpmCOnXgOPyMfSe+7jlM2uoeDlU8RV4x3wqKtbc6a4Q954QVQkBfQZsDFEfquNXdEbdC0Jz71BLgnlUDhsZJy2EjM1HZaFIzEwPEt6HUd8Qi2PVyytmPo8/LSBczOAYa7NL2D5OLT411phSbyw16Cpxi65Fovo2B4Py+SD9TeTaXvBIgkH6VXkcgfF9y4JgBEiQX9XEdog3YO0dBX6rQDnYwAkKgh8Q789Pnp0HKahoSYzEAci7XzJdNh7tZt5kW2suJoBTjACuKVPvSiEHuO7hcAadXCXydt6mwu2bn2i/usaMc26EZmOIzpvkzOVjhRjJVdzUeykFyW0aMHM3i8QhN7zENMQ7qLN/8pkB7Xi7I3UrU0/aNdUCF2rymy6OH8NbIPNZNG5lkxlKEB9LubZJBbpCVTPNO27r09uAKGu4iysSxyNK939NSH4i77kN8MykvXFcY8ftQnAVxvL/J/V/3H2iDj+imCJ+usvXqr7jUyRkwHGd6qFePRMS14uRp/CPQ7clhG7nBOFUe8TDu/3+e34P7k/mOaxp0Bm2/ehnS1M9Xh1V7/H/xTTUSYRckh+7jpnMjTaBrx6CjrRDOL+CQLHi+Fv0+7Xhdm8ikaT6hgAFc1bxqK1xXxLHg4fBq5m/HNz1+9zjjcFFNNIkXJoIUWeqerbZNVpvM6Mffgk6K6nkSXrihQ6Aanh7gHQjYhtxBLHWXbVv1dfiU3vTGFQc/ohWUutpMGdqKzSE074o3LS4qYC8lXn+hga8Nbf6SrBvsWkaxOYkS0m/O9uAqhNMBlse3aki8qSQ/EKDTXZJOk+VQZA5XuzwmRsAr/du4cEpbL2DUSfvO+t7d8cs36BejCZ/rIqM26m03noP2tC04za6R+NyyaHbryia2j+yzYNtz2lfm9aK4F4490m78hItdPsv5Bv+4op8FFPqakEdNPUGieseGdUUQ1OafYNpHvGE12v2AwSj0uAghaNgLgOKddbERm+8m4RGjhB3HLji6qzKVro1kNOnSCAnTt8FD1Kr1jav5fPLNwdWV538pmRQr4u75ZJCVvsgyPeyudbwNKU6DwX3Ia8Bf024pTTONemySd2fV8I0d7Kclaa7CrVcUUTvHd8GUHZULdRls1YXlo8AFEC1Y+8r8X7bnaIkp+Rs4Zc6Vub+jNl3aBx8VgmzCI0j0l1jv/mcMakc3uWC4+/G2WrxdeVv3vYZ11FAHamkahc95akJBw68bJgabJRw/FLr/fdMXS1KIE9jzICF8QkQHL5S9O+/NQIuKMxnjlcG8TA61tcRUpdpqyUiX8X6SNiReKbOK5K0eoF+NZd60VLNZ/SIWtX9rWW1I7R8AShJEtiSQuJatIncjzGyTR1URbr8bEpTlTOG4EBXYshQiRUfc/TeF+6U+OYyGGkSZdZ5ejSAGza7d/gT5kMa+Hf8MxA1kT46NsS/zr5cDYV7hc2ZeH/Xgfs6+xCVzDDVMvjmmSVHsofYCTyA6YvNfUQcvH0MqMEaLP73z1hTCQBTBQ5Sy+X4a5WMgUoi1VrdsN7Qpj8j5LvR1ggOTYKN3l96nY1O0YV3OvvJNGQBO0DcYw9kKTssCMDSDaUPRl9dS1SPGXa7/NM9+ZOmExHEDjIC56v7ys9DtaQnboKR64sdR4TwBrnIsf7hR06ORaW2q5YFlt5VtQPYS6Z+b1m7KqD3RT/O6ZxmbeSwoSKjAuHPb++adhVAtwiIokBGwjN/KuJgv2hvcCVO/nkEv7oIo0vmvN/l5lxOc0qdSeEPYx6uhvL/oyBUYkYrPBv/MuXLtXxo5qNs39f5JkcRLm8JCIpnqEshxBhsUxAnqixmqoqtGZPUIhwVLi1+5nOIRUc9zlUvR/QnD0cp9tSK6F+AKtQHRZYHqBmnnbC+wGs1vmijzMn3zsQ5sOAue9L46tX4rcUe95F87wYm8VA9qFMgfi89mpE3cZW9gy/nXxzXVn+nQO8Qia6kSxtnIAKE2tMxDcMZEd+m+57JoSU1qCEFftRZdypxPP6MF7jTDBigTJhfwZlHdqGMX9mc8MLrPD1QlvZMbSYY7aetVL9UazpsJBNKlZwYazYbAYMZOR7dv9nP6/+bgVxn3MzT1UC26y9TfmDt0CsrWNjeaQZ5BU2g3bMR1m55t44C2KNHncorbLKjYpcFE0P2HYnZhlvvQpj8D85da4GcGucCyk48/TaFqYKVXhIo2J0+uImUrPM3XuNc9ZkiJecN5OeMcFSY7mJGoNcD5TnXxXimSRn4BGK2Wtd4FAnSnRCzjvnNQwfDe2ZNwlZdaxeiQoAubR43Lz0QEp8Sj5k4djjkWCKN6ZUhYTqN/8h3YUAunJ4HBQOvmZx5qAqn4gA5rb37gYmoX+kcwUixG0kwo7TmKHkeGXEPXt2JWxukRGlmrVtSeaEcNktqAgfM0wHVn6BFfmq8igEJxoC/1zqM2IaOIWXm21cKReXJYKY2sxgKB4n1ZggSJNtgzO6moqQM6qCJf0aPu39CMHXjnzGfqhaF44qWicEm3dOxmk9GZPdBnwbrUudm1opGCWsEQd7GVDrMJHKMeDqjbEYlKyUiHeTlbj1iBITxWts93ESfropd+VjuuVJgq9ZEk4vetOSZeZAjDtGnjQd77pLd1jUR2Ts51qz3xAfdqccMZ3CH4ppIaRFkhXCJATqKf6ylK6/7Pl8ARCg22o/WchnZOpvMrCFcV8xMli6Tc3/g1chDeLkFVAACHZhGJF/JTiIAGLicmykNnbbv/mYua4G39hhmnmm1aK2hLhCEfH8jif69D13uGI/vw+2zOwdqpMEugDo+7Opt0QOnGgG4Cphyn7GeavHL7B/flRlYbRmc0KXuYUuKBNiVDC+LUdRywO0Ja5OfSgUwymeVI0kmU+yBAHhvh3OARabJdphN4HqJxltHqi0ifosoyZorDBcBhiUOLL/OPwO1rDCEQ/ERHu/cDLLYv4RXfImg5SGkJntHXIjMD8XHpk81LbLPE+V3wAJyicyJw/sCOaE5VYsAZTknPZSWvlvzTrbBsdFPKmpet1dPH9t6Du94XLmXrSUjZvBIeqLX8uqmAmFlribcP/pexw80KDEgxL/sMJ6JRgm+MP8AHF0kv+U7zSDsmv3KR4Rzeg7XAl3XlMHoRiZYlCpVgwDQ4N3cHQFuAS5JVV6ev3oK60CAcYKytag5+iZBCNlPqUmxC1N/i+x2UnbGqYBZdFNZP9hXdXOkQNHh2C5WY/Ui3eZCCy9G9DBZBUSNKhNsHv8Tf2FRuMAYEMdVx1tfZEmsyZiRzerf2f2RaFM0/cSfPrAeITCIxeZLxqfEuZC4shLaf4hpXhFvLAtBSiT0wsBxsixzTotmwMUYwNFQw89l3FauNb9L3aYTH91yDPvvg7bwtD8OOvN9fw2s1eq2k1+vh7ZW4ahAeOlKz2EG4dP1yl+EiW4lMsvWsxnYVcJdsojnb1Na7eBhCqQAlu3fBRCzjb1JK7CM7Hhy8oNIrOdHOn+kipn3IDKvAMUjOj64xvCXaDTFzx1GkDo8qjsiEoepXML7w4vUJaqpwl9MA0IG0GmiF0h3BlZD0D/wju0B4aiBnFXqhULAg+R6SCkBbgACDFKc5pWogrUov2i+frY008nC9gTKIZBTJUvrPdqGICgjK9CEifDJd+3vmYD3XXgE+aWPSvyD/uulHfrj6RlOTr7hLjafDtWu7r7C+RvkfqLD3ftZS+pS8xa1LkfvAJnfue+CPWmhPgny5pNedqlFPTTYzgEtSnpB6K8D0t/1/msNdiAr8K9TTeYgbBVqxj2n08mdHpPmoFLtMcIMBC3eFCumiybL7nIwR83n4Fj/o4bdHqhrk5bEnEH5+Dx0NK8pmG3qrEJNE2KaheqNTBthONAecfyx/ogDmLAXtSM6iHjhWkgBuBuf4FBLC9+fOO1gjdq5Im3FnQDSmR/Z/VwuZgmtIeW4SbzVkHzBS5RUtwBFWcF1dT79+K7GASywEybIfFw2qOe8qnr7EKwzJU7KCK+e9O106z5N49aIprT6L1w7KdXERBERsTfyvpgV4X6SP7Kj3Npii0UQgMOitv8YeA2Xzqx7k8gmA4LdmpisEgXuSgx9OAZlK7+iAncqrVt/cNGnyLoJnapXnby8vRw9n552JJOe37D4HzJ1E+9wc85tnWrSszE/oWhl3HBgCo+i6S4Y50YDKmBFObBVMjjTjWiimoxN4hIcsVIwMTVXy8NX95phd3y77tAnEofE2z2NRx86Me8eNktY0kbSedtZRTaRLvbqv2kJJmPhN6v52synBbu6AC7EM1plWysVj169sKXuWExJNrXsbBvRarQbU1eCBRqljD20ONw/2pyaRPeXH90m+/BgUTqUXtwxxO2L96sM/RzCpsX7Q4AuDuLF2687pvvLZDhiOs6ZdDQ7CZkPqMHC86JzJHhABUxJllnlJQUR/r5HtAmgboOSpr6vzGP+a1Gvkd533nScrjPfVeo179CtxxtR/XfwT8axqE7wMClRmeTXLwLuppEmOfbkvuyDB/H6gvi0BEwXYmbOQjSlBegtHstRd6VCLmZ+7WzTMet941r+WNmB/MZCYCFSeElb/j5/vA69EuInwNNSe9TQyg12ElDiTe/3wOkaCeIRu+rLpwqN5SVJs01qP9o9OPw0bDErMscjkUyjzaiKBEHKUCXDDwLsFgnwz4JG7znHn47akRpLElyFZyxkQ684NVNhCtvXerQTftNU6VV9flr3ltxE2claUeOdTuxMVhrBleg2ArwHxuLW8Z72Ujn5mXeghsatnooPCJnsZN3Qw5YaJEN2/z6ZlGOdYqZC/Bqw6F5l98thYBt3mNObIO8aOUEqUscdR5iUXvvCJE9eGqHc+c6W7/hjj+cNxItFMf7WMFW4bkXyJr8l+4v2uHFRjpYpD808uRKzCHco3WCFy6jaV+RQemieoEGTZHKWzU9PIsmVWrkSYQO3H0TmisLF1o0uCVxg6Oiy9jKV2bCALfoTs354lRfsg7zOzD6EgnsrZVanoKZykMB15jUbaW/MdKJy3B2eRLInshgsxHAgkVVpZ9l2UZajI/J6Axpv811VVn9R4q3YPBtn28ox/MAahfBfdxZbwrsBL7YkatwY8/IoYRL5lDGuJJIX2Z7cbPm/GwfazKt0GMFzjvtJ3xDmNgYKdxFbI5fuMbuwZ8bAO/X7EA7cHfvY+r+Rf/4KuTozqtHpeybhXoVkSK/zq++O91CajDmJzEwGQ2v6UFRhwA2MjBC+90oKQPkiqZpFboULJ90WYx/1x2rPov4LrUPBc7YlJ+ohfVZOuWKRI5svBALMkMtm2ElEUkotX7EW34eBfX/DMMkZlFmVVaw1/NTzyEoMywy5CT+uv9fpU1NMNIr7u2Db7zY6YjlxK7sDWmOx5UZJ0U2XA/fA9ufJEtGIxcWRUbYtQVOSDWxHLUk3mFnQPQXmYplvx5SfbkhfbCN1JoYMbmVcQ0CrdzqLrAHCus7d08BfjL0CNlBvvElgIO8prE4uQQreC+SZYB6LB+Ct4Abdvi0VAxx4vzQA93jjyGIKNje7sZRt48HREkkePTRfF7L6v6811HBBJz1w+ad4nlW6KyXl7Xh0L0hCrOMHfdICy5VVGC5OIoiTSntf+UJg40qpfNDSBbDqv47Wa+uCBeIcAGhXdz89+8SWmM6uSZs7fAoDhEcu9LNWV8dZVTKxQZ0CWGUw613ae3uYwlrVaD/ddm3r4N7B3Sf41G1G237e/C32P2PamS3G9Vsp7p+0+Te/yyTDSvHyGqavho3tPk5p+XYgufS/P/foDkF05Dv1Q6DFOzNPDdZHkH8rGkRS9Tpd/s4/m4fC/vx8PTvphWRRLZ6q2uy/max1+N2sjUkdW2JtYco2ApERFcaVMxgiWp/NPcXCytkdyu4+lUsB0BtnfMkST5JO5SHkF84K4b5Lx2yNf1YMFU/uL2JR8D3BBVJ4sXXG6Vq5xqBjCuYJyEfDM9yIjTk8i36DuBJ6jD111y4Fn84GaKXkjfbcfRY6XLyE5lLq7AgAKYs0sdKg/AmA5aUMd/rfbBRwmn8l4h0TpO6Y2U0wCr5UcLxYGiT8UuczbJ673e99R82p1PJBV9jVZr+OWF7JUnf9lTXDmkcSa7/r6M5uWTPmYVL+oBBECHzAqKINOV1VjtnArjMmu2bL7PhNIXWM19gIyRz5TCm2VzrUwYy7Q0Hli0IzVktMM3zMUHIS0pT/xcVfr1RexurUxQFMeuDxofJVlXiiHNkDRaCSJ4aZOmssXv3pA0AHNfFZqL5qeNOgmQYacg5K4JwX6wZzMm0sFzwVVIRy8zo67W9qKGA8WwH1AAit6OH2+S19xOhY1NOjgvJ+8Wtbxm3xxscYKyjxLGa10qLWKOoViI1YGQx1Kr9RqXQxXajT1l2ytQRRlqSYrh+fd77ulFfltBvZIYo7HITznO9wgYm3v1fmx3LD1xpqv6vZMAKqBXCnIet2BkG2laPyAieHvR0pw1CS2+wuSFtz60l+7VhNUbZfRwrECyKZhOvELBYMlLA8eY8hHAOLHchL2wJ/LKkEZdWXYHOZiXTdFUD15RK5yHGMWHrW1SK9U4Nnod6aUJgvkn5oncZpxqbBQsUf0OUwlqbfq79o9lkUr5kN3gykJiT3P1TioZ9sRuLAnNxbkmRGsCl3u44fv8/a2Bg6RL0pUxMpQc/LjbLOZV15izq3SRuVVAif2mx/hZKz1+se25JprO6pyjkxD3SHD0EHV0/xoPSnw27xsOt8mpyNmZ/D8Moj8Wtx63vbALgda2/m0Ayv97RR1wpHUAtqjZhNKk72rGT0/8NL3ONPSpoRWGev9GkkThVuFGy4LOTO7d901tSjZh2pwvz9hpZIM3wt7OYOBQ7YK0cBmMfoiZWNCmtvUj5aLODj4r0noOCJrSJTOQ6PqAF+XOsW34inza79PhKgYWR04MvqPwUnWKlkimvHMfvF6+5m2ZWhg+k9g42F7v06crEPGO+uVMH+KlMIgDcDvUDekFUaC4TtduUrQUmF47jQdQ09eyYs/tIimNigz1ubnxqNbjkvaN0BkOB6GZOuX8v1G+NNV+lzS7lAJUMWpGKqClASjrBJshWkYxpKMsmzYnrYoANURSdDvjOeIJU5p7552qas6mZsXge0T1+BDvQA3d/9kvH9QVYPnZP36FTpb1y2aRi5Rs/IQK4PG9ll1Lfc6/Dt6o4361naPLpFe7D2YCp8tCONooqFTktKb8qrMqjFg7wzI+h9WHenDBmKatwwwadmVANtYB+m8saKc8oINBFmBn3hiY3o8FHL0z98aM0J0CBYA6qBeC35scTbee06dvhSOzdg/HxtkL8tWvFPUCkqJL681UNmxMBTC5G82Dp0rBDm8bvBx3G4d/MDIWxGTKR9vxYEKuvAcS6rPnLQC3+ihCS73VriC4F3XKYLYAOMM7gwKd5XinuiIzCCLprzgpTjCMMvE7chQssOweebCguZNlLN0KRtGimZ+dcYho9503VbWCyhtWvYeQbgAiESs4FbFTMe1mVY8w5d+htEiU/CLVB7UsV7a4MrE4wAdyZcOLEyNtb02KnQFc7upvXunx611dbr79i3Se7uFKtM/0806CbxLzEj3dZZUEtRZJCOPdUhKWdEfbScFlXCI8z5dqu01EOA07ykAsiZgArFxvphCOj7gsiGtDaS5zQvl+jhobZ50W6S2+Hi8K42BTlVcn3Wg9BagorfvzejRJU6BlFHvOXSWA4Lx8k4TjYs9/LSWwn1vENtRg8Fi4jCbwt02BFhdb+U2nZC1bVTcV8gK/T5VBjhAoEYJCDR1eUUp03y1NT6RnKPzpaDlXO2Z9JelTM/OdNkmsfprKbErlq98XaPOF9/asbzr19KQ2lNewrDnbgzdbgQgznAE9yImvAXm6WWg3YobZ3MwEbxogveY2n/nlvTTX3kr1D/1GlcGtcGMvWFhaQQHSMIY6hiwz63RgtMfVLCqKW7SPTXpZB/2LcY4SvD4s1NHapSdQD8LLVUbh0ce43F8tIJs5cnKf1qDuKrsy+NGz2WTY2g1bVjZvSjmgV0Iq7XvaQ/w/UyG28SrklGpERnx20VjhKeglDusiXmTftZypsqEHiD31ftPvGruHIbINomj6Hd/Ra0ErD8NpBryVMabdwG4mb2y5CitB4d8Jw2bK6H/CUNTqZHfFpt/A79RDqzgezEXl7x4wqN+0HNXrovMtMcSW3aXSO9FH10E/5UsURGDF+Tv8fZtRPCj+YYzjYJQ7oxr9haRjSbFev+nR88S6GQVy/qju+KBo20AtvQSJcOjWvoY9+7JmGyDc/P/AO2jOPRqShEcxngEmllXo9Y2iuFBSc81grttIRvY0uyHbHsD657hXaa7y3SbkGlW3O+zR++nfbPSOj1Q7vASYqke4nRC1PFoDmt+P2UCpFY41+UMH7hSIpQyXsKhqZ1tXMfvgJHOzVz9TXEAv2yZ2z9Osz79Hvs4VhO+TkIvDwoWMrontZUlga17VkDNG/7+yNUZHxrt6B/OplbwIo6JzKkmxpH1ZeWEYBAxiMS8x5Ps2qBDMtJFaIaTl0qEGQFxW64c6/IATuwg8nFv75FsvZoI+FNGBOMOxjwJS5lm4rOE2q+QlPdZscg/uGY0fxOtlJ44UUBIjcWROadxEq5R2yVuU0xgvyJB4l5pTrlivmmqWeH71lY9HstsxKCtMV3cxweNCsKDERkpoWZ37C5Ey9ncVQshJS2wwKkT4NZEEjGLqQcimGKmaGPPLKpA2LEH1M5ZhK4iAoO+/j1UISv/9MIDwIl3eaRBWfkgzXjluPrUfnFLOpAqQA6cRsApStGDFNEpMv5t686X3PI/R5nASgWqM/8obDK7CGuVaJYzr08HvV9wt6ixKQ/WApJvBbDqYyuetNOxyXgsC4UiLBxk5RvShMq2W+li4oUVRUcNwpPR+qiIf3krZW0fg0Z+gVNq/YdV1+93SNU8iJ37KgQzQXQZIaEAx1jWYzj9/OcZdj2FwE3BfR9hk7HSB2JiFQuYO8zIgrVhFmpoLZioyy2DiNPtAQTr8rbdxlx9FbXcjGlTYnDWCAGFkEtThQY+yT0jQDwKTRfYwGWPaJ/pLb4k4Vo/Jgx1NZcyKRrZFUTafNEh2HWLq9UhCaJy37nmTpymy/ieksiknAt2+inG86KZBEDaMh0Uw3HFFg6twqGBhtMHPeWBP5i3HhhFdMdtURI5ywy7YuFSA6hJ9Ga/MM6SpEiMV7unwq6mGzsrDVQwYPZ4rCufGzJiW6ZxnImJlA2BDHtpWnKKa6tLK/JFQx4RAuGQVsEGJ1ro5zPWWat4wHhSmRYvHNwII8AZ2A1MeZy7+m2X5YUQTzIbSd7viIDiQK4NZSS1UhokGOnvkJ8lwbKTuRL9C5DJmn4PhwutV0pXMXo5du+K/hmK9Urtc4mijLriQckZ/K//6uweDiFyAgQjIYzVCGCD+M+Y83WkrVRfidEBvHEk2y5PihYbkS2EI7UOHQbw0wcFPj/KMUIzuR8QwXyt9IpS/KlKOgkUZGSeGsExT6ZkPuE9kQRImHVmdxrcOhd3w1SstRT0kWMUwNRL427Mp91vmH/E2kKN/JyvWQkINVgoZzzNQ/ZutYWDS+v46YdsBtZjqPeWjD1Odn0sRgdcQ7tN4suw8Nm0Vfaj1qPGEi97/GLfeCZNvwZxjDYbKgN0ml1qIJnaLyw3/DbHuTiMFjCidVX9th+Sg+5ki08CWgFQJ0Z+eywH1gUv1Cte/ioeFio/UN6LODpORSE3K9LJXEdfvjuuviV3hUehLjLUb25BRnw1ERDOXLaaQ6WDmQ6X3k8xKl5Cqcay04Q8uwbpKQmaTjK4eJZdKS8Eqjc6hjI7eG3wQXwniU27PWzCE2xpZwIAlmTOm7j0S7rjlFZXJ0ztkfWKE+jW6PHmJt4TJGLaOcIs4ilaJNzzWgb4xrzhchXxdK7FZLb5EwRRnq6c0R5rPuzxOUp6HnBA6XBVahAa/CyYNGAwpkpbg3iFoONzYc4YAqHkMJm4HU53d3lPRwuEQ7mOYoLAhCJ2Ar4WmB4whb1o+BoJZzY1U2X3rb3/WmHm3WeglY8IhUmmRF8EuNh1xFJI0LMQWrM1i47vaM9BkI3ScfANpLOFkqL2H0bt+ci22lOmMcVDjL/uroHBEciHonxj0H/ypjTI5RP4EbvOkGfbxk2UyuGPFZH6cq1oHxvCYcm/bNXkn6PbaKHpSexrGiB1CN4Wn+zs9b/D9vdvWHft/X946lpCvaYjJN0TPnle2sDDe9Wr/X2gFTY9aOtK4v5uJx+oAPXGAS1IdTVh9ucYFgPu0fIc3zrNKYEsMv22ulQq1hJ8NIBhL9lhUOApi34kzyZfq12w/oE5V/bssGTG6waR+R8rs36CL3/KWNwUjcL0wiNBmxzDuQYzKHtquzGYl0K4NMdWaiPr8IPBzh5gCLQo0IA3NCU3SA68n8cKT/dE60YpJGa0I/v+zIFws+3S8zQ62MNDG8FLtPxYzNGMHqlxZUeYk9YQldk4w+9JUvltUdArYO0UHRyLnY5306AStOVCAvpnNKdNjLiO+5ZLgDalBtbhSmtGa5ArPt4swGPBrN/gSalySAr6FK3wITH8I+Ev5bv/5M/euCmeG+a/y8CYqCLsTaQPJ1YxaiDEO33jwE6T4J7iofY5XVs9mK8ngqNvB1XqPiV3fc4Y+MkF8ukoxkPba3YbGmo3FDslSuxPW0vcQDo2w4IaNrF3sNfDIIS4oqucjOoXVjnLig3NbOJZR8GtkjvECt15xyHVBSeOPvuQw/YtvOfkXRia+/kc2pfxthaui/bdkTJ8mvavEUPF90Wb4TLc4had56Hsxfy4eD2631uNxGLBN0VYClDFk55OQNSn19KlqFwLIDvW2JR7O/iG/NYQP1hksrNracTJt9aRyaMGsqLZmHGNDWhx6yNvNDCdFgotHmI2kvu0/fx8jEKQEz5My9Jhc8NFSAA8dF1hXrDdM9sfz7gmoQNQ77CMiQIAaBovCg1PCyNs21Murh/uBhLEZnWzzG1GTvcFZhEhO1hNRpwaQQLpCccokl2w1rRf5sr0Tvp1tYaWbk9p+4JTGVEJK6unFPhN6KAFmImVo0YIDUfu+HVtL20x3oHs/Sv5OuDFoQYZP5ZIHvT7vBQDZOQVl0JyOMfONAd6KYxLHWUS320SWBkt+i9G0n73s39byVWpj77mlhZv+YTEq6+qoqRS3vpgctD8PE2R9c3meerRKsYDr0CbGmKY7WhB+QzC+fU44yQrkN9QBMbAgKeBPu+CqOMqo6PQD9LUviCJfalnBftgsje5yKUlGfNhOW3x9U8D1cyw2UD9nG9y/8WLtJT71sVdhV8RbjygyQdRbmXyZ+0PiBwFCotdsoexyFxFIkZXOw6w93fqHWGoR36Gy5voSPUxn+zygBdr4A9hTAoBAtHG51O9h1OFnMo/6LkTzxtRsr8bV0XZKvtN3PPTVMEisjoRI8w9jNwMAaXZaqs6Lb5U9RSkbBUElrUOXGmCRyfWOy2dvdrHNQwDtTWxeP9PGNcVq+E3Qc2nxf934NTVI/E+82LADJE/HF78hkmKMBoPGAdiJj+hZeu3Z0unmZq3xcBO4AUk2aWHbcEQw5jJRucjIBQtNexh/S0yH3mx3P+rQTsLAHpf5TGHN+TInSgL/jPqSzxrMfyEVWVWe3l9QHyic4be2my/tK+w+SSf4w7IP0TteLQ4LY8FDG4lyOkP//L5QVaBAj9542rYYuirtM4K58TaN6b3ZeZbHEzWg2vHJ9yUAgoA+UoYOmqC/Eb4t2izb94Erq4kYvQbu23A1erHyiv+rZz4OKZOy6p97JmtO3tolCn4IHlhTbjeciMYgDI8cxa9CelOP6kcoiZYhEpOX6E9P/6deNiTWQygt/i0qVHHu1j6qxeodvdmb20RJ5eH/3W//DakL3uVxtl01VKDqKUVgL+cEJdFVl7A/jb1bFxMAcJ1W4hJWhtKs3qMfPEEx4jjLQF8lLOFtbDAbJ1oTBvUu1S3P4FZLhu0fnR+q7pl/4ULQ7BRlKdLopaxsukQIGkRZgWuebPx/d0pXK0CgezE+exQQRlkJnacWxmHGxfdXOcSgSpgi616wNQ60a2Rj+o5CQVOSZ9P1c2MFBR7IvWko5e9/BGQBvhoDUJbv7PJqy89WGLSjT75PMrZkhSXJTMkP8IK5qTDe906WbmPgZeBiZoruE43iPk036mNG2BxfXLIpBCFwGajZgYC4x9a9H3g/sLptXYbJ57bWvS2wxiDpwgz2JwJ8oN1kVESgk9RjHqqzTAa1qdeZsPWFQQu2krIa7+Ir2EDo9uG0NtTAl/aIdjxKe3N029ggXM1XLLdM5b/y1PDa4Ks0W5UDz3txE2msUnn9/CcoichWGaDkzjfaNse0IB53HDzCmN9//GYlV0lLVmsv/f5fDIlTc/sS3Qg1wXmQR2H1Y0hjEwb6kxaTJa716HD1kl53/0Y3spzkmuZSMhutObFBrzNgTUMFoKn1G5YE0SbioHfKtp31mh0A+CstxIZtao56iuLovdvSl/kf3Ovue+fH5R9vKw0yKB/Jr3Wc4SFXvCpfE+dk5RNnsMgGt4nGgDObA9lqpVhU4kyTivMpK6orCKboQNa4+LA8EhTQ1vqh7rRCo8czUaCKJDtwRxp3paiI5LHIxZgn8gwORq0SvMqQhYUjAA78zdnPqk8srQE6Emded0PBq+WHuf1bPjiwEfuKy7tdOk+0JzEYljLdyNjWFI3oH5lREN5/Y2uElrYYx9IarGt7ybsxx9xtqgLCYTIVYsfyOZ5TWON+feYe9Dw1/DTFTmX5q5gd6t+brDOlLteqpITP0zXyJMihFdTEMbEjD15FT2oDW0ALr1xXRbRq69gy7lEeFn7rNdyrXQrM1ekiGlcaNzy9oWSH2450L+218Bm2IXr6Os6uRWaThwfeMUUQsbtMsdghob8p1V8JldVlW7Xr25KNpcbi9ZFr5fkLWe44iq7NktnaCMexelRCyx8RdoCkvGbhk68kPHOs8xrLPuxvpMD87o5U05paIiCt3u5jvJRq4+1ry07N2YjeH4DtJhHNUbH0lOzJwYtPdSX8LHbcwIpxJTku+nXc/1TBJj8pJTF2yo1Uz2bgRFjoVq7MMqnGKAkpXxIhv5332i9csFl0Robp/vpUowiZozBFpA3sFN89WlaIYCc7vRDsLskkBmGu6FoUQEyEYsw5HJss/6+/ehnqnfjFAsaUAIO55yDXzvaVbHFHv40Rd78mCuY1gpGY4KHoXIxfrkBGCAimWC9EQ05ENrhhxcj1BHhPjxKVCF/WciX9TDwEQ7XzUIWBGUKZ28HkxCvB4G5mu55IqR4olkYDjkaJxtQHrRkvGODZQ4gmHYvNMTYSiLsMY33U//ETFpyoOfPz4Olkl5lNFmWqVxPiOgoMyIgcDppsG8rDNtZ4I1sxlMP7Na5hN4S/Yb6YlpiZCGgcvscunU1ljXtIKk1J0UwRb2ce+2AF4MhI7tTU7psRouyL/Y37a8Qctcp7pauvSQWylEUR7ZLSyGe8y9vCykb41IxRGzI3841sbrwTHcDp8xDxt18oiltuK40KmxJSvoO4MH1cvH7sFB2la1sapfF6wsMK0PuK2bKixeXwWnB3gdD1+H4Hc3Kz4g2ofBfRu2xQhFzXOVtbVBFZq9Epv3LXUhOuspFHh0xPrR4dsm9gBbNzkZCqwPkFOfcT2lJR3gUaYaBy2W1nubI1MOPRFUSZEthFJemj9Erw2EWarZ9joouP4pe0c3VSt7feUwMEkhFWl3Qu6Rn4k4XJ2fbyfvowaO7tTOZd0Xwqk/I2k4PRa012jM38AGvicG4uuJ4W/JBcoYc0hpIzjmP5vCdFtNa5DjlQKuZqyuajKnbo9uxrpTnQTpgQuMl+YkHARqwlnlx+qeZN/8vLCGaZHW+U69vAIjUjk2Rz2rVVjZt/Q/DXVPvJlVQ3NqjsTB64W0JKLI52Z3uNS2BVdt2wVTKey4Bil9nmHcy11suojPex5hBtdh3NLBcrdGEFmeCKa2C97WvQyQ1kutGZr05lytfr3/dk2IfxplxEfHbd8IPNjtjSK2BzfIlBy+Bk8pbhrXtfyjrS36AHsD6qPCi5M5/fCV5Nl/6y7itDWfHdNs1wLWvj7QPuRFbJO8SYsdaKQcMTdFIPrijz9nZlMIU4ombH7aODRfZzzRBIW/OY1xl7d9CfB08BYrRjKSzg/5aDI15+/x38iDRqTmSdv6q6wag37F1D5sWHNeZ9+ixxZ4kHwQACneHesI2lKF1hRZmJwpSVI0hHFO/OIhMLKm5mb51lxQ+KUHRGI4kDwec8R81McOUrKZ9nKw+9qbJ6IKSK6n+mshSXbDCyXA3tHt7yBj1y9QQE0HId/xm+8fgcUbygyNIF4LzFV/gfdYQZ7wtxh9TkyNwkb9jpjBAO+RYarJ+PJ6G3j0RKXT2XLd4X0qFUBI8CByFxTFNWFD8DIwf7Y9Ct5xrzyGWI3qPEeMwCpyFesWCKp+FYqfSAWXH/IrdqKVspi+q7RXBjN2zVNSAo0yMIMhblQCkDaiF+WAMg2lxlGagkCEu9CrFPjHctEExURFvIKdFy3hu9llqhPuMxIqJ0TzGHc3PsprzjMQ4siR31sC+4JoBU5wUOSGzUW3P56yvrrszWu6vpVUkhDC9KUAMiIWA/FzFf/49NsOkq4Ng9lH1WnBVKLk3EtTpXmSkfDQrUM6Jpbo3vKqavgFRYS4TDeUQFdFW2waGgsVM3iTf/pbpSpvt2FLit8YvOu3moio1zlH/EzsFTuZFiGDhz+3fyMmarYOEs28WSUgr+qtOkmm+qYd4VfyoDOe/9Mo5TPIydYlaFDBlLrv0BepYr5SSvL2cVBC8eIRCp5FZQA0Q2cvCXntHwJmVfe0QvoBmVm3DImsja0nc9qRayKGgakEeCcEPez/RpBFc2NDCL5Moun+Fc5vxo84GV0qII1wHCCiwhQexxj+X09iaJgRVIR1ELxFXQVLEQYAEOvxouymDWLRIZhEnCog3ozW0OkwtOTsK1TIzYiDy0XuDmX6Yie9w4KHHbdoXU+VYmtfPPii/gwVkB7GRoW4g2YEgMZHmNvPZRa7ufmKS+451wOVcBi9dT/grOj4nYsY0NSa95lkxznGmSXvvRbDbzE1Bp9NFcMLYtoC4VlRdrufIwIodB72u3vSgX4myv4QgItKtA3ty7zh1/mwnKOZDC47fHh2g1e7ouVjY8tOnMWK7hsiK9OlSamEktKtyB3xA7MGKeVgHE/+VOfZH6aXEp3Jj4iahk6AT0j9BSAQ7IGkQZbbNu5XbK76fAZ8OWlFGwfImVklrIwT6a0+MFMyCjCFU/+u83OyXbSkcehFzub0zV4DR0vPXfzsd3GWnRvQ76EOV6GwbU1NfbyClHj1Q2I98vcVzn8FVwLcOlsstrXSKC9F7/MGGPGyeamU1V6VwJuhW4PA2lm2vrlm6RWQRCPFUcAgpY2ca91aU0JMDRyXKagniJHdtrUgVqW7l4IGoVHk9cIdQjjyivX+2WUWvxARAQhupPogrLVZXuZ0mR5el/7Pvb6n9IgP1CGs4+Dc8v65qB2xtfmv1nGrAo8+NprmEwOifyDgH4XK3/8xDGII4qLsoQ7tT/oHefkfV7pkqu+LnE1k+fe7YEo/8VmvyxlPfqa4YeGaxr49nk7Ycg6XyDQq4nYY/3QUOzOr6M1WSyZUoMNp4nKhIWAFLq8dFq94uKFfofeDAwvYYmZLnrgxeODv88nwGajjCeUL7cLE+FfAsX+8BsxcX9rziWZMU/Gj0kCyBwKpGJdL3crTR5hSEAda00uYop89Bh/WUyAaWHyOPapNfqdXzTkLiIj+Vq5rUQG7BpzvQa228sgAsUSLtQPA0F0kcpXK5HezHRzKtWk1aSPB11hMmQbFYvXg+L/9GJSnwuJDD+JO2Iffrzcrd98IcgIcV/y0x6J5apEl/k/eyR4em8Ql6phwHo4xBDDJEspJiN5Wzw2eW+4efTiD58wrtZiAAq5r6NtgxIeLF6dDVP7BWJBJewlP0jSlvzwgYYW4wsz6IIPtNfdZ1wKh2urFy2SNvll9qBoaHy9HLxBVc+9uQ39miI9n4HBVVpqUqKovlPUWGTcipvLPRs5xZoCc2SNsIwDq1kgslWnnvXNOCPB5fmCRDW2cBLOZrIvNhitQbp9/dEqpQolIuSTclBAiZGH5TDlEh2/Lh+yymr8BvZJKKixs0/DaXmOJphMeIcGux09BuseQnXT05JnvJqCGKhWXfrnjnAMrDyqwLp84vw8wOEglbDasrpk9H2xmJKct1FLwdXMmOtAZHnuwsnDZlOPaoUXo5fFLTKennRIwzDJdTJr0QWLBP4TpkcUwvWbJ0PgTOKQUn93thmUz14xoY6iEGlMSz3th/66lEZDVCUbVUoq/K3REVtHIqapK4i2iK/5j+5/+syOFwfRsQT7LNWL/eG3ziTXpq0NOn9vFprnyd4syu46OHHfu9d/P2s4UfOIF8pHqiEzM7Qz941OrgcYc5E0z+4faRiupKTPKhZfXaPLXuSJcGiLZ1c/bBqgnUK1jiVwezpOqeSNZ77y3R1PiRiVv8B5VIN7ygu7eaLYr0T2mNjXlCjqc1H9ElxD4bRBcr5cIckplzaEsXdgh7XJpF420t6bMG9MkB9ZhWiFoiqvHNckdJ+cxPND/FSfrlSZ0YrLRSg7f2XWrpgnpxqvFByV6rRUyCoTm+9mg2h0YuCj1wUqtLy+r+nBnLvX3OasriLStWJ50BSBRaKTT2e1Y7WWxyW7l5e7XbHuKCoM05Edaetij4Z6dqwNJbLUWD+vvPKkssoIUPayvao0TOflEXDiunW1WZYOP40/1a9Qq6K3/QVQfm2Riwtfpn3a6ESPbU6q/n4oVsqS78kYr4DCVTmm2GDFNRcdB+n5IMygZcAfBqO8UKGM4RPhXj/ggQt183C92WCAaarmdY/qPjEJqjrGvCUqcaIMTdXnxKY58qFiZFC9yUu3Q850opD0Ysb2Pq2IFW3lGs42OLMQYc9N7wA58qhTxdkS/G8XhJdEIdneKHfz338wt4hbGGFW91dLwXtdRHw51+Nj1+wXHRIG36ac7fU8PNnAXPvmDLy44IEcHoMTnEbmohWWtaePT2JcjhKPxp7I8+haBfOKmmseWkIrXVOcTjPxsCsYXMHRXxR/pTgyj6SaNtgnb4yLNm+Pjed93P/abVkv+n0DiWV83FgNSaiqCVQ42IiMfhOt7IUuMbUHvT0MTaJfNd9mc/R3KnCeDlDhM0TvSrInE9j6V7V6xaYAxLzElGwiOAemv/Ny5Eil5NmgJTGQso/wFKJrmNXYWlRCLAgc2V9Bd6UKrdtj2G433bZ0vxiupRXPHGdWvsii8hER82hoNS8LD3COq1OJeqZRd5VDE41LGpK11/gv0UUKivCgAghEz/wTOtloDRLbweQCsqcDy6Tr7JXweVzZ8mtNBLu+4lY5/pyQVRAc7iuGC59JdoGR9LenXib841abHWx934/Lvp9wyR816jAOt0GJqIYTnm6XARsFLUdvdKo/WCvhqeYr3ZD9q6aHdGb93K8BQ6ouh1Y4J5IDhI7PoCtX9My5dJRQM2rEyj1FD9rp6UVheNtdjO/TZ+clkc2olTCkKkj7RBSBGDed4QZZEvR0bM5YaY7Rgw1CkLYtvA65k5KDqepml8Q1EzPvdIilFAZwT9v2/xb+MjVvqdNgyFgPqyfpRJitXnrJb4zH1hvKeeyY9iu00vmSft3m+1+N0Pi08W6knG9LRlw0sIONVpLWn6JNB4USKjwgfYWvsFNDBCHpwAVHbTX4ECqq0TbhWK/b+ewhBIwoPMWCSn3gynAuCgBP6i6Ggizct2LsuhHa0+XwdpxgG1nsxt06QctlvN12lXATGWRrqf6TwZoqxPA/Isd3ozvaAQt65OQ9sLSOyoWsQf58KyQJA+2KFcOLIBhy0mKUD/dPtvwQCoHCK0QhqPAjnwuE35BJtdcS4rn4/TJ3eDnbIXFtwJ1TMZhXBrOzbVzxM1EvsEAn9zCjYvoqPRtCkMZtEA4nOHzuhgJ6FGcfv2ltUtz08qh8gGB6vW3WEfRGkUW9LE/3qLzVVQ7Y6Qp+0pvzSGC45nM4cXkYOySMcwt1nvnTY/51ytfZDtMnyvNuI2RhaRvVw6h8zDtVCNOQhZ4nGng2XrgiPsQLzfXM0AvaJl9V/J/SNkZiIraZwqA7qdcZ4NyBLQ11ghdpUAnSoa1tpqz+kZYS6r/9G3ReLx0Kx4CFAY03ZTN8jShd9gxDDF4+3CMYwwvDO7zjbQASUGWgC2kstkiNEykOgNOZmVqEw45jXaKqOwMNFOiMKjqSu/UtQUddred2xnLb1CHj/sFRgCHOwUARQ+JdJLtGFdOQKS6qez7xceuRX2Hg+5NHueRHoknZZQnL2suOnZql+SBFNtb6hloMbUH4UXHxKxv70FF4P4YWo0g88X3599E+z2nTKTnWd5MQlbuca1P5xvZsQHZwGy6Y6fXafvMGSPeoz1lC2ruM2lBhtNDIFpbywQ0JNZFXhedsWTqjDR447L0LneWXzWdb4rL/5euM96zXHVPv9AisNQG14Vvx9WBFemU4nLBYOV0pjbgx+pp1r1/Y31gL8rW1pvS54FioTCaoIxm1iNPvsZpdLeh2obktBUfsG5TY+Ek6Kfsynbj4st6y9Bl0blfRIFX3zYNQrJW3Y6SI0LiQxYc0z6Wt7EJQmZRJSGhfHx4fKTYNV7iQUroVlQNsPHjNtyLxzTBv6b0pzAtjqDipNH7hp9YoS/HQt+cyoS5il8eVifx8m3smZfUa77U+J89k919dsJxQTP7IjNyHjbBg5rbMgU22UCfY6gwXkmyIm6+dJjD166E+JMuzCccaNlH+atc0QRLjoKJCPQ=="/>
  <p:tag name="MEKKOXMLTAGS" val="1"/>
</p:tagLst>
</file>

<file path=ppt/tags/tag63.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204972919"/>
</p:tagLst>
</file>

<file path=ppt/tags/tag64.xml><?xml version="1.0" encoding="utf-8"?>
<p:tagLst xmlns:a="http://schemas.openxmlformats.org/drawingml/2006/main" xmlns:r="http://schemas.openxmlformats.org/officeDocument/2006/relationships" xmlns:p="http://schemas.openxmlformats.org/presentationml/2006/main">
  <p:tag name="BAINBULLETSLINESPACING" val="2"/>
  <p:tag name="BAINBULLETSACTIVATED" val="False"/>
</p:tagLst>
</file>

<file path=ppt/tags/tag65.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7259032"/>
</p:tagLst>
</file>

<file path=ppt/tags/tag66.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263161368"/>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idgespan">
  <a:themeElements>
    <a:clrScheme name="Bridgespan">
      <a:dk1>
        <a:srgbClr val="464547"/>
      </a:dk1>
      <a:lt1>
        <a:srgbClr val="D0D1D3"/>
      </a:lt1>
      <a:dk2>
        <a:srgbClr val="FFFFFF"/>
      </a:dk2>
      <a:lt2>
        <a:srgbClr val="00437A"/>
      </a:lt2>
      <a:accent1>
        <a:srgbClr val="00A9E0"/>
      </a:accent1>
      <a:accent2>
        <a:srgbClr val="F08613"/>
      </a:accent2>
      <a:accent3>
        <a:srgbClr val="747678"/>
      </a:accent3>
      <a:accent4>
        <a:srgbClr val="008542"/>
      </a:accent4>
      <a:accent5>
        <a:srgbClr val="7AB800"/>
      </a:accent5>
      <a:accent6>
        <a:srgbClr val="70CDE3"/>
      </a:accent6>
      <a:hlink>
        <a:srgbClr val="00A9E0"/>
      </a:hlink>
      <a:folHlink>
        <a:srgbClr val="00A9E0"/>
      </a:folHlink>
    </a:clrScheme>
    <a:fontScheme name="Bridgesp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lIns="36000" tIns="36000" rIns="36000" bIns="36000" rtlCol="0" anchor="ctr"/>
      <a:lstStyle>
        <a:defPPr algn="ctr">
          <a:defRPr sz="18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1800" dirty="0" smtClean="0"/>
        </a:defPPr>
      </a:lstStyle>
    </a:txDef>
  </a:objectDefaults>
  <a:extraClrSchemeLst/>
  <a:custClrLst>
    <a:custClr name="TBG Grey 40">
      <a:srgbClr val="D0D1D3"/>
    </a:custClr>
    <a:custClr name="TBG Grey 60">
      <a:srgbClr val="BBBBB4"/>
    </a:custClr>
    <a:custClr name="TBG Grey 80">
      <a:srgbClr val="A5A6A9"/>
    </a:custClr>
    <a:custClr name="TBG Med Grey">
      <a:srgbClr val="747678"/>
    </a:custClr>
    <a:custClr name="TBG Dark Grey">
      <a:srgbClr val="5F6062"/>
    </a:custClr>
    <a:custClr name="Black">
      <a:srgbClr val="000000"/>
    </a:custClr>
    <a:custClr name="TBG Light Blue">
      <a:srgbClr val="70CDE3"/>
    </a:custClr>
    <a:custClr name="TBG Med Blue">
      <a:srgbClr val="00A9E0"/>
    </a:custClr>
    <a:custClr name="TBG Dark Blue">
      <a:srgbClr val="00437A"/>
    </a:custClr>
    <a:custClr name="TBG Lime">
      <a:srgbClr val="C1D82F"/>
    </a:custClr>
    <a:custClr name="TBG Purple">
      <a:srgbClr val="8F689E"/>
    </a:custClr>
    <a:custClr name="TBG Hay">
      <a:srgbClr val="DAC792"/>
    </a:custClr>
    <a:custClr name="TBG Red">
      <a:srgbClr val="F15D22"/>
    </a:custClr>
    <a:custClr name="TBG Yellow">
      <a:srgbClr val="FFCF01"/>
    </a:custClr>
  </a:custClrLst>
  <a:extLst>
    <a:ext uri="{05A4C25C-085E-4340-85A3-A5531E510DB2}">
      <thm15:themeFamily xmlns:thm15="http://schemas.microsoft.com/office/thememl/2012/main" name="Bridgespan" id="{5B6E688E-15BC-43F3-A266-4BFF82FEB13D}" vid="{39C4315D-DCFA-4707-9DC8-1EF209E9ED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Bridgespan</Template>
  <TotalTime>447</TotalTime>
  <Words>2232</Words>
  <Application>Microsoft Office PowerPoint</Application>
  <PresentationFormat>Custom</PresentationFormat>
  <Paragraphs>295</Paragraphs>
  <Slides>31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ＭＳ Ｐゴシック</vt:lpstr>
      <vt:lpstr>Arial</vt:lpstr>
      <vt:lpstr>Arial Unicode MS</vt:lpstr>
      <vt:lpstr>Calibri</vt:lpstr>
      <vt:lpstr>Marlett</vt:lpstr>
      <vt:lpstr>Osaka</vt:lpstr>
      <vt:lpstr>Univers 57 Condensed</vt:lpstr>
      <vt:lpstr>Verdana</vt:lpstr>
      <vt:lpstr>Bridgespan</vt:lpstr>
      <vt:lpstr>Understanding board practices of large nonprofit networks</vt:lpstr>
      <vt:lpstr>We evaluated 11 large network nonprofits to understand their boards and gain insights</vt:lpstr>
      <vt:lpstr>There are three areas of analysis key to understanding board effectiveness </vt:lpstr>
      <vt:lpstr>Agenda</vt:lpstr>
      <vt:lpstr>Large network organizations have between 16 and 47 voting members</vt:lpstr>
      <vt:lpstr>Large VHA organizations have between 21 and 40 voting members</vt:lpstr>
      <vt:lpstr>The overall size of the board may be increased by non-voting members</vt:lpstr>
      <vt:lpstr>Most large nonprofit networks have separate related boards or councils</vt:lpstr>
      <vt:lpstr>Most VHAs have a national medical or science advisory board</vt:lpstr>
      <vt:lpstr>Board members typically serve 2 – 3 year terms, and term limits vary widely</vt:lpstr>
      <vt:lpstr>Board chairs typically serve one 2 - 3 year term</vt:lpstr>
      <vt:lpstr>Large network nonprofits have 4 – 8 standing committees</vt:lpstr>
      <vt:lpstr>Large network nonprofits have 0 – 6 additional committees</vt:lpstr>
      <vt:lpstr>Large VHA organizations have 4 – 5 standing committees</vt:lpstr>
      <vt:lpstr>Large VHA organizations have 4 – 7 additional committees</vt:lpstr>
      <vt:lpstr>Agenda</vt:lpstr>
      <vt:lpstr>Many large networks require specific types of representation on their boards</vt:lpstr>
      <vt:lpstr>Many VHAs require specific types of representation on their boards</vt:lpstr>
      <vt:lpstr>Affiliates / chapters are often the source for at least some subset of board seats</vt:lpstr>
      <vt:lpstr>Large network nonprofits generally show better gender diversity than racial diversity</vt:lpstr>
      <vt:lpstr>VHA boards generally show better gender diversity than racial diversity</vt:lpstr>
      <vt:lpstr>A skills / composition matrix helps identify the right potential board members</vt:lpstr>
      <vt:lpstr>Agenda</vt:lpstr>
      <vt:lpstr>Most organizations host 3 in-person board meetings annually</vt:lpstr>
      <vt:lpstr>Most organizations have fundraising expectations for their board members</vt:lpstr>
      <vt:lpstr>Many boards review the performance of senior leadership annually</vt:lpstr>
      <vt:lpstr>Agenda</vt:lpstr>
      <vt:lpstr>Effective practices for large network nonprofit boards (1 of 2)</vt:lpstr>
      <vt:lpstr>Effective practices for large network nonprofit boards (2 of 2)</vt:lpstr>
      <vt:lpstr>Common issues faced by large network nonprofit boards (1 of 2)</vt:lpstr>
      <vt:lpstr>Common issues faced by large network nonprofit boards (2 of 2)</vt:lpstr>
    </vt:vector>
  </TitlesOfParts>
  <Company>Bain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Rose</dc:creator>
  <cp:lastModifiedBy>Seibert, Mara</cp:lastModifiedBy>
  <cp:revision>54</cp:revision>
  <cp:lastPrinted>2017-03-29T00:13:49Z</cp:lastPrinted>
  <dcterms:created xsi:type="dcterms:W3CDTF">2017-03-28T23:15:04Z</dcterms:created>
  <dcterms:modified xsi:type="dcterms:W3CDTF">2018-02-27T15:48:04Z</dcterms:modified>
</cp:coreProperties>
</file>